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1964" r:id="rId2"/>
    <p:sldId id="491" r:id="rId3"/>
    <p:sldId id="1922" r:id="rId4"/>
    <p:sldId id="1932" r:id="rId5"/>
    <p:sldId id="492" r:id="rId6"/>
    <p:sldId id="1965" r:id="rId7"/>
    <p:sldId id="1963" r:id="rId8"/>
    <p:sldId id="517" r:id="rId9"/>
    <p:sldId id="518" r:id="rId10"/>
    <p:sldId id="516" r:id="rId11"/>
    <p:sldId id="1940" r:id="rId12"/>
    <p:sldId id="1897" r:id="rId13"/>
    <p:sldId id="1953" r:id="rId14"/>
    <p:sldId id="1935" r:id="rId15"/>
    <p:sldId id="1954" r:id="rId16"/>
    <p:sldId id="1685" r:id="rId17"/>
    <p:sldId id="1955" r:id="rId18"/>
    <p:sldId id="1957" r:id="rId19"/>
    <p:sldId id="1962" r:id="rId20"/>
    <p:sldId id="1958" r:id="rId21"/>
    <p:sldId id="1959" r:id="rId22"/>
    <p:sldId id="1960" r:id="rId23"/>
    <p:sldId id="1967" r:id="rId24"/>
    <p:sldId id="19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ABF"/>
    <a:srgbClr val="FF82D6"/>
    <a:srgbClr val="FF6D71"/>
    <a:srgbClr val="146082"/>
    <a:srgbClr val="FF0308"/>
    <a:srgbClr val="492E64"/>
    <a:srgbClr val="2FFA00"/>
    <a:srgbClr val="4372C4"/>
    <a:srgbClr val="FF40FF"/>
    <a:srgbClr val="9EC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5"/>
    <p:restoredTop sz="96305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232" y="7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EA9BC-9ECE-EE49-9CC0-1A7B766AA53C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40DDA-30A1-8F47-B317-6A554E67F2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6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54661-1ABD-F78C-B04A-6250B845D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08A9B2-4F25-B5D7-6A32-BCCAF99B4B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9AF6B3-FE6C-5C45-A21C-5338F3F74B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FAD20-B84B-B1D8-5E86-2C049FD6B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0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8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65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8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>
          <a:extLst>
            <a:ext uri="{FF2B5EF4-FFF2-40B4-BE49-F238E27FC236}">
              <a16:creationId xmlns:a16="http://schemas.microsoft.com/office/drawing/2014/main" id="{3F8289C7-6D58-F8D3-4AFB-5862387FE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>
            <a:extLst>
              <a:ext uri="{FF2B5EF4-FFF2-40B4-BE49-F238E27FC236}">
                <a16:creationId xmlns:a16="http://schemas.microsoft.com/office/drawing/2014/main" id="{F832D75B-CB6A-4702-F52B-FAB1C0573D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1:notes">
            <a:extLst>
              <a:ext uri="{FF2B5EF4-FFF2-40B4-BE49-F238E27FC236}">
                <a16:creationId xmlns:a16="http://schemas.microsoft.com/office/drawing/2014/main" id="{B2E58CBB-80A1-55C6-EFAF-0CA53BAFE4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:notes">
            <a:extLst>
              <a:ext uri="{FF2B5EF4-FFF2-40B4-BE49-F238E27FC236}">
                <a16:creationId xmlns:a16="http://schemas.microsoft.com/office/drawing/2014/main" id="{42975E5D-DD01-B40C-39B4-E6CD7F2F0B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403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4704-49D0-7802-1358-E3E3AC24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37791-26E2-C7E1-178D-04F525AE3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3D6A5-A9D0-B372-0984-A7FAF030F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only buildings, but also places,</a:t>
            </a:r>
            <a:r>
              <a:rPr lang="en-GB" baseline="0" dirty="0"/>
              <a:t> people, etc.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9116-E2D8-1B15-574A-46544DFEA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D08F-2BEF-4E13-A79A-C89DA19E42E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2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86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C9756-71BC-FBBD-C9DD-55DBB1C5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0D94D8-F307-6239-28D5-14E9FC114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8CB57C-2B33-8AD7-E183-9B68E7A242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91860-37EB-7061-D673-B20BCC8B23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425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83F28-7982-DF90-0175-50A7C4916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68B217-A980-EC28-F913-72068FEBD2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CB201-F6A2-315D-EC69-FD3561FFBF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0DE9A-1F33-479F-301B-8EC372B663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30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9CA0E-EE13-F1BF-69DD-8B47E706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F701A7-23C2-A473-49A7-DB4F79AEFE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A6E9A-5525-9CE7-AFBE-DD184CDDF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3F593-C0D3-7166-9951-12F2B59513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7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711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85805-1B36-757C-F86A-30F3BB08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C3F646-9474-53CA-CE1B-8751D65D59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C0758-6FEB-FA5D-9861-F96116D49C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8E7588-3758-D583-BBF3-C4E12060E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23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BF30-98AD-BB56-8864-5732B06D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1C127-FC86-45C7-B350-BE749460DA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643C4D-48CF-2115-B395-1CDDB161D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5023-38FD-BAAC-E9EB-2F9BF43096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50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C0EED-921B-C41C-9F79-3F4682482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552B3-1461-C456-FE08-AAB4496EE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174574-F6A7-F6E6-F5C8-744B904133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48056-3CBE-A42D-5771-D4140A72F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98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E4704-49D0-7802-1358-E3E3AC249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37791-26E2-C7E1-178D-04F525AE38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83D6A5-A9D0-B372-0984-A7FAF030F7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only buildings, but also places,</a:t>
            </a:r>
            <a:r>
              <a:rPr lang="en-GB" baseline="0" dirty="0"/>
              <a:t> people, etc.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A9116-E2D8-1B15-574A-46544DFEA2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D08F-2BEF-4E13-A79A-C89DA19E42E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25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F6BCA-DB25-FDF1-DD50-222459357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9E7ABF-0F86-AF7C-9976-39AD6B3750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F6E3F7-2988-6F64-E7DA-9A1053AB13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EADFE-FD63-2421-0685-B836BAE874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A68C-B431-3046-A987-743154C863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9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only buildings, but also places,</a:t>
            </a:r>
            <a:r>
              <a:rPr lang="en-GB" baseline="0" dirty="0"/>
              <a:t> people,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D08F-2BEF-4E13-A79A-C89DA19E42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62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CB642-8468-3C8F-E34B-21E2CA907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1A0772-8790-6E2B-1D2F-3E67D09C98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5F05BA-855F-A060-8473-BAE502D8BC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only buildings, but also places,</a:t>
            </a:r>
            <a:r>
              <a:rPr lang="en-GB" baseline="0" dirty="0"/>
              <a:t> people, etc.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D6205-2C86-0956-7982-CEF1A1C216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D08F-2BEF-4E13-A79A-C89DA19E42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237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" name="Google Shape;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92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2E39D-1F91-EE7E-D936-56A77B057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108529-FF06-2FE6-4D96-3BCEABA87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C08E7B-2DF4-BCA6-5C88-C29BCF80A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D55F6-E2DC-5C6E-8F62-122B4EBFE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40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9258A-221B-D57B-7A54-E540E4172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A3578-C12E-63BF-7FC7-59C0F371C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551B3-9A3B-9E85-251F-8C5A0E319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FCFD3-6B1D-33ED-2210-858E331BAD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910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0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40DDA-30A1-8F47-B317-6A554E67F2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92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95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6120000" cy="739775"/>
          </a:xfrm>
          <a:prstGeom prst="rect">
            <a:avLst/>
          </a:prstGeom>
          <a:solidFill>
            <a:srgbClr val="019294"/>
          </a:solidFill>
        </p:spPr>
        <p:txBody>
          <a:bodyPr anchor="ctr">
            <a:noAutofit/>
          </a:bodyPr>
          <a:lstStyle>
            <a:lvl1pPr>
              <a:defRPr sz="28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  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000"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latin typeface="Arial" charset="0"/>
                <a:ea typeface="Arial" charset="0"/>
                <a:cs typeface="Arial" charset="0"/>
              </a:defRPr>
            </a:lvl2pPr>
            <a:lvl3pPr>
              <a:defRPr sz="1600">
                <a:latin typeface="Arial" charset="0"/>
                <a:ea typeface="Arial" charset="0"/>
                <a:cs typeface="Arial" charset="0"/>
              </a:defRPr>
            </a:lvl3pPr>
            <a:lvl4pPr>
              <a:defRPr sz="1400">
                <a:latin typeface="Arial" charset="0"/>
                <a:ea typeface="Arial" charset="0"/>
                <a:cs typeface="Arial" charset="0"/>
              </a:defRPr>
            </a:lvl4pPr>
            <a:lvl5pPr>
              <a:defRPr sz="14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31B7E14-ABB4-CE49-A1B7-36F7E41BC1ED}" type="datetimeFigureOut">
              <a:rPr lang="en-GB" smtClean="0"/>
              <a:pPr/>
              <a:t>03/10/2024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fld id="{038ECE18-4A8B-4749-82BB-A9840A0A35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096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50"/>
            <a:ext cx="10363200" cy="147002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1"/>
            <a:ext cx="8534401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/>
          <a:lstStyle/>
          <a:p>
            <a:fld id="{38706612-5E70-5547-87E3-E0717BB91DE9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5" y="635636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69"/>
            <a:ext cx="2844800" cy="365125"/>
          </a:xfrm>
          <a:prstGeom prst="rect">
            <a:avLst/>
          </a:prstGeom>
        </p:spPr>
        <p:txBody>
          <a:bodyPr/>
          <a:lstStyle/>
          <a:p>
            <a:fld id="{BAC7B272-695D-914F-AD5B-5BEF13A01E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1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90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D4DC-5A67-C97D-488C-4E023E907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B8DB70-2625-539C-BC92-7F1DD87B731C}"/>
              </a:ext>
            </a:extLst>
          </p:cNvPr>
          <p:cNvSpPr txBox="1"/>
          <p:nvPr/>
        </p:nvSpPr>
        <p:spPr>
          <a:xfrm>
            <a:off x="9650633" y="6368212"/>
            <a:ext cx="3020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Targeting</a:t>
            </a:r>
            <a:r>
              <a:rPr lang="en-US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Zero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148D7-8270-8953-83CB-DACAE6881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" y="3570"/>
            <a:ext cx="12185650" cy="68544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1CFF92-78F9-A432-FD04-1BF02646089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New Build</a:t>
            </a:r>
          </a:p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vs</a:t>
            </a:r>
          </a:p>
          <a:p>
            <a:pPr algn="ctr"/>
            <a:r>
              <a:rPr lang="en-GB" sz="6000" b="1" dirty="0">
                <a:latin typeface="Century Gothic" panose="020B0502020202020204" pitchFamily="34" charset="0"/>
              </a:rPr>
              <a:t>Refurbishment</a:t>
            </a: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GB" sz="2800" dirty="0">
                <a:latin typeface="Century Gothic" panose="020B0502020202020204" pitchFamily="34" charset="0"/>
              </a:rPr>
              <a:t>20241004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58B99-0E8C-03D7-BC8C-1600211ED1AE}"/>
              </a:ext>
            </a:extLst>
          </p:cNvPr>
          <p:cNvSpPr txBox="1"/>
          <p:nvPr/>
        </p:nvSpPr>
        <p:spPr>
          <a:xfrm>
            <a:off x="8818178" y="6368212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9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CD6288-1935-EB48-86E0-4A70E6D1D1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89314-10A1-E215-B429-1121281D689D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3FA7F-6D16-FAEB-E7C9-275D88975CD2}"/>
              </a:ext>
            </a:extLst>
          </p:cNvPr>
          <p:cNvSpPr txBox="1"/>
          <p:nvPr/>
        </p:nvSpPr>
        <p:spPr>
          <a:xfrm>
            <a:off x="-1" y="0"/>
            <a:ext cx="1014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Increasing Urban Density – Within Building’s capacity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6D3A10-79BB-D74A-D9A3-3229591C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80" t="7011" r="7096" b="9191"/>
          <a:stretch/>
        </p:blipFill>
        <p:spPr>
          <a:xfrm>
            <a:off x="461845" y="990569"/>
            <a:ext cx="5260583" cy="4876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0A05E1-82C0-FB49-65A2-26305601A3DC}"/>
              </a:ext>
            </a:extLst>
          </p:cNvPr>
          <p:cNvSpPr txBox="1"/>
          <p:nvPr/>
        </p:nvSpPr>
        <p:spPr>
          <a:xfrm>
            <a:off x="1672289" y="5900855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u="none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Margaretenstrasse</a:t>
            </a:r>
            <a:r>
              <a:rPr lang="en-GB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9 -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Vienna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8A9765B-107D-F07D-94F0-C25C61278D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43" r="23470"/>
          <a:stretch/>
        </p:blipFill>
        <p:spPr>
          <a:xfrm>
            <a:off x="6096000" y="990569"/>
            <a:ext cx="5617006" cy="487686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554F003-3ECC-D667-73B8-75EA13B05757}"/>
              </a:ext>
            </a:extLst>
          </p:cNvPr>
          <p:cNvSpPr txBox="1"/>
          <p:nvPr/>
        </p:nvSpPr>
        <p:spPr>
          <a:xfrm>
            <a:off x="6984852" y="5876471"/>
            <a:ext cx="4467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Boston Seaport – Mass Timber extension </a:t>
            </a:r>
          </a:p>
        </p:txBody>
      </p:sp>
    </p:spTree>
    <p:extLst>
      <p:ext uri="{BB962C8B-B14F-4D97-AF65-F5344CB8AC3E}">
        <p14:creationId xmlns:p14="http://schemas.microsoft.com/office/powerpoint/2010/main" val="1161353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CD6288-1935-EB48-86E0-4A70E6D1D1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89314-10A1-E215-B429-1121281D689D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85FB7A-236A-5DCD-1E4E-ADC0161DB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67" t="15277" r="12236"/>
          <a:stretch/>
        </p:blipFill>
        <p:spPr>
          <a:xfrm>
            <a:off x="991771" y="673794"/>
            <a:ext cx="4720260" cy="5539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55171-C9C1-2A3D-C1C6-60A62EF92DAF}"/>
              </a:ext>
            </a:extLst>
          </p:cNvPr>
          <p:cNvSpPr txBox="1"/>
          <p:nvPr/>
        </p:nvSpPr>
        <p:spPr>
          <a:xfrm>
            <a:off x="1169048" y="6207865"/>
            <a:ext cx="4378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Warehouse - Morris </a:t>
            </a:r>
            <a:r>
              <a:rPr lang="en-GB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Adjmi</a:t>
            </a: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Architects – New York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2EDAA4-6D02-331D-808A-FD576A8B014E}"/>
              </a:ext>
            </a:extLst>
          </p:cNvPr>
          <p:cNvSpPr txBox="1"/>
          <p:nvPr/>
        </p:nvSpPr>
        <p:spPr>
          <a:xfrm>
            <a:off x="6996786" y="6207865"/>
            <a:ext cx="4561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u="none" strike="noStrike" dirty="0" err="1">
                <a:solidFill>
                  <a:srgbClr val="2B2B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Fahle</a:t>
            </a:r>
            <a:r>
              <a:rPr lang="en-GB" sz="1400" b="0" i="0" u="none" strike="noStrike" dirty="0">
                <a:solidFill>
                  <a:srgbClr val="2B2B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House </a:t>
            </a:r>
            <a:r>
              <a:rPr lang="en-GB" sz="1400" b="0" i="0" u="none" strike="noStrike" dirty="0" err="1">
                <a:solidFill>
                  <a:srgbClr val="2B2B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KoK</a:t>
            </a:r>
            <a:r>
              <a:rPr lang="en-GB" sz="1400" b="0" i="0" u="none" strike="noStrike" dirty="0">
                <a:solidFill>
                  <a:srgbClr val="2B2B2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Architects - Estonia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9D210-9224-AC27-D4D3-2B6680100986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Examples</a:t>
            </a:r>
          </a:p>
        </p:txBody>
      </p:sp>
      <p:pic>
        <p:nvPicPr>
          <p:cNvPr id="8" name="Picture 7" descr="A building with a glass top&#10;&#10;Description automatically generated">
            <a:extLst>
              <a:ext uri="{FF2B5EF4-FFF2-40B4-BE49-F238E27FC236}">
                <a16:creationId xmlns:a16="http://schemas.microsoft.com/office/drawing/2014/main" id="{17C2193E-C3F4-FC6A-76B4-D3D766AAC1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6607"/>
          <a:stretch/>
        </p:blipFill>
        <p:spPr>
          <a:xfrm>
            <a:off x="6363296" y="681386"/>
            <a:ext cx="4957545" cy="55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0C5C7-5840-DAC6-B537-DF4F7DAB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6358" y="602672"/>
            <a:ext cx="9639284" cy="5412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B8EF35-7F3D-F132-4D5C-A383F8B29B11}"/>
              </a:ext>
            </a:extLst>
          </p:cNvPr>
          <p:cNvSpPr txBox="1"/>
          <p:nvPr/>
        </p:nvSpPr>
        <p:spPr>
          <a:xfrm>
            <a:off x="3878408" y="6299238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Marks &amp; Spencer - Oxford Street - Existing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8A322-6D27-8907-CA62-17B7A3EEB573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Case Study - M&amp;S Oxford Street - London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34B398-E95B-2224-3ABA-366EE00DDF81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E9F5C3-14A9-144D-6553-5EA6C5115BE7}"/>
              </a:ext>
            </a:extLst>
          </p:cNvPr>
          <p:cNvSpPr txBox="1"/>
          <p:nvPr/>
        </p:nvSpPr>
        <p:spPr>
          <a:xfrm>
            <a:off x="8755156" y="4764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B8EF35-7F3D-F132-4D5C-A383F8B29B11}"/>
              </a:ext>
            </a:extLst>
          </p:cNvPr>
          <p:cNvSpPr txBox="1"/>
          <p:nvPr/>
        </p:nvSpPr>
        <p:spPr>
          <a:xfrm>
            <a:off x="3748657" y="6299238"/>
            <a:ext cx="500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Marks &amp; Spencer - Oxford Street - Proposed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2EF369-D7FE-4704-9C2F-DE8F2C08BC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0358" y="678657"/>
            <a:ext cx="8511283" cy="5358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B8D45E-BD65-CC98-F512-0661563787C6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2B2B8E-132C-9106-FF9A-F8CF32A1D1C7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Case Study - M&amp;S Oxford Street - London</a:t>
            </a:r>
          </a:p>
        </p:txBody>
      </p:sp>
    </p:spTree>
    <p:extLst>
      <p:ext uri="{BB962C8B-B14F-4D97-AF65-F5344CB8AC3E}">
        <p14:creationId xmlns:p14="http://schemas.microsoft.com/office/powerpoint/2010/main" val="39933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>
          <a:extLst>
            <a:ext uri="{FF2B5EF4-FFF2-40B4-BE49-F238E27FC236}">
              <a16:creationId xmlns:a16="http://schemas.microsoft.com/office/drawing/2014/main" id="{CA0A0388-C558-3362-FA8C-A1A3E7ED4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110739-29A3-4967-5D05-21688DC892BE}"/>
              </a:ext>
            </a:extLst>
          </p:cNvPr>
          <p:cNvSpPr txBox="1"/>
          <p:nvPr/>
        </p:nvSpPr>
        <p:spPr>
          <a:xfrm>
            <a:off x="0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Oxford Street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2634D-63AA-C2F8-3F9B-E2B4E81D3673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LEGO, indoor, toy&#10;&#10;Description automatically generated">
            <a:extLst>
              <a:ext uri="{FF2B5EF4-FFF2-40B4-BE49-F238E27FC236}">
                <a16:creationId xmlns:a16="http://schemas.microsoft.com/office/drawing/2014/main" id="{B217E2CE-0351-0394-7A4D-ABA52FE40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8780" y="276320"/>
            <a:ext cx="6055220" cy="6362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23">
            <a:extLst>
              <a:ext uri="{FF2B5EF4-FFF2-40B4-BE49-F238E27FC236}">
                <a16:creationId xmlns:a16="http://schemas.microsoft.com/office/drawing/2014/main" id="{C68862C4-B8B9-1704-386D-3FD1466A2F84}"/>
              </a:ext>
            </a:extLst>
          </p:cNvPr>
          <p:cNvSpPr txBox="1"/>
          <p:nvPr/>
        </p:nvSpPr>
        <p:spPr>
          <a:xfrm>
            <a:off x="4844048" y="1243364"/>
            <a:ext cx="1281203" cy="2995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 Years old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id="{91338FA6-2338-4AFB-37ED-5517A910C14B}"/>
              </a:ext>
            </a:extLst>
          </p:cNvPr>
          <p:cNvSpPr txBox="1"/>
          <p:nvPr/>
        </p:nvSpPr>
        <p:spPr>
          <a:xfrm>
            <a:off x="3455577" y="3791518"/>
            <a:ext cx="1388471" cy="29958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 Years old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25">
            <a:extLst>
              <a:ext uri="{FF2B5EF4-FFF2-40B4-BE49-F238E27FC236}">
                <a16:creationId xmlns:a16="http://schemas.microsoft.com/office/drawing/2014/main" id="{ED2E9C86-6CF2-6F04-3C23-72A1CCA8BA68}"/>
              </a:ext>
            </a:extLst>
          </p:cNvPr>
          <p:cNvSpPr txBox="1"/>
          <p:nvPr/>
        </p:nvSpPr>
        <p:spPr>
          <a:xfrm>
            <a:off x="4021314" y="2478704"/>
            <a:ext cx="1281203" cy="29959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 Years old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5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A35E5-E415-CF07-2599-8F121554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2671D6-D19E-3C25-93B4-3215257E1182}"/>
              </a:ext>
            </a:extLst>
          </p:cNvPr>
          <p:cNvSpPr txBox="1"/>
          <p:nvPr/>
        </p:nvSpPr>
        <p:spPr>
          <a:xfrm>
            <a:off x="8874899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F0CFA89-33A4-4C2D-4CCC-F35266C5D95A}"/>
              </a:ext>
            </a:extLst>
          </p:cNvPr>
          <p:cNvSpPr/>
          <p:nvPr/>
        </p:nvSpPr>
        <p:spPr>
          <a:xfrm>
            <a:off x="2040525" y="1177762"/>
            <a:ext cx="7629761" cy="4297486"/>
          </a:xfrm>
          <a:custGeom>
            <a:avLst/>
            <a:gdLst>
              <a:gd name="connsiteX0" fmla="*/ 0 w 12143232"/>
              <a:gd name="connsiteY0" fmla="*/ 0 h 6839712"/>
              <a:gd name="connsiteX1" fmla="*/ 12192 w 12143232"/>
              <a:gd name="connsiteY1" fmla="*/ 6839712 h 6839712"/>
              <a:gd name="connsiteX2" fmla="*/ 12143232 w 12143232"/>
              <a:gd name="connsiteY2" fmla="*/ 6839712 h 6839712"/>
              <a:gd name="connsiteX3" fmla="*/ 9009888 w 12143232"/>
              <a:gd name="connsiteY3" fmla="*/ 5388864 h 6839712"/>
              <a:gd name="connsiteX4" fmla="*/ 8900160 w 12143232"/>
              <a:gd name="connsiteY4" fmla="*/ 5242560 h 6839712"/>
              <a:gd name="connsiteX5" fmla="*/ 8144256 w 12143232"/>
              <a:gd name="connsiteY5" fmla="*/ 4718304 h 6839712"/>
              <a:gd name="connsiteX6" fmla="*/ 7961376 w 12143232"/>
              <a:gd name="connsiteY6" fmla="*/ 4620768 h 6839712"/>
              <a:gd name="connsiteX7" fmla="*/ 0 w 12143232"/>
              <a:gd name="connsiteY7" fmla="*/ 0 h 68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3232" h="6839712">
                <a:moveTo>
                  <a:pt x="0" y="0"/>
                </a:moveTo>
                <a:lnTo>
                  <a:pt x="12192" y="6839712"/>
                </a:lnTo>
                <a:lnTo>
                  <a:pt x="12143232" y="6839712"/>
                </a:lnTo>
                <a:lnTo>
                  <a:pt x="9009888" y="5388864"/>
                </a:lnTo>
                <a:lnTo>
                  <a:pt x="8900160" y="5242560"/>
                </a:lnTo>
                <a:lnTo>
                  <a:pt x="8144256" y="4718304"/>
                </a:lnTo>
                <a:lnTo>
                  <a:pt x="7961376" y="4620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EB219D2-932E-078B-9935-1B4214FB7DE0}"/>
              </a:ext>
            </a:extLst>
          </p:cNvPr>
          <p:cNvSpPr/>
          <p:nvPr/>
        </p:nvSpPr>
        <p:spPr>
          <a:xfrm>
            <a:off x="2038350" y="1187450"/>
            <a:ext cx="8883650" cy="4298950"/>
          </a:xfrm>
          <a:custGeom>
            <a:avLst/>
            <a:gdLst>
              <a:gd name="connsiteX0" fmla="*/ 0 w 8883650"/>
              <a:gd name="connsiteY0" fmla="*/ 0 h 4298950"/>
              <a:gd name="connsiteX1" fmla="*/ 8883650 w 8883650"/>
              <a:gd name="connsiteY1" fmla="*/ 12700 h 4298950"/>
              <a:gd name="connsiteX2" fmla="*/ 8858250 w 8883650"/>
              <a:gd name="connsiteY2" fmla="*/ 4298950 h 4298950"/>
              <a:gd name="connsiteX3" fmla="*/ 7600950 w 8883650"/>
              <a:gd name="connsiteY3" fmla="*/ 4292600 h 4298950"/>
              <a:gd name="connsiteX4" fmla="*/ 5619750 w 8883650"/>
              <a:gd name="connsiteY4" fmla="*/ 3378200 h 4298950"/>
              <a:gd name="connsiteX5" fmla="*/ 5549900 w 8883650"/>
              <a:gd name="connsiteY5" fmla="*/ 3295650 h 4298950"/>
              <a:gd name="connsiteX6" fmla="*/ 5067300 w 8883650"/>
              <a:gd name="connsiteY6" fmla="*/ 2952750 h 4298950"/>
              <a:gd name="connsiteX7" fmla="*/ 0 w 8883650"/>
              <a:gd name="connsiteY7" fmla="*/ 0 h 42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650" h="4298950">
                <a:moveTo>
                  <a:pt x="0" y="0"/>
                </a:moveTo>
                <a:lnTo>
                  <a:pt x="8883650" y="12700"/>
                </a:lnTo>
                <a:lnTo>
                  <a:pt x="8858250" y="4298950"/>
                </a:lnTo>
                <a:lnTo>
                  <a:pt x="7600950" y="4292600"/>
                </a:lnTo>
                <a:lnTo>
                  <a:pt x="5619750" y="3378200"/>
                </a:lnTo>
                <a:lnTo>
                  <a:pt x="5549900" y="3295650"/>
                </a:lnTo>
                <a:lnTo>
                  <a:pt x="5067300" y="2952750"/>
                </a:lnTo>
                <a:lnTo>
                  <a:pt x="0" y="0"/>
                </a:lnTo>
                <a:close/>
              </a:path>
            </a:pathLst>
          </a:custGeom>
          <a:solidFill>
            <a:srgbClr val="FF0308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247024-B558-2A56-9C96-2EA98CBE0006}"/>
              </a:ext>
            </a:extLst>
          </p:cNvPr>
          <p:cNvCxnSpPr/>
          <p:nvPr/>
        </p:nvCxnSpPr>
        <p:spPr>
          <a:xfrm>
            <a:off x="2026228" y="1205346"/>
            <a:ext cx="0" cy="4281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C5E4D6-2BA7-635E-E7A9-BB761795EC71}"/>
              </a:ext>
            </a:extLst>
          </p:cNvPr>
          <p:cNvCxnSpPr>
            <a:cxnSpLocks/>
          </p:cNvCxnSpPr>
          <p:nvPr/>
        </p:nvCxnSpPr>
        <p:spPr>
          <a:xfrm>
            <a:off x="2026228" y="5486400"/>
            <a:ext cx="8873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6683DD-8110-8949-38EF-23239CFB89D1}"/>
              </a:ext>
            </a:extLst>
          </p:cNvPr>
          <p:cNvGrpSpPr/>
          <p:nvPr/>
        </p:nvGrpSpPr>
        <p:grpSpPr>
          <a:xfrm>
            <a:off x="2033156" y="5486401"/>
            <a:ext cx="8866901" cy="197426"/>
            <a:chOff x="1887683" y="5933209"/>
            <a:chExt cx="2667007" cy="23899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683AA9-EFB2-CA81-1571-393FFA4D6396}"/>
                </a:ext>
              </a:extLst>
            </p:cNvPr>
            <p:cNvCxnSpPr>
              <a:cxnSpLocks/>
            </p:cNvCxnSpPr>
            <p:nvPr/>
          </p:nvCxnSpPr>
          <p:spPr>
            <a:xfrm>
              <a:off x="1887683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7C5EE4-9F61-1AD1-AB25-C09EDE744D89}"/>
                </a:ext>
              </a:extLst>
            </p:cNvPr>
            <p:cNvCxnSpPr>
              <a:cxnSpLocks/>
            </p:cNvCxnSpPr>
            <p:nvPr/>
          </p:nvCxnSpPr>
          <p:spPr>
            <a:xfrm>
              <a:off x="2268684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6533D9-A6AF-DF39-D006-3622159FDDC0}"/>
                </a:ext>
              </a:extLst>
            </p:cNvPr>
            <p:cNvCxnSpPr>
              <a:cxnSpLocks/>
            </p:cNvCxnSpPr>
            <p:nvPr/>
          </p:nvCxnSpPr>
          <p:spPr>
            <a:xfrm>
              <a:off x="2649685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A4E421-D7CB-C4CF-CD22-F106B63073A4}"/>
                </a:ext>
              </a:extLst>
            </p:cNvPr>
            <p:cNvCxnSpPr>
              <a:cxnSpLocks/>
            </p:cNvCxnSpPr>
            <p:nvPr/>
          </p:nvCxnSpPr>
          <p:spPr>
            <a:xfrm>
              <a:off x="3030686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1B6D00-2558-2346-8C33-5F0B99BAD1C5}"/>
                </a:ext>
              </a:extLst>
            </p:cNvPr>
            <p:cNvCxnSpPr>
              <a:cxnSpLocks/>
            </p:cNvCxnSpPr>
            <p:nvPr/>
          </p:nvCxnSpPr>
          <p:spPr>
            <a:xfrm>
              <a:off x="3411687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9C34AC-D2E3-FBC0-DAB7-CBB4962C4E9F}"/>
                </a:ext>
              </a:extLst>
            </p:cNvPr>
            <p:cNvCxnSpPr>
              <a:cxnSpLocks/>
            </p:cNvCxnSpPr>
            <p:nvPr/>
          </p:nvCxnSpPr>
          <p:spPr>
            <a:xfrm>
              <a:off x="3792688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F6D9CC1-8E5E-288F-F9EF-C2AAF7A2D6EC}"/>
                </a:ext>
              </a:extLst>
            </p:cNvPr>
            <p:cNvCxnSpPr>
              <a:cxnSpLocks/>
            </p:cNvCxnSpPr>
            <p:nvPr/>
          </p:nvCxnSpPr>
          <p:spPr>
            <a:xfrm>
              <a:off x="4173689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ED73A6-1556-73D0-A351-BAF7A56D3F5A}"/>
                </a:ext>
              </a:extLst>
            </p:cNvPr>
            <p:cNvCxnSpPr>
              <a:cxnSpLocks/>
            </p:cNvCxnSpPr>
            <p:nvPr/>
          </p:nvCxnSpPr>
          <p:spPr>
            <a:xfrm>
              <a:off x="4554690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3B8AC3-97BC-6E3B-D67F-1F9B989666EB}"/>
              </a:ext>
            </a:extLst>
          </p:cNvPr>
          <p:cNvGrpSpPr/>
          <p:nvPr/>
        </p:nvGrpSpPr>
        <p:grpSpPr>
          <a:xfrm rot="16200000">
            <a:off x="-216471" y="3250627"/>
            <a:ext cx="4281054" cy="190492"/>
            <a:chOff x="3848135" y="3429000"/>
            <a:chExt cx="6105436" cy="4502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D97669-0E04-AD7B-38C3-8E51BE2975FC}"/>
                </a:ext>
              </a:extLst>
            </p:cNvPr>
            <p:cNvCxnSpPr>
              <a:cxnSpLocks/>
            </p:cNvCxnSpPr>
            <p:nvPr/>
          </p:nvCxnSpPr>
          <p:spPr>
            <a:xfrm>
              <a:off x="3848135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43322E-7EC3-E5E5-8968-BD90A1559793}"/>
                </a:ext>
              </a:extLst>
            </p:cNvPr>
            <p:cNvCxnSpPr>
              <a:cxnSpLocks/>
            </p:cNvCxnSpPr>
            <p:nvPr/>
          </p:nvCxnSpPr>
          <p:spPr>
            <a:xfrm>
              <a:off x="445971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BE7F3E-82E0-58F6-DD3F-4D82B3FDA244}"/>
                </a:ext>
              </a:extLst>
            </p:cNvPr>
            <p:cNvCxnSpPr>
              <a:cxnSpLocks/>
            </p:cNvCxnSpPr>
            <p:nvPr/>
          </p:nvCxnSpPr>
          <p:spPr>
            <a:xfrm>
              <a:off x="507129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236643-6EC3-B9C4-2916-25BB9F22D755}"/>
                </a:ext>
              </a:extLst>
            </p:cNvPr>
            <p:cNvCxnSpPr>
              <a:cxnSpLocks/>
            </p:cNvCxnSpPr>
            <p:nvPr/>
          </p:nvCxnSpPr>
          <p:spPr>
            <a:xfrm>
              <a:off x="568287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743CECF-9513-BBCF-01F3-835079784F12}"/>
                </a:ext>
              </a:extLst>
            </p:cNvPr>
            <p:cNvCxnSpPr>
              <a:cxnSpLocks/>
            </p:cNvCxnSpPr>
            <p:nvPr/>
          </p:nvCxnSpPr>
          <p:spPr>
            <a:xfrm>
              <a:off x="629445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ED93BF4-5EEA-98B3-D61B-6DD8F0225AD8}"/>
                </a:ext>
              </a:extLst>
            </p:cNvPr>
            <p:cNvCxnSpPr>
              <a:cxnSpLocks/>
            </p:cNvCxnSpPr>
            <p:nvPr/>
          </p:nvCxnSpPr>
          <p:spPr>
            <a:xfrm>
              <a:off x="690603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472B4CF-4B3D-33D2-E63D-A69648B6F12A}"/>
                </a:ext>
              </a:extLst>
            </p:cNvPr>
            <p:cNvCxnSpPr>
              <a:cxnSpLocks/>
            </p:cNvCxnSpPr>
            <p:nvPr/>
          </p:nvCxnSpPr>
          <p:spPr>
            <a:xfrm>
              <a:off x="750725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81DAC5-A8F3-9544-164C-853A00C40F52}"/>
                </a:ext>
              </a:extLst>
            </p:cNvPr>
            <p:cNvCxnSpPr>
              <a:cxnSpLocks/>
            </p:cNvCxnSpPr>
            <p:nvPr/>
          </p:nvCxnSpPr>
          <p:spPr>
            <a:xfrm>
              <a:off x="811883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BC6D61-C548-D5FC-1BCE-3F4D32A8FC89}"/>
                </a:ext>
              </a:extLst>
            </p:cNvPr>
            <p:cNvCxnSpPr>
              <a:cxnSpLocks/>
            </p:cNvCxnSpPr>
            <p:nvPr/>
          </p:nvCxnSpPr>
          <p:spPr>
            <a:xfrm>
              <a:off x="873041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FDBB1B-2DC6-5B1F-5EF4-D415A0876995}"/>
                </a:ext>
              </a:extLst>
            </p:cNvPr>
            <p:cNvCxnSpPr>
              <a:cxnSpLocks/>
            </p:cNvCxnSpPr>
            <p:nvPr/>
          </p:nvCxnSpPr>
          <p:spPr>
            <a:xfrm>
              <a:off x="934199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9A7496-B26D-4ABD-5444-1D7949B0DE56}"/>
                </a:ext>
              </a:extLst>
            </p:cNvPr>
            <p:cNvCxnSpPr>
              <a:cxnSpLocks/>
            </p:cNvCxnSpPr>
            <p:nvPr/>
          </p:nvCxnSpPr>
          <p:spPr>
            <a:xfrm>
              <a:off x="995357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7597830-EAE6-3A95-2B83-0ECA24D0569C}"/>
              </a:ext>
            </a:extLst>
          </p:cNvPr>
          <p:cNvSpPr txBox="1"/>
          <p:nvPr/>
        </p:nvSpPr>
        <p:spPr>
          <a:xfrm>
            <a:off x="1394709" y="48729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24861B-C2AC-09A8-E90E-3EAC56D8C0C8}"/>
              </a:ext>
            </a:extLst>
          </p:cNvPr>
          <p:cNvSpPr txBox="1"/>
          <p:nvPr/>
        </p:nvSpPr>
        <p:spPr>
          <a:xfrm>
            <a:off x="1394709" y="44440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A3D7E8-1C64-6F5F-30AC-02BF90326A98}"/>
              </a:ext>
            </a:extLst>
          </p:cNvPr>
          <p:cNvSpPr txBox="1"/>
          <p:nvPr/>
        </p:nvSpPr>
        <p:spPr>
          <a:xfrm>
            <a:off x="1394709" y="40152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1B0DF4-F22D-2ADC-86D2-5218910F83EF}"/>
              </a:ext>
            </a:extLst>
          </p:cNvPr>
          <p:cNvSpPr txBox="1"/>
          <p:nvPr/>
        </p:nvSpPr>
        <p:spPr>
          <a:xfrm>
            <a:off x="1394709" y="35864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1C8358-06BD-BCAD-0FC1-E7D3064AD8ED}"/>
              </a:ext>
            </a:extLst>
          </p:cNvPr>
          <p:cNvSpPr txBox="1"/>
          <p:nvPr/>
        </p:nvSpPr>
        <p:spPr>
          <a:xfrm>
            <a:off x="1394709" y="31575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90459D-D7D0-5FBD-2A0A-4A210BC84C34}"/>
              </a:ext>
            </a:extLst>
          </p:cNvPr>
          <p:cNvSpPr txBox="1"/>
          <p:nvPr/>
        </p:nvSpPr>
        <p:spPr>
          <a:xfrm>
            <a:off x="1394709" y="272873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4D96902-CE98-4E80-91F2-BCFD70E82B4D}"/>
              </a:ext>
            </a:extLst>
          </p:cNvPr>
          <p:cNvSpPr txBox="1"/>
          <p:nvPr/>
        </p:nvSpPr>
        <p:spPr>
          <a:xfrm>
            <a:off x="1394709" y="22998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CC79960-76D5-5CBD-975D-D7F9903F50B4}"/>
              </a:ext>
            </a:extLst>
          </p:cNvPr>
          <p:cNvSpPr txBox="1"/>
          <p:nvPr/>
        </p:nvSpPr>
        <p:spPr>
          <a:xfrm>
            <a:off x="1394709" y="18710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F625AA-59C1-FE8D-0878-563523601543}"/>
              </a:ext>
            </a:extLst>
          </p:cNvPr>
          <p:cNvSpPr txBox="1"/>
          <p:nvPr/>
        </p:nvSpPr>
        <p:spPr>
          <a:xfrm>
            <a:off x="1394709" y="144223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4EDC22-5851-8C5B-4263-97FCF5F5EB01}"/>
              </a:ext>
            </a:extLst>
          </p:cNvPr>
          <p:cNvSpPr txBox="1"/>
          <p:nvPr/>
        </p:nvSpPr>
        <p:spPr>
          <a:xfrm>
            <a:off x="1502050" y="10133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D593E7-3DD6-3050-5CF0-49E01B9883D8}"/>
              </a:ext>
            </a:extLst>
          </p:cNvPr>
          <p:cNvSpPr txBox="1"/>
          <p:nvPr/>
        </p:nvSpPr>
        <p:spPr>
          <a:xfrm>
            <a:off x="1605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BC777D-09F2-A049-BA0E-BA8FD5B45A04}"/>
              </a:ext>
            </a:extLst>
          </p:cNvPr>
          <p:cNvSpPr txBox="1"/>
          <p:nvPr/>
        </p:nvSpPr>
        <p:spPr>
          <a:xfrm>
            <a:off x="2866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E4AE90-D4EB-FA80-C957-63E733C7065F}"/>
              </a:ext>
            </a:extLst>
          </p:cNvPr>
          <p:cNvSpPr txBox="1"/>
          <p:nvPr/>
        </p:nvSpPr>
        <p:spPr>
          <a:xfrm>
            <a:off x="4128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F7C300-0807-94BC-44D3-4C8E8731A4BA}"/>
              </a:ext>
            </a:extLst>
          </p:cNvPr>
          <p:cNvSpPr txBox="1"/>
          <p:nvPr/>
        </p:nvSpPr>
        <p:spPr>
          <a:xfrm>
            <a:off x="53901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9D99256-343C-D57C-FAE5-EDA6BD288405}"/>
              </a:ext>
            </a:extLst>
          </p:cNvPr>
          <p:cNvSpPr txBox="1"/>
          <p:nvPr/>
        </p:nvSpPr>
        <p:spPr>
          <a:xfrm>
            <a:off x="66517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5D6009-D078-D9E1-11E1-02AB1E6D2882}"/>
              </a:ext>
            </a:extLst>
          </p:cNvPr>
          <p:cNvSpPr txBox="1"/>
          <p:nvPr/>
        </p:nvSpPr>
        <p:spPr>
          <a:xfrm>
            <a:off x="7913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647D0E-3581-1387-C40C-F070C7B3EBAC}"/>
              </a:ext>
            </a:extLst>
          </p:cNvPr>
          <p:cNvSpPr txBox="1"/>
          <p:nvPr/>
        </p:nvSpPr>
        <p:spPr>
          <a:xfrm>
            <a:off x="9174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67BC07-31E2-AC43-0D59-3060F5C8F486}"/>
              </a:ext>
            </a:extLst>
          </p:cNvPr>
          <p:cNvSpPr txBox="1"/>
          <p:nvPr/>
        </p:nvSpPr>
        <p:spPr>
          <a:xfrm>
            <a:off x="10436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2060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D02CFA-80BA-2159-7CFE-81B5442925DF}"/>
              </a:ext>
            </a:extLst>
          </p:cNvPr>
          <p:cNvSpPr txBox="1"/>
          <p:nvPr/>
        </p:nvSpPr>
        <p:spPr>
          <a:xfrm>
            <a:off x="172648" y="2857337"/>
            <a:ext cx="1338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51E2177-A603-D989-76EF-E95905259B98}"/>
              </a:ext>
            </a:extLst>
          </p:cNvPr>
          <p:cNvCxnSpPr>
            <a:cxnSpLocks/>
          </p:cNvCxnSpPr>
          <p:nvPr/>
        </p:nvCxnSpPr>
        <p:spPr>
          <a:xfrm>
            <a:off x="2054928" y="1205345"/>
            <a:ext cx="5045029" cy="2924953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3067F60-FA6E-2C67-E1B2-0F05B34F172E}"/>
              </a:ext>
            </a:extLst>
          </p:cNvPr>
          <p:cNvSpPr txBox="1"/>
          <p:nvPr/>
        </p:nvSpPr>
        <p:spPr>
          <a:xfrm>
            <a:off x="1296468" y="53017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943168A-9E67-D731-B73D-EB81624324DF}"/>
              </a:ext>
            </a:extLst>
          </p:cNvPr>
          <p:cNvSpPr/>
          <p:nvPr/>
        </p:nvSpPr>
        <p:spPr>
          <a:xfrm>
            <a:off x="2026227" y="1125520"/>
            <a:ext cx="218329" cy="2183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28DA1FF-7B96-746B-C02D-87C1063AC0E0}"/>
              </a:ext>
            </a:extLst>
          </p:cNvPr>
          <p:cNvSpPr txBox="1"/>
          <p:nvPr/>
        </p:nvSpPr>
        <p:spPr>
          <a:xfrm>
            <a:off x="8874899" y="1187449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E53EB4-8122-8970-32AB-4B86A83A2D5D}"/>
              </a:ext>
            </a:extLst>
          </p:cNvPr>
          <p:cNvSpPr txBox="1"/>
          <p:nvPr/>
        </p:nvSpPr>
        <p:spPr>
          <a:xfrm>
            <a:off x="1690719" y="4773267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D3B611A-41E6-755E-865C-33CCEE74B4F1}"/>
              </a:ext>
            </a:extLst>
          </p:cNvPr>
          <p:cNvSpPr/>
          <p:nvPr/>
        </p:nvSpPr>
        <p:spPr>
          <a:xfrm>
            <a:off x="7557067" y="4444135"/>
            <a:ext cx="218329" cy="21832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446B1F-B930-5401-12E5-88C67050E584}"/>
              </a:ext>
            </a:extLst>
          </p:cNvPr>
          <p:cNvCxnSpPr>
            <a:cxnSpLocks/>
            <a:endCxn id="97" idx="1"/>
          </p:cNvCxnSpPr>
          <p:nvPr/>
        </p:nvCxnSpPr>
        <p:spPr>
          <a:xfrm>
            <a:off x="7099957" y="4130298"/>
            <a:ext cx="489084" cy="34581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AFF613B-D4F2-02EA-5822-5D3DBE10E8F6}"/>
              </a:ext>
            </a:extLst>
          </p:cNvPr>
          <p:cNvSpPr/>
          <p:nvPr/>
        </p:nvSpPr>
        <p:spPr>
          <a:xfrm>
            <a:off x="6990792" y="4024586"/>
            <a:ext cx="218329" cy="2183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0E74C7-9A19-6980-F02A-BAD0945BBA65}"/>
              </a:ext>
            </a:extLst>
          </p:cNvPr>
          <p:cNvCxnSpPr>
            <a:cxnSpLocks/>
          </p:cNvCxnSpPr>
          <p:nvPr/>
        </p:nvCxnSpPr>
        <p:spPr>
          <a:xfrm>
            <a:off x="7744894" y="4610627"/>
            <a:ext cx="1888463" cy="87577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C1B60DF7-9E4A-D82A-EEFC-390FCF7CECAC}"/>
              </a:ext>
            </a:extLst>
          </p:cNvPr>
          <p:cNvSpPr/>
          <p:nvPr/>
        </p:nvSpPr>
        <p:spPr>
          <a:xfrm>
            <a:off x="9526619" y="5364040"/>
            <a:ext cx="218329" cy="218329"/>
          </a:xfrm>
          <a:prstGeom prst="ellipse">
            <a:avLst/>
          </a:prstGeom>
          <a:solidFill>
            <a:srgbClr val="69F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58980-5388-73D0-019B-DB09B4C357D5}"/>
              </a:ext>
            </a:extLst>
          </p:cNvPr>
          <p:cNvSpPr txBox="1"/>
          <p:nvPr/>
        </p:nvSpPr>
        <p:spPr>
          <a:xfrm>
            <a:off x="6661749" y="3012285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M&amp;S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Build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73D52-73B8-F53D-BF3E-2E591F427820}"/>
              </a:ext>
            </a:extLst>
          </p:cNvPr>
          <p:cNvSpPr txBox="1"/>
          <p:nvPr/>
        </p:nvSpPr>
        <p:spPr>
          <a:xfrm>
            <a:off x="4029607" y="4259403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M&amp;S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Refurbishment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6469B-3696-AA6B-55A5-C27DE223C3E4}"/>
              </a:ext>
            </a:extLst>
          </p:cNvPr>
          <p:cNvCxnSpPr>
            <a:cxnSpLocks/>
          </p:cNvCxnSpPr>
          <p:nvPr/>
        </p:nvCxnSpPr>
        <p:spPr>
          <a:xfrm>
            <a:off x="6511337" y="1205345"/>
            <a:ext cx="0" cy="4281054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CA7D9372-D6F6-F965-4C04-2BAEA7F92E63}"/>
              </a:ext>
            </a:extLst>
          </p:cNvPr>
          <p:cNvSpPr/>
          <p:nvPr/>
        </p:nvSpPr>
        <p:spPr>
          <a:xfrm>
            <a:off x="6367162" y="3084854"/>
            <a:ext cx="273159" cy="2731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F5CA72-67D6-E2FE-CF36-911F19657F95}"/>
              </a:ext>
            </a:extLst>
          </p:cNvPr>
          <p:cNvSpPr/>
          <p:nvPr/>
        </p:nvSpPr>
        <p:spPr>
          <a:xfrm>
            <a:off x="6383317" y="4296340"/>
            <a:ext cx="273159" cy="2731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A52B6-56E7-3E4A-FDAE-DBD1DBF52707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Oxford Street</a:t>
            </a:r>
          </a:p>
        </p:txBody>
      </p:sp>
    </p:spTree>
    <p:extLst>
      <p:ext uri="{BB962C8B-B14F-4D97-AF65-F5344CB8AC3E}">
        <p14:creationId xmlns:p14="http://schemas.microsoft.com/office/powerpoint/2010/main" val="40605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6FCA63-F093-C590-9CBE-47A0ABFC153D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- How it Works – Planning Approval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BA1C00-FE7A-9CFF-7C66-A9335EF11312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14EF40-1E8C-8C1E-23CC-BFCD75FAE404}"/>
              </a:ext>
            </a:extLst>
          </p:cNvPr>
          <p:cNvSpPr txBox="1"/>
          <p:nvPr/>
        </p:nvSpPr>
        <p:spPr>
          <a:xfrm>
            <a:off x="1698942" y="642602"/>
            <a:ext cx="66342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Legislation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MHCLG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Greater London Authority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Westminster City Council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78DA3EE-4F40-DA96-E1D8-AA97BBF8D90B}"/>
              </a:ext>
            </a:extLst>
          </p:cNvPr>
          <p:cNvSpPr/>
          <p:nvPr/>
        </p:nvSpPr>
        <p:spPr>
          <a:xfrm>
            <a:off x="3016332" y="1372060"/>
            <a:ext cx="997528" cy="5937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F59895E-6B20-C70F-DE3D-BD27F37BC78F}"/>
              </a:ext>
            </a:extLst>
          </p:cNvPr>
          <p:cNvSpPr/>
          <p:nvPr/>
        </p:nvSpPr>
        <p:spPr>
          <a:xfrm>
            <a:off x="3000859" y="2847109"/>
            <a:ext cx="997528" cy="5937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1506BAFF-6172-412E-5465-17CB06ECA5EE}"/>
              </a:ext>
            </a:extLst>
          </p:cNvPr>
          <p:cNvSpPr/>
          <p:nvPr/>
        </p:nvSpPr>
        <p:spPr>
          <a:xfrm>
            <a:off x="3000859" y="4344134"/>
            <a:ext cx="997528" cy="5937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271C1E-19E1-AF8B-2990-6A9C2153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51" r="19612"/>
          <a:stretch/>
        </p:blipFill>
        <p:spPr>
          <a:xfrm>
            <a:off x="3499623" y="5692377"/>
            <a:ext cx="997528" cy="898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A0DED8-6505-FB28-D0E5-BB287E09FD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84" t="12393" r="12309" b="18001"/>
          <a:stretch/>
        </p:blipFill>
        <p:spPr>
          <a:xfrm>
            <a:off x="2513352" y="5700971"/>
            <a:ext cx="1001744" cy="898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4EB5CA-3ED5-55B0-5E12-DD9454511439}"/>
              </a:ext>
            </a:extLst>
          </p:cNvPr>
          <p:cNvSpPr txBox="1"/>
          <p:nvPr/>
        </p:nvSpPr>
        <p:spPr>
          <a:xfrm>
            <a:off x="4615162" y="5910780"/>
            <a:ext cx="3079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Heritage and Climate</a:t>
            </a:r>
          </a:p>
        </p:txBody>
      </p:sp>
    </p:spTree>
    <p:extLst>
      <p:ext uri="{BB962C8B-B14F-4D97-AF65-F5344CB8AC3E}">
        <p14:creationId xmlns:p14="http://schemas.microsoft.com/office/powerpoint/2010/main" val="39691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ADEBD-0ED9-A007-6037-4486687BC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3D3886-1BD8-79A1-7156-3BE374EC9C24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Oxford Street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363BB-997C-EF19-AEC6-A2D38297D74B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EE0CEF-9704-D351-F86E-67C1A4EF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202" y="108163"/>
            <a:ext cx="4665596" cy="66024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94B2AE-996E-0768-D2BE-8EF5C4E438E8}"/>
              </a:ext>
            </a:extLst>
          </p:cNvPr>
          <p:cNvSpPr txBox="1"/>
          <p:nvPr/>
        </p:nvSpPr>
        <p:spPr>
          <a:xfrm>
            <a:off x="424830" y="1939520"/>
            <a:ext cx="28633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Review 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Proposals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EFFD8-5110-7DEF-86DA-A08072A99FFB}"/>
              </a:ext>
            </a:extLst>
          </p:cNvPr>
          <p:cNvSpPr txBox="1"/>
          <p:nvPr/>
        </p:nvSpPr>
        <p:spPr>
          <a:xfrm>
            <a:off x="8529739" y="1631742"/>
            <a:ext cx="35672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Refurbishment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carbon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Build</a:t>
            </a:r>
          </a:p>
        </p:txBody>
      </p:sp>
    </p:spTree>
    <p:extLst>
      <p:ext uri="{BB962C8B-B14F-4D97-AF65-F5344CB8AC3E}">
        <p14:creationId xmlns:p14="http://schemas.microsoft.com/office/powerpoint/2010/main" val="13639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02FC-6E2A-ADB6-4995-7CF1F937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9AB4636-C923-688A-2B3F-A654FC995062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45059-58CE-D8BD-BE20-A5048EF87843}"/>
              </a:ext>
            </a:extLst>
          </p:cNvPr>
          <p:cNvSpPr txBox="1"/>
          <p:nvPr/>
        </p:nvSpPr>
        <p:spPr>
          <a:xfrm>
            <a:off x="1698942" y="642602"/>
            <a:ext cx="66342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Legislation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MHCLG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Greater London Authority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Westminster City Council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6026A6-841E-5991-D65C-8493D3C35E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51" r="19612"/>
          <a:stretch/>
        </p:blipFill>
        <p:spPr>
          <a:xfrm>
            <a:off x="4018539" y="4217138"/>
            <a:ext cx="997528" cy="898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79AE7-94A0-0CB0-8C86-83550485A4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84" t="12393" r="12309" b="18001"/>
          <a:stretch/>
        </p:blipFill>
        <p:spPr>
          <a:xfrm>
            <a:off x="3016795" y="4217138"/>
            <a:ext cx="1001744" cy="898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D97D11A0-5B67-1913-4F25-5005017247EF}"/>
              </a:ext>
            </a:extLst>
          </p:cNvPr>
          <p:cNvSpPr/>
          <p:nvPr/>
        </p:nvSpPr>
        <p:spPr>
          <a:xfrm rot="10800000">
            <a:off x="1859105" y="4303637"/>
            <a:ext cx="997528" cy="59376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439922-42B5-5B66-4D61-A25B021AE1DC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- How it Works</a:t>
            </a:r>
          </a:p>
        </p:txBody>
      </p:sp>
    </p:spTree>
    <p:extLst>
      <p:ext uri="{BB962C8B-B14F-4D97-AF65-F5344CB8AC3E}">
        <p14:creationId xmlns:p14="http://schemas.microsoft.com/office/powerpoint/2010/main" val="390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3D2A5-81F6-FCF7-39AF-CADADA379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9DF0F7-561E-2804-762D-6A4C13F30B50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Oxford Street, London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4CB2B-080D-09E2-D9CB-EF361F501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36" r="32504" b="29420"/>
          <a:stretch/>
        </p:blipFill>
        <p:spPr>
          <a:xfrm rot="590063">
            <a:off x="6892416" y="349875"/>
            <a:ext cx="4652828" cy="6462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8308A-3D28-29E7-71E1-4260DF84D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73848">
            <a:off x="1395559" y="154380"/>
            <a:ext cx="47947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42C23D-7A02-AA02-9BF7-B7562CBCDBE3}"/>
              </a:ext>
            </a:extLst>
          </p:cNvPr>
          <p:cNvSpPr txBox="1"/>
          <p:nvPr/>
        </p:nvSpPr>
        <p:spPr>
          <a:xfrm rot="21404551">
            <a:off x="3163629" y="6016318"/>
            <a:ext cx="1688283" cy="369332"/>
          </a:xfrm>
          <a:prstGeom prst="rect">
            <a:avLst/>
          </a:prstGeom>
          <a:solidFill>
            <a:srgbClr val="F9BAB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Arial" panose="020B0604020202020204" pitchFamily="34" charset="0"/>
              </a:rPr>
              <a:t>Financial Times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D8063-C6C2-5212-B42A-A1C487C6A252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3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C43BD5-E386-7ADC-E622-80493521D096}"/>
              </a:ext>
            </a:extLst>
          </p:cNvPr>
          <p:cNvSpPr txBox="1"/>
          <p:nvPr/>
        </p:nvSpPr>
        <p:spPr>
          <a:xfrm>
            <a:off x="124762" y="101675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UK Net Zero Legislation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7351E-F05B-23F4-0C38-9250F8F1A9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65017"/>
            <a:ext cx="12188825" cy="61929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ED3E4C-5211-BE2E-E376-2F6F87DB65F7}"/>
              </a:ext>
            </a:extLst>
          </p:cNvPr>
          <p:cNvSpPr/>
          <p:nvPr/>
        </p:nvSpPr>
        <p:spPr>
          <a:xfrm>
            <a:off x="-2" y="665018"/>
            <a:ext cx="12188825" cy="6188218"/>
          </a:xfrm>
          <a:prstGeom prst="rect">
            <a:avLst/>
          </a:prstGeom>
          <a:solidFill>
            <a:schemeClr val="lt1">
              <a:alpha val="72956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9F607-E05F-AD5C-009D-79144B051F2D}"/>
              </a:ext>
            </a:extLst>
          </p:cNvPr>
          <p:cNvGrpSpPr/>
          <p:nvPr/>
        </p:nvGrpSpPr>
        <p:grpSpPr>
          <a:xfrm>
            <a:off x="1027103" y="2248487"/>
            <a:ext cx="2720051" cy="2720051"/>
            <a:chOff x="776306" y="2999621"/>
            <a:chExt cx="2720051" cy="272005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885AD8-50E6-80EF-2927-26301F465175}"/>
                </a:ext>
              </a:extLst>
            </p:cNvPr>
            <p:cNvSpPr/>
            <p:nvPr/>
          </p:nvSpPr>
          <p:spPr>
            <a:xfrm>
              <a:off x="776306" y="2999621"/>
              <a:ext cx="2720051" cy="27200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D4299B-483B-1352-D411-1EF7BCCA5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008" b="96241" l="1003" r="95990">
                          <a14:foregroundMark x1="62406" y1="13784" x2="38847" y2="13033"/>
                          <a14:foregroundMark x1="38847" y1="13033" x2="21053" y2="20802"/>
                          <a14:foregroundMark x1="21053" y1="20802" x2="10276" y2="40602"/>
                          <a14:foregroundMark x1="10276" y1="40602" x2="9774" y2="62907"/>
                          <a14:foregroundMark x1="9774" y1="62907" x2="25564" y2="79699"/>
                          <a14:foregroundMark x1="25564" y1="79699" x2="64411" y2="92231"/>
                          <a14:foregroundMark x1="64411" y1="92231" x2="80451" y2="81203"/>
                          <a14:foregroundMark x1="80451" y1="81203" x2="90476" y2="61404"/>
                          <a14:foregroundMark x1="90476" y1="61404" x2="89975" y2="41103"/>
                          <a14:foregroundMark x1="89975" y1="41103" x2="78947" y2="22556"/>
                          <a14:foregroundMark x1="78947" y1="22556" x2="68922" y2="16792"/>
                          <a14:foregroundMark x1="51128" y1="9023" x2="30075" y2="10025"/>
                          <a14:foregroundMark x1="30075" y1="10025" x2="13283" y2="20551"/>
                          <a14:foregroundMark x1="13283" y1="20551" x2="4511" y2="37594"/>
                          <a14:foregroundMark x1="4511" y1="37594" x2="1504" y2="57644"/>
                          <a14:foregroundMark x1="1504" y1="57644" x2="8521" y2="75439"/>
                          <a14:foregroundMark x1="8521" y1="75439" x2="44862" y2="93734"/>
                          <a14:foregroundMark x1="44862" y1="93734" x2="63409" y2="93734"/>
                          <a14:foregroundMark x1="59649" y1="96491" x2="40602" y2="96491"/>
                          <a14:foregroundMark x1="1253" y1="63158" x2="4010" y2="37594"/>
                          <a14:foregroundMark x1="35840" y1="5514" x2="57644" y2="6266"/>
                          <a14:foregroundMark x1="57644" y1="6266" x2="75439" y2="14286"/>
                          <a14:foregroundMark x1="75439" y1="14286" x2="82707" y2="22807"/>
                          <a14:foregroundMark x1="55639" y1="3258" x2="41855" y2="3258"/>
                          <a14:foregroundMark x1="87719" y1="27068" x2="93734" y2="45614"/>
                          <a14:foregroundMark x1="93734" y1="45614" x2="94236" y2="67669"/>
                          <a14:foregroundMark x1="94236" y1="40602" x2="94987" y2="58145"/>
                          <a14:foregroundMark x1="95489" y1="43358" x2="95990" y2="59398"/>
                          <a14:foregroundMark x1="53885" y1="36090" x2="40100" y2="343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50" t="3948"/>
            <a:stretch/>
          </p:blipFill>
          <p:spPr>
            <a:xfrm>
              <a:off x="923635" y="3158838"/>
              <a:ext cx="2485581" cy="2427514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7D9860-DD56-B65D-4A2F-1293ACA50D6B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64143-3FED-C718-7B77-DF997D5C5F38}"/>
              </a:ext>
            </a:extLst>
          </p:cNvPr>
          <p:cNvSpPr txBox="1"/>
          <p:nvPr/>
        </p:nvSpPr>
        <p:spPr>
          <a:xfrm>
            <a:off x="3894483" y="2014662"/>
            <a:ext cx="1272376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Climate Change Act 		2008</a:t>
            </a:r>
          </a:p>
          <a:p>
            <a:pPr marL="571500" indent="-571500">
              <a:buFontTx/>
              <a:buChar char="-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Net Zero by 2050              	2019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78% reductions by 2035 	2021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68% reductions by 2030 	2021 NDC</a:t>
            </a:r>
          </a:p>
          <a:p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6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6485-9794-31EA-4241-9BA1EF09E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C9EA02D-74FE-38E1-ADBE-EF6A26FD6484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E5913-7731-31DE-0078-C458DA7ECC34}"/>
              </a:ext>
            </a:extLst>
          </p:cNvPr>
          <p:cNvSpPr txBox="1"/>
          <p:nvPr/>
        </p:nvSpPr>
        <p:spPr>
          <a:xfrm>
            <a:off x="1698942" y="642602"/>
            <a:ext cx="663425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Legislation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MHCLG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Greater London Authority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Westminster City Council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16292-21C7-32EE-EFBE-9EBE64DF4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349" y="4698258"/>
            <a:ext cx="1193800" cy="1689100"/>
          </a:xfrm>
          <a:prstGeom prst="rect">
            <a:avLst/>
          </a:prstGeom>
        </p:spPr>
      </p:pic>
      <p:sp>
        <p:nvSpPr>
          <p:cNvPr id="3" name="Bent Arrow 2">
            <a:extLst>
              <a:ext uri="{FF2B5EF4-FFF2-40B4-BE49-F238E27FC236}">
                <a16:creationId xmlns:a16="http://schemas.microsoft.com/office/drawing/2014/main" id="{9BF80841-5B94-F580-9BAC-5117DF241589}"/>
              </a:ext>
            </a:extLst>
          </p:cNvPr>
          <p:cNvSpPr/>
          <p:nvPr/>
        </p:nvSpPr>
        <p:spPr>
          <a:xfrm rot="5400000">
            <a:off x="6223364" y="-319525"/>
            <a:ext cx="2538515" cy="7497052"/>
          </a:xfrm>
          <a:prstGeom prst="bentArrow">
            <a:avLst>
              <a:gd name="adj1" fmla="val 19159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380DEDA2-5AC3-C568-5849-821A31D78D52}"/>
              </a:ext>
            </a:extLst>
          </p:cNvPr>
          <p:cNvSpPr/>
          <p:nvPr/>
        </p:nvSpPr>
        <p:spPr>
          <a:xfrm rot="10800000">
            <a:off x="2013644" y="2877277"/>
            <a:ext cx="997528" cy="59376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23A5A-4439-533E-A712-160F0DFE51BD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- How it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0EC4DC-C04C-1EBB-4DFD-A80FFA10BA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51" r="19612"/>
          <a:stretch/>
        </p:blipFill>
        <p:spPr>
          <a:xfrm>
            <a:off x="6201259" y="1978805"/>
            <a:ext cx="997528" cy="898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4EF7F-E88D-2B63-D4B6-2DFB67F742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84" t="12393" r="12309" b="18001"/>
          <a:stretch/>
        </p:blipFill>
        <p:spPr>
          <a:xfrm>
            <a:off x="5199515" y="1978805"/>
            <a:ext cx="1001744" cy="898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125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09766-E2E0-0A06-DFD0-C99127E2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9D025FE-2F1F-299C-7912-6E310C5F2F81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D875A6-844F-4DF4-662F-B97F0E2D052E}"/>
              </a:ext>
            </a:extLst>
          </p:cNvPr>
          <p:cNvSpPr txBox="1"/>
          <p:nvPr/>
        </p:nvSpPr>
        <p:spPr>
          <a:xfrm>
            <a:off x="1698942" y="642602"/>
            <a:ext cx="101170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Legislation			         High Court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MHCLG 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Greater London Authority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Westminster City Council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32BF70-3BCD-F326-1CB7-E2561BEC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349" y="4698258"/>
            <a:ext cx="1193800" cy="1689100"/>
          </a:xfrm>
          <a:prstGeom prst="rect">
            <a:avLst/>
          </a:prstGeom>
        </p:spPr>
      </p:pic>
      <p:sp>
        <p:nvSpPr>
          <p:cNvPr id="4" name="Up Arrow 3">
            <a:extLst>
              <a:ext uri="{FF2B5EF4-FFF2-40B4-BE49-F238E27FC236}">
                <a16:creationId xmlns:a16="http://schemas.microsoft.com/office/drawing/2014/main" id="{16D5DDA3-8043-2ABE-E425-BA3547C0EFC5}"/>
              </a:ext>
            </a:extLst>
          </p:cNvPr>
          <p:cNvSpPr/>
          <p:nvPr/>
        </p:nvSpPr>
        <p:spPr>
          <a:xfrm>
            <a:off x="10154227" y="1325296"/>
            <a:ext cx="783772" cy="3271652"/>
          </a:xfrm>
          <a:prstGeom prst="upArrow">
            <a:avLst/>
          </a:prstGeom>
          <a:solidFill>
            <a:srgbClr val="FF6D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D5B96-B1BA-A23E-9D97-F992AE88A8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51" r="19612"/>
          <a:stretch/>
        </p:blipFill>
        <p:spPr>
          <a:xfrm>
            <a:off x="10534233" y="2667163"/>
            <a:ext cx="997528" cy="898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0A09CE-223C-0E01-DC24-EFD8A644CB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84" t="12393" r="12309" b="18001"/>
          <a:stretch/>
        </p:blipFill>
        <p:spPr>
          <a:xfrm>
            <a:off x="9532489" y="2667163"/>
            <a:ext cx="1001744" cy="898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49AB21-A0D1-9CC1-ECCD-0BEA1413DF0D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- How it Works</a:t>
            </a:r>
          </a:p>
        </p:txBody>
      </p:sp>
    </p:spTree>
    <p:extLst>
      <p:ext uri="{BB962C8B-B14F-4D97-AF65-F5344CB8AC3E}">
        <p14:creationId xmlns:p14="http://schemas.microsoft.com/office/powerpoint/2010/main" val="6267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EB696-B788-0F33-0B80-1F4323EF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460216A-CBFC-1132-2F69-0462970F2DFA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FA3A8B-141D-8AB9-2EAB-E6C1BCE3FBBC}"/>
              </a:ext>
            </a:extLst>
          </p:cNvPr>
          <p:cNvSpPr txBox="1"/>
          <p:nvPr/>
        </p:nvSpPr>
        <p:spPr>
          <a:xfrm>
            <a:off x="1698942" y="642602"/>
            <a:ext cx="101170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National Legislation			         High Court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MHCLG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Greater London Authority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Westminster City Council</a:t>
            </a:r>
          </a:p>
          <a:p>
            <a:pPr marL="571500" indent="-571500">
              <a:buFontTx/>
              <a:buChar char="-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9FE70-BC95-9E6A-B72E-3646705B3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349" y="4698258"/>
            <a:ext cx="1193800" cy="1689100"/>
          </a:xfrm>
          <a:prstGeom prst="rect">
            <a:avLst/>
          </a:prstGeom>
        </p:spPr>
      </p:pic>
      <p:sp>
        <p:nvSpPr>
          <p:cNvPr id="3" name="Bent Arrow 2">
            <a:extLst>
              <a:ext uri="{FF2B5EF4-FFF2-40B4-BE49-F238E27FC236}">
                <a16:creationId xmlns:a16="http://schemas.microsoft.com/office/drawing/2014/main" id="{920E46A8-DA96-07EA-5B3F-DED2D9DD73C1}"/>
              </a:ext>
            </a:extLst>
          </p:cNvPr>
          <p:cNvSpPr/>
          <p:nvPr/>
        </p:nvSpPr>
        <p:spPr>
          <a:xfrm rot="10800000">
            <a:off x="3669957" y="1301901"/>
            <a:ext cx="6974290" cy="1527796"/>
          </a:xfrm>
          <a:prstGeom prst="ben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B7DBD-3FDD-6F04-B071-2B95A88D18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51" r="19612"/>
          <a:stretch/>
        </p:blipFill>
        <p:spPr>
          <a:xfrm>
            <a:off x="8313552" y="2041042"/>
            <a:ext cx="997528" cy="898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839F0-944A-6794-D6A5-402B6B1BD6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84" t="12393" r="12309" b="18001"/>
          <a:stretch/>
        </p:blipFill>
        <p:spPr>
          <a:xfrm>
            <a:off x="7311808" y="2041043"/>
            <a:ext cx="1001744" cy="898472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DF0C4-F271-D731-2B3A-D9A2A892414D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- How it Works</a:t>
            </a:r>
          </a:p>
        </p:txBody>
      </p:sp>
    </p:spTree>
    <p:extLst>
      <p:ext uri="{BB962C8B-B14F-4D97-AF65-F5344CB8AC3E}">
        <p14:creationId xmlns:p14="http://schemas.microsoft.com/office/powerpoint/2010/main" val="37817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A35E5-E415-CF07-2599-8F121554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2671D6-D19E-3C25-93B4-3215257E1182}"/>
              </a:ext>
            </a:extLst>
          </p:cNvPr>
          <p:cNvSpPr txBox="1"/>
          <p:nvPr/>
        </p:nvSpPr>
        <p:spPr>
          <a:xfrm>
            <a:off x="8874899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F0CFA89-33A4-4C2D-4CCC-F35266C5D95A}"/>
              </a:ext>
            </a:extLst>
          </p:cNvPr>
          <p:cNvSpPr/>
          <p:nvPr/>
        </p:nvSpPr>
        <p:spPr>
          <a:xfrm>
            <a:off x="2040525" y="1177762"/>
            <a:ext cx="7629761" cy="4297486"/>
          </a:xfrm>
          <a:custGeom>
            <a:avLst/>
            <a:gdLst>
              <a:gd name="connsiteX0" fmla="*/ 0 w 12143232"/>
              <a:gd name="connsiteY0" fmla="*/ 0 h 6839712"/>
              <a:gd name="connsiteX1" fmla="*/ 12192 w 12143232"/>
              <a:gd name="connsiteY1" fmla="*/ 6839712 h 6839712"/>
              <a:gd name="connsiteX2" fmla="*/ 12143232 w 12143232"/>
              <a:gd name="connsiteY2" fmla="*/ 6839712 h 6839712"/>
              <a:gd name="connsiteX3" fmla="*/ 9009888 w 12143232"/>
              <a:gd name="connsiteY3" fmla="*/ 5388864 h 6839712"/>
              <a:gd name="connsiteX4" fmla="*/ 8900160 w 12143232"/>
              <a:gd name="connsiteY4" fmla="*/ 5242560 h 6839712"/>
              <a:gd name="connsiteX5" fmla="*/ 8144256 w 12143232"/>
              <a:gd name="connsiteY5" fmla="*/ 4718304 h 6839712"/>
              <a:gd name="connsiteX6" fmla="*/ 7961376 w 12143232"/>
              <a:gd name="connsiteY6" fmla="*/ 4620768 h 6839712"/>
              <a:gd name="connsiteX7" fmla="*/ 0 w 12143232"/>
              <a:gd name="connsiteY7" fmla="*/ 0 h 68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3232" h="6839712">
                <a:moveTo>
                  <a:pt x="0" y="0"/>
                </a:moveTo>
                <a:lnTo>
                  <a:pt x="12192" y="6839712"/>
                </a:lnTo>
                <a:lnTo>
                  <a:pt x="12143232" y="6839712"/>
                </a:lnTo>
                <a:lnTo>
                  <a:pt x="9009888" y="5388864"/>
                </a:lnTo>
                <a:lnTo>
                  <a:pt x="8900160" y="5242560"/>
                </a:lnTo>
                <a:lnTo>
                  <a:pt x="8144256" y="4718304"/>
                </a:lnTo>
                <a:lnTo>
                  <a:pt x="7961376" y="4620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7EB219D2-932E-078B-9935-1B4214FB7DE0}"/>
              </a:ext>
            </a:extLst>
          </p:cNvPr>
          <p:cNvSpPr/>
          <p:nvPr/>
        </p:nvSpPr>
        <p:spPr>
          <a:xfrm>
            <a:off x="2038350" y="1187450"/>
            <a:ext cx="8883650" cy="4298950"/>
          </a:xfrm>
          <a:custGeom>
            <a:avLst/>
            <a:gdLst>
              <a:gd name="connsiteX0" fmla="*/ 0 w 8883650"/>
              <a:gd name="connsiteY0" fmla="*/ 0 h 4298950"/>
              <a:gd name="connsiteX1" fmla="*/ 8883650 w 8883650"/>
              <a:gd name="connsiteY1" fmla="*/ 12700 h 4298950"/>
              <a:gd name="connsiteX2" fmla="*/ 8858250 w 8883650"/>
              <a:gd name="connsiteY2" fmla="*/ 4298950 h 4298950"/>
              <a:gd name="connsiteX3" fmla="*/ 7600950 w 8883650"/>
              <a:gd name="connsiteY3" fmla="*/ 4292600 h 4298950"/>
              <a:gd name="connsiteX4" fmla="*/ 5619750 w 8883650"/>
              <a:gd name="connsiteY4" fmla="*/ 3378200 h 4298950"/>
              <a:gd name="connsiteX5" fmla="*/ 5549900 w 8883650"/>
              <a:gd name="connsiteY5" fmla="*/ 3295650 h 4298950"/>
              <a:gd name="connsiteX6" fmla="*/ 5067300 w 8883650"/>
              <a:gd name="connsiteY6" fmla="*/ 2952750 h 4298950"/>
              <a:gd name="connsiteX7" fmla="*/ 0 w 8883650"/>
              <a:gd name="connsiteY7" fmla="*/ 0 h 42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650" h="4298950">
                <a:moveTo>
                  <a:pt x="0" y="0"/>
                </a:moveTo>
                <a:lnTo>
                  <a:pt x="8883650" y="12700"/>
                </a:lnTo>
                <a:lnTo>
                  <a:pt x="8858250" y="4298950"/>
                </a:lnTo>
                <a:lnTo>
                  <a:pt x="7600950" y="4292600"/>
                </a:lnTo>
                <a:lnTo>
                  <a:pt x="5619750" y="3378200"/>
                </a:lnTo>
                <a:lnTo>
                  <a:pt x="5549900" y="3295650"/>
                </a:lnTo>
                <a:lnTo>
                  <a:pt x="5067300" y="2952750"/>
                </a:lnTo>
                <a:lnTo>
                  <a:pt x="0" y="0"/>
                </a:lnTo>
                <a:close/>
              </a:path>
            </a:pathLst>
          </a:custGeom>
          <a:solidFill>
            <a:srgbClr val="FF0308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2247024-B558-2A56-9C96-2EA98CBE0006}"/>
              </a:ext>
            </a:extLst>
          </p:cNvPr>
          <p:cNvCxnSpPr/>
          <p:nvPr/>
        </p:nvCxnSpPr>
        <p:spPr>
          <a:xfrm>
            <a:off x="2026228" y="1205346"/>
            <a:ext cx="0" cy="4281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C5E4D6-2BA7-635E-E7A9-BB761795EC71}"/>
              </a:ext>
            </a:extLst>
          </p:cNvPr>
          <p:cNvCxnSpPr>
            <a:cxnSpLocks/>
          </p:cNvCxnSpPr>
          <p:nvPr/>
        </p:nvCxnSpPr>
        <p:spPr>
          <a:xfrm>
            <a:off x="2026228" y="5486400"/>
            <a:ext cx="8873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6683DD-8110-8949-38EF-23239CFB89D1}"/>
              </a:ext>
            </a:extLst>
          </p:cNvPr>
          <p:cNvGrpSpPr/>
          <p:nvPr/>
        </p:nvGrpSpPr>
        <p:grpSpPr>
          <a:xfrm>
            <a:off x="2033156" y="5486401"/>
            <a:ext cx="8866901" cy="197426"/>
            <a:chOff x="1887683" y="5933209"/>
            <a:chExt cx="2667007" cy="23899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9683AA9-EFB2-CA81-1571-393FFA4D6396}"/>
                </a:ext>
              </a:extLst>
            </p:cNvPr>
            <p:cNvCxnSpPr>
              <a:cxnSpLocks/>
            </p:cNvCxnSpPr>
            <p:nvPr/>
          </p:nvCxnSpPr>
          <p:spPr>
            <a:xfrm>
              <a:off x="1887683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7C5EE4-9F61-1AD1-AB25-C09EDE744D89}"/>
                </a:ext>
              </a:extLst>
            </p:cNvPr>
            <p:cNvCxnSpPr>
              <a:cxnSpLocks/>
            </p:cNvCxnSpPr>
            <p:nvPr/>
          </p:nvCxnSpPr>
          <p:spPr>
            <a:xfrm>
              <a:off x="2268684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46533D9-A6AF-DF39-D006-3622159FDDC0}"/>
                </a:ext>
              </a:extLst>
            </p:cNvPr>
            <p:cNvCxnSpPr>
              <a:cxnSpLocks/>
            </p:cNvCxnSpPr>
            <p:nvPr/>
          </p:nvCxnSpPr>
          <p:spPr>
            <a:xfrm>
              <a:off x="2649685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5A4E421-D7CB-C4CF-CD22-F106B63073A4}"/>
                </a:ext>
              </a:extLst>
            </p:cNvPr>
            <p:cNvCxnSpPr>
              <a:cxnSpLocks/>
            </p:cNvCxnSpPr>
            <p:nvPr/>
          </p:nvCxnSpPr>
          <p:spPr>
            <a:xfrm>
              <a:off x="3030686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91B6D00-2558-2346-8C33-5F0B99BAD1C5}"/>
                </a:ext>
              </a:extLst>
            </p:cNvPr>
            <p:cNvCxnSpPr>
              <a:cxnSpLocks/>
            </p:cNvCxnSpPr>
            <p:nvPr/>
          </p:nvCxnSpPr>
          <p:spPr>
            <a:xfrm>
              <a:off x="3411687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9C34AC-D2E3-FBC0-DAB7-CBB4962C4E9F}"/>
                </a:ext>
              </a:extLst>
            </p:cNvPr>
            <p:cNvCxnSpPr>
              <a:cxnSpLocks/>
            </p:cNvCxnSpPr>
            <p:nvPr/>
          </p:nvCxnSpPr>
          <p:spPr>
            <a:xfrm>
              <a:off x="3792688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F6D9CC1-8E5E-288F-F9EF-C2AAF7A2D6EC}"/>
                </a:ext>
              </a:extLst>
            </p:cNvPr>
            <p:cNvCxnSpPr>
              <a:cxnSpLocks/>
            </p:cNvCxnSpPr>
            <p:nvPr/>
          </p:nvCxnSpPr>
          <p:spPr>
            <a:xfrm>
              <a:off x="4173689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ED73A6-1556-73D0-A351-BAF7A56D3F5A}"/>
                </a:ext>
              </a:extLst>
            </p:cNvPr>
            <p:cNvCxnSpPr>
              <a:cxnSpLocks/>
            </p:cNvCxnSpPr>
            <p:nvPr/>
          </p:nvCxnSpPr>
          <p:spPr>
            <a:xfrm>
              <a:off x="4554690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13B8AC3-97BC-6E3B-D67F-1F9B989666EB}"/>
              </a:ext>
            </a:extLst>
          </p:cNvPr>
          <p:cNvGrpSpPr/>
          <p:nvPr/>
        </p:nvGrpSpPr>
        <p:grpSpPr>
          <a:xfrm rot="16200000">
            <a:off x="-216471" y="3250627"/>
            <a:ext cx="4281054" cy="190492"/>
            <a:chOff x="3848135" y="3429000"/>
            <a:chExt cx="6105436" cy="4502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D97669-0E04-AD7B-38C3-8E51BE2975FC}"/>
                </a:ext>
              </a:extLst>
            </p:cNvPr>
            <p:cNvCxnSpPr>
              <a:cxnSpLocks/>
            </p:cNvCxnSpPr>
            <p:nvPr/>
          </p:nvCxnSpPr>
          <p:spPr>
            <a:xfrm>
              <a:off x="3848135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143322E-7EC3-E5E5-8968-BD90A1559793}"/>
                </a:ext>
              </a:extLst>
            </p:cNvPr>
            <p:cNvCxnSpPr>
              <a:cxnSpLocks/>
            </p:cNvCxnSpPr>
            <p:nvPr/>
          </p:nvCxnSpPr>
          <p:spPr>
            <a:xfrm>
              <a:off x="445971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BE7F3E-82E0-58F6-DD3F-4D82B3FDA244}"/>
                </a:ext>
              </a:extLst>
            </p:cNvPr>
            <p:cNvCxnSpPr>
              <a:cxnSpLocks/>
            </p:cNvCxnSpPr>
            <p:nvPr/>
          </p:nvCxnSpPr>
          <p:spPr>
            <a:xfrm>
              <a:off x="507129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B236643-6EC3-B9C4-2916-25BB9F22D755}"/>
                </a:ext>
              </a:extLst>
            </p:cNvPr>
            <p:cNvCxnSpPr>
              <a:cxnSpLocks/>
            </p:cNvCxnSpPr>
            <p:nvPr/>
          </p:nvCxnSpPr>
          <p:spPr>
            <a:xfrm>
              <a:off x="568287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743CECF-9513-BBCF-01F3-835079784F12}"/>
                </a:ext>
              </a:extLst>
            </p:cNvPr>
            <p:cNvCxnSpPr>
              <a:cxnSpLocks/>
            </p:cNvCxnSpPr>
            <p:nvPr/>
          </p:nvCxnSpPr>
          <p:spPr>
            <a:xfrm>
              <a:off x="629445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ED93BF4-5EEA-98B3-D61B-6DD8F0225AD8}"/>
                </a:ext>
              </a:extLst>
            </p:cNvPr>
            <p:cNvCxnSpPr>
              <a:cxnSpLocks/>
            </p:cNvCxnSpPr>
            <p:nvPr/>
          </p:nvCxnSpPr>
          <p:spPr>
            <a:xfrm>
              <a:off x="690603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472B4CF-4B3D-33D2-E63D-A69648B6F12A}"/>
                </a:ext>
              </a:extLst>
            </p:cNvPr>
            <p:cNvCxnSpPr>
              <a:cxnSpLocks/>
            </p:cNvCxnSpPr>
            <p:nvPr/>
          </p:nvCxnSpPr>
          <p:spPr>
            <a:xfrm>
              <a:off x="750725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E81DAC5-A8F3-9544-164C-853A00C40F52}"/>
                </a:ext>
              </a:extLst>
            </p:cNvPr>
            <p:cNvCxnSpPr>
              <a:cxnSpLocks/>
            </p:cNvCxnSpPr>
            <p:nvPr/>
          </p:nvCxnSpPr>
          <p:spPr>
            <a:xfrm>
              <a:off x="811883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BC6D61-C548-D5FC-1BCE-3F4D32A8FC89}"/>
                </a:ext>
              </a:extLst>
            </p:cNvPr>
            <p:cNvCxnSpPr>
              <a:cxnSpLocks/>
            </p:cNvCxnSpPr>
            <p:nvPr/>
          </p:nvCxnSpPr>
          <p:spPr>
            <a:xfrm>
              <a:off x="873041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FDBB1B-2DC6-5B1F-5EF4-D415A0876995}"/>
                </a:ext>
              </a:extLst>
            </p:cNvPr>
            <p:cNvCxnSpPr>
              <a:cxnSpLocks/>
            </p:cNvCxnSpPr>
            <p:nvPr/>
          </p:nvCxnSpPr>
          <p:spPr>
            <a:xfrm>
              <a:off x="934199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9A7496-B26D-4ABD-5444-1D7949B0DE56}"/>
                </a:ext>
              </a:extLst>
            </p:cNvPr>
            <p:cNvCxnSpPr>
              <a:cxnSpLocks/>
            </p:cNvCxnSpPr>
            <p:nvPr/>
          </p:nvCxnSpPr>
          <p:spPr>
            <a:xfrm>
              <a:off x="995357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7597830-EAE6-3A95-2B83-0ECA24D0569C}"/>
              </a:ext>
            </a:extLst>
          </p:cNvPr>
          <p:cNvSpPr txBox="1"/>
          <p:nvPr/>
        </p:nvSpPr>
        <p:spPr>
          <a:xfrm>
            <a:off x="1394709" y="48729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24861B-C2AC-09A8-E90E-3EAC56D8C0C8}"/>
              </a:ext>
            </a:extLst>
          </p:cNvPr>
          <p:cNvSpPr txBox="1"/>
          <p:nvPr/>
        </p:nvSpPr>
        <p:spPr>
          <a:xfrm>
            <a:off x="1394709" y="44440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2A3D7E8-1C64-6F5F-30AC-02BF90326A98}"/>
              </a:ext>
            </a:extLst>
          </p:cNvPr>
          <p:cNvSpPr txBox="1"/>
          <p:nvPr/>
        </p:nvSpPr>
        <p:spPr>
          <a:xfrm>
            <a:off x="1394709" y="40152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71B0DF4-F22D-2ADC-86D2-5218910F83EF}"/>
              </a:ext>
            </a:extLst>
          </p:cNvPr>
          <p:cNvSpPr txBox="1"/>
          <p:nvPr/>
        </p:nvSpPr>
        <p:spPr>
          <a:xfrm>
            <a:off x="1394709" y="35864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1C8358-06BD-BCAD-0FC1-E7D3064AD8ED}"/>
              </a:ext>
            </a:extLst>
          </p:cNvPr>
          <p:cNvSpPr txBox="1"/>
          <p:nvPr/>
        </p:nvSpPr>
        <p:spPr>
          <a:xfrm>
            <a:off x="1394709" y="31575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90459D-D7D0-5FBD-2A0A-4A210BC84C34}"/>
              </a:ext>
            </a:extLst>
          </p:cNvPr>
          <p:cNvSpPr txBox="1"/>
          <p:nvPr/>
        </p:nvSpPr>
        <p:spPr>
          <a:xfrm>
            <a:off x="1394709" y="272873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4D96902-CE98-4E80-91F2-BCFD70E82B4D}"/>
              </a:ext>
            </a:extLst>
          </p:cNvPr>
          <p:cNvSpPr txBox="1"/>
          <p:nvPr/>
        </p:nvSpPr>
        <p:spPr>
          <a:xfrm>
            <a:off x="1394709" y="22998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CC79960-76D5-5CBD-975D-D7F9903F50B4}"/>
              </a:ext>
            </a:extLst>
          </p:cNvPr>
          <p:cNvSpPr txBox="1"/>
          <p:nvPr/>
        </p:nvSpPr>
        <p:spPr>
          <a:xfrm>
            <a:off x="1394709" y="18710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F625AA-59C1-FE8D-0878-563523601543}"/>
              </a:ext>
            </a:extLst>
          </p:cNvPr>
          <p:cNvSpPr txBox="1"/>
          <p:nvPr/>
        </p:nvSpPr>
        <p:spPr>
          <a:xfrm>
            <a:off x="1394709" y="144223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04EDC22-5851-8C5B-4263-97FCF5F5EB01}"/>
              </a:ext>
            </a:extLst>
          </p:cNvPr>
          <p:cNvSpPr txBox="1"/>
          <p:nvPr/>
        </p:nvSpPr>
        <p:spPr>
          <a:xfrm>
            <a:off x="1502050" y="10133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D593E7-3DD6-3050-5CF0-49E01B9883D8}"/>
              </a:ext>
            </a:extLst>
          </p:cNvPr>
          <p:cNvSpPr txBox="1"/>
          <p:nvPr/>
        </p:nvSpPr>
        <p:spPr>
          <a:xfrm>
            <a:off x="1605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BC777D-09F2-A049-BA0E-BA8FD5B45A04}"/>
              </a:ext>
            </a:extLst>
          </p:cNvPr>
          <p:cNvSpPr txBox="1"/>
          <p:nvPr/>
        </p:nvSpPr>
        <p:spPr>
          <a:xfrm>
            <a:off x="2866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E4AE90-D4EB-FA80-C957-63E733C7065F}"/>
              </a:ext>
            </a:extLst>
          </p:cNvPr>
          <p:cNvSpPr txBox="1"/>
          <p:nvPr/>
        </p:nvSpPr>
        <p:spPr>
          <a:xfrm>
            <a:off x="4128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DF7C300-0807-94BC-44D3-4C8E8731A4BA}"/>
              </a:ext>
            </a:extLst>
          </p:cNvPr>
          <p:cNvSpPr txBox="1"/>
          <p:nvPr/>
        </p:nvSpPr>
        <p:spPr>
          <a:xfrm>
            <a:off x="53901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9D99256-343C-D57C-FAE5-EDA6BD288405}"/>
              </a:ext>
            </a:extLst>
          </p:cNvPr>
          <p:cNvSpPr txBox="1"/>
          <p:nvPr/>
        </p:nvSpPr>
        <p:spPr>
          <a:xfrm>
            <a:off x="66517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5D6009-D078-D9E1-11E1-02AB1E6D2882}"/>
              </a:ext>
            </a:extLst>
          </p:cNvPr>
          <p:cNvSpPr txBox="1"/>
          <p:nvPr/>
        </p:nvSpPr>
        <p:spPr>
          <a:xfrm>
            <a:off x="7913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647D0E-3581-1387-C40C-F070C7B3EBAC}"/>
              </a:ext>
            </a:extLst>
          </p:cNvPr>
          <p:cNvSpPr txBox="1"/>
          <p:nvPr/>
        </p:nvSpPr>
        <p:spPr>
          <a:xfrm>
            <a:off x="9174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A67BC07-31E2-AC43-0D59-3060F5C8F486}"/>
              </a:ext>
            </a:extLst>
          </p:cNvPr>
          <p:cNvSpPr txBox="1"/>
          <p:nvPr/>
        </p:nvSpPr>
        <p:spPr>
          <a:xfrm>
            <a:off x="10436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2060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4D02CFA-80BA-2159-7CFE-81B5442925DF}"/>
              </a:ext>
            </a:extLst>
          </p:cNvPr>
          <p:cNvSpPr txBox="1"/>
          <p:nvPr/>
        </p:nvSpPr>
        <p:spPr>
          <a:xfrm>
            <a:off x="172648" y="2857337"/>
            <a:ext cx="1338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51E2177-A603-D989-76EF-E95905259B98}"/>
              </a:ext>
            </a:extLst>
          </p:cNvPr>
          <p:cNvCxnSpPr>
            <a:cxnSpLocks/>
          </p:cNvCxnSpPr>
          <p:nvPr/>
        </p:nvCxnSpPr>
        <p:spPr>
          <a:xfrm>
            <a:off x="2054928" y="1205345"/>
            <a:ext cx="5045029" cy="2924953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63067F60-FA6E-2C67-E1B2-0F05B34F172E}"/>
              </a:ext>
            </a:extLst>
          </p:cNvPr>
          <p:cNvSpPr txBox="1"/>
          <p:nvPr/>
        </p:nvSpPr>
        <p:spPr>
          <a:xfrm>
            <a:off x="1296468" y="53017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943168A-9E67-D731-B73D-EB81624324DF}"/>
              </a:ext>
            </a:extLst>
          </p:cNvPr>
          <p:cNvSpPr/>
          <p:nvPr/>
        </p:nvSpPr>
        <p:spPr>
          <a:xfrm>
            <a:off x="2026227" y="1125520"/>
            <a:ext cx="218329" cy="2183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28DA1FF-7B96-746B-C02D-87C1063AC0E0}"/>
              </a:ext>
            </a:extLst>
          </p:cNvPr>
          <p:cNvSpPr txBox="1"/>
          <p:nvPr/>
        </p:nvSpPr>
        <p:spPr>
          <a:xfrm>
            <a:off x="8874899" y="1187449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E53EB4-8122-8970-32AB-4B86A83A2D5D}"/>
              </a:ext>
            </a:extLst>
          </p:cNvPr>
          <p:cNvSpPr txBox="1"/>
          <p:nvPr/>
        </p:nvSpPr>
        <p:spPr>
          <a:xfrm>
            <a:off x="1690719" y="4773267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D3B611A-41E6-755E-865C-33CCEE74B4F1}"/>
              </a:ext>
            </a:extLst>
          </p:cNvPr>
          <p:cNvSpPr/>
          <p:nvPr/>
        </p:nvSpPr>
        <p:spPr>
          <a:xfrm>
            <a:off x="7557067" y="4444135"/>
            <a:ext cx="218329" cy="21832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446B1F-B930-5401-12E5-88C67050E584}"/>
              </a:ext>
            </a:extLst>
          </p:cNvPr>
          <p:cNvCxnSpPr>
            <a:cxnSpLocks/>
            <a:endCxn id="97" idx="1"/>
          </p:cNvCxnSpPr>
          <p:nvPr/>
        </p:nvCxnSpPr>
        <p:spPr>
          <a:xfrm>
            <a:off x="7099957" y="4130298"/>
            <a:ext cx="489084" cy="34581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FAFF613B-D4F2-02EA-5822-5D3DBE10E8F6}"/>
              </a:ext>
            </a:extLst>
          </p:cNvPr>
          <p:cNvSpPr/>
          <p:nvPr/>
        </p:nvSpPr>
        <p:spPr>
          <a:xfrm>
            <a:off x="6990792" y="4024586"/>
            <a:ext cx="218329" cy="2183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0E74C7-9A19-6980-F02A-BAD0945BBA65}"/>
              </a:ext>
            </a:extLst>
          </p:cNvPr>
          <p:cNvCxnSpPr>
            <a:cxnSpLocks/>
          </p:cNvCxnSpPr>
          <p:nvPr/>
        </p:nvCxnSpPr>
        <p:spPr>
          <a:xfrm>
            <a:off x="7744894" y="4610627"/>
            <a:ext cx="1888463" cy="87577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C1B60DF7-9E4A-D82A-EEFC-390FCF7CECAC}"/>
              </a:ext>
            </a:extLst>
          </p:cNvPr>
          <p:cNvSpPr/>
          <p:nvPr/>
        </p:nvSpPr>
        <p:spPr>
          <a:xfrm>
            <a:off x="9526619" y="5364040"/>
            <a:ext cx="218329" cy="218329"/>
          </a:xfrm>
          <a:prstGeom prst="ellipse">
            <a:avLst/>
          </a:prstGeom>
          <a:solidFill>
            <a:srgbClr val="69F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58980-5388-73D0-019B-DB09B4C357D5}"/>
              </a:ext>
            </a:extLst>
          </p:cNvPr>
          <p:cNvSpPr txBox="1"/>
          <p:nvPr/>
        </p:nvSpPr>
        <p:spPr>
          <a:xfrm>
            <a:off x="6680823" y="3012285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M&amp;S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New Build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73D52-73B8-F53D-BF3E-2E591F427820}"/>
              </a:ext>
            </a:extLst>
          </p:cNvPr>
          <p:cNvSpPr txBox="1"/>
          <p:nvPr/>
        </p:nvSpPr>
        <p:spPr>
          <a:xfrm>
            <a:off x="4048681" y="4259403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M&amp;S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Refurbishment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1A6469B-3696-AA6B-55A5-C27DE223C3E4}"/>
              </a:ext>
            </a:extLst>
          </p:cNvPr>
          <p:cNvCxnSpPr>
            <a:cxnSpLocks/>
          </p:cNvCxnSpPr>
          <p:nvPr/>
        </p:nvCxnSpPr>
        <p:spPr>
          <a:xfrm>
            <a:off x="6530411" y="1205345"/>
            <a:ext cx="0" cy="4281054"/>
          </a:xfrm>
          <a:prstGeom prst="line">
            <a:avLst/>
          </a:prstGeom>
          <a:ln w="28575">
            <a:solidFill>
              <a:schemeClr val="bg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CA7D9372-D6F6-F965-4C04-2BAEA7F92E63}"/>
              </a:ext>
            </a:extLst>
          </p:cNvPr>
          <p:cNvSpPr/>
          <p:nvPr/>
        </p:nvSpPr>
        <p:spPr>
          <a:xfrm>
            <a:off x="6386236" y="3084854"/>
            <a:ext cx="273159" cy="2731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F5CA72-67D6-E2FE-CF36-911F19657F95}"/>
              </a:ext>
            </a:extLst>
          </p:cNvPr>
          <p:cNvSpPr/>
          <p:nvPr/>
        </p:nvSpPr>
        <p:spPr>
          <a:xfrm>
            <a:off x="6402391" y="4296340"/>
            <a:ext cx="273159" cy="27315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5A52B6-56E7-3E4A-FDAE-DBD1DBF52707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M&amp;S Oxford Street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9E284D-545B-7A3C-915D-82A8EF777CBC}"/>
              </a:ext>
            </a:extLst>
          </p:cNvPr>
          <p:cNvSpPr txBox="1"/>
          <p:nvPr/>
        </p:nvSpPr>
        <p:spPr>
          <a:xfrm>
            <a:off x="6084652" y="5459059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E6A55BA-ECA2-25FB-C7A9-E9B5DC44CA12}"/>
              </a:ext>
            </a:extLst>
          </p:cNvPr>
          <p:cNvSpPr/>
          <p:nvPr/>
        </p:nvSpPr>
        <p:spPr>
          <a:xfrm rot="1576792">
            <a:off x="7038126" y="3985941"/>
            <a:ext cx="3326137" cy="80422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Trajectory to Net Zero</a:t>
            </a:r>
          </a:p>
        </p:txBody>
      </p:sp>
    </p:spTree>
    <p:extLst>
      <p:ext uri="{BB962C8B-B14F-4D97-AF65-F5344CB8AC3E}">
        <p14:creationId xmlns:p14="http://schemas.microsoft.com/office/powerpoint/2010/main" val="400201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B39EA-7F44-D324-F7D2-E4226ED5F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392040C-73C3-362F-AD1D-372274612BD1}"/>
              </a:ext>
            </a:extLst>
          </p:cNvPr>
          <p:cNvSpPr txBox="1"/>
          <p:nvPr/>
        </p:nvSpPr>
        <p:spPr>
          <a:xfrm>
            <a:off x="8911173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B4C200"/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rgbClr val="B4C200"/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rgbClr val="B4C2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171D2-C637-FFD2-5AE7-A34B6D2D4DFF}"/>
              </a:ext>
            </a:extLst>
          </p:cNvPr>
          <p:cNvSpPr txBox="1"/>
          <p:nvPr/>
        </p:nvSpPr>
        <p:spPr>
          <a:xfrm>
            <a:off x="3379462" y="2668197"/>
            <a:ext cx="5121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2645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74818F6-C15B-BF52-C9A2-693995755AAF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UK Trajectory to Net Zero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B0449-8467-2959-D802-5AB5489701A0}"/>
              </a:ext>
            </a:extLst>
          </p:cNvPr>
          <p:cNvSpPr txBox="1"/>
          <p:nvPr/>
        </p:nvSpPr>
        <p:spPr>
          <a:xfrm>
            <a:off x="8874899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608DAFED-6A19-E207-706B-94BC4E817430}"/>
              </a:ext>
            </a:extLst>
          </p:cNvPr>
          <p:cNvSpPr/>
          <p:nvPr/>
        </p:nvSpPr>
        <p:spPr>
          <a:xfrm>
            <a:off x="2040525" y="1177762"/>
            <a:ext cx="7629761" cy="4297486"/>
          </a:xfrm>
          <a:custGeom>
            <a:avLst/>
            <a:gdLst>
              <a:gd name="connsiteX0" fmla="*/ 0 w 12143232"/>
              <a:gd name="connsiteY0" fmla="*/ 0 h 6839712"/>
              <a:gd name="connsiteX1" fmla="*/ 12192 w 12143232"/>
              <a:gd name="connsiteY1" fmla="*/ 6839712 h 6839712"/>
              <a:gd name="connsiteX2" fmla="*/ 12143232 w 12143232"/>
              <a:gd name="connsiteY2" fmla="*/ 6839712 h 6839712"/>
              <a:gd name="connsiteX3" fmla="*/ 9009888 w 12143232"/>
              <a:gd name="connsiteY3" fmla="*/ 5388864 h 6839712"/>
              <a:gd name="connsiteX4" fmla="*/ 8900160 w 12143232"/>
              <a:gd name="connsiteY4" fmla="*/ 5242560 h 6839712"/>
              <a:gd name="connsiteX5" fmla="*/ 8144256 w 12143232"/>
              <a:gd name="connsiteY5" fmla="*/ 4718304 h 6839712"/>
              <a:gd name="connsiteX6" fmla="*/ 7961376 w 12143232"/>
              <a:gd name="connsiteY6" fmla="*/ 4620768 h 6839712"/>
              <a:gd name="connsiteX7" fmla="*/ 0 w 12143232"/>
              <a:gd name="connsiteY7" fmla="*/ 0 h 68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3232" h="6839712">
                <a:moveTo>
                  <a:pt x="0" y="0"/>
                </a:moveTo>
                <a:lnTo>
                  <a:pt x="12192" y="6839712"/>
                </a:lnTo>
                <a:lnTo>
                  <a:pt x="12143232" y="6839712"/>
                </a:lnTo>
                <a:lnTo>
                  <a:pt x="9009888" y="5388864"/>
                </a:lnTo>
                <a:lnTo>
                  <a:pt x="8900160" y="5242560"/>
                </a:lnTo>
                <a:lnTo>
                  <a:pt x="8144256" y="4718304"/>
                </a:lnTo>
                <a:lnTo>
                  <a:pt x="7961376" y="4620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2746395-0BD4-584F-0CF2-CF408A69E0F7}"/>
              </a:ext>
            </a:extLst>
          </p:cNvPr>
          <p:cNvSpPr/>
          <p:nvPr/>
        </p:nvSpPr>
        <p:spPr>
          <a:xfrm>
            <a:off x="2038350" y="1187450"/>
            <a:ext cx="8883650" cy="4298950"/>
          </a:xfrm>
          <a:custGeom>
            <a:avLst/>
            <a:gdLst>
              <a:gd name="connsiteX0" fmla="*/ 0 w 8883650"/>
              <a:gd name="connsiteY0" fmla="*/ 0 h 4298950"/>
              <a:gd name="connsiteX1" fmla="*/ 8883650 w 8883650"/>
              <a:gd name="connsiteY1" fmla="*/ 12700 h 4298950"/>
              <a:gd name="connsiteX2" fmla="*/ 8858250 w 8883650"/>
              <a:gd name="connsiteY2" fmla="*/ 4298950 h 4298950"/>
              <a:gd name="connsiteX3" fmla="*/ 7600950 w 8883650"/>
              <a:gd name="connsiteY3" fmla="*/ 4292600 h 4298950"/>
              <a:gd name="connsiteX4" fmla="*/ 5619750 w 8883650"/>
              <a:gd name="connsiteY4" fmla="*/ 3378200 h 4298950"/>
              <a:gd name="connsiteX5" fmla="*/ 5549900 w 8883650"/>
              <a:gd name="connsiteY5" fmla="*/ 3295650 h 4298950"/>
              <a:gd name="connsiteX6" fmla="*/ 5067300 w 8883650"/>
              <a:gd name="connsiteY6" fmla="*/ 2952750 h 4298950"/>
              <a:gd name="connsiteX7" fmla="*/ 0 w 8883650"/>
              <a:gd name="connsiteY7" fmla="*/ 0 h 42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650" h="4298950">
                <a:moveTo>
                  <a:pt x="0" y="0"/>
                </a:moveTo>
                <a:lnTo>
                  <a:pt x="8883650" y="12700"/>
                </a:lnTo>
                <a:lnTo>
                  <a:pt x="8858250" y="4298950"/>
                </a:lnTo>
                <a:lnTo>
                  <a:pt x="7600950" y="4292600"/>
                </a:lnTo>
                <a:lnTo>
                  <a:pt x="5619750" y="3378200"/>
                </a:lnTo>
                <a:lnTo>
                  <a:pt x="5549900" y="3295650"/>
                </a:lnTo>
                <a:lnTo>
                  <a:pt x="5067300" y="2952750"/>
                </a:lnTo>
                <a:lnTo>
                  <a:pt x="0" y="0"/>
                </a:lnTo>
                <a:close/>
              </a:path>
            </a:pathLst>
          </a:custGeom>
          <a:solidFill>
            <a:srgbClr val="FF0308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60CB76-3C57-164B-A567-B6C079D2B916}"/>
              </a:ext>
            </a:extLst>
          </p:cNvPr>
          <p:cNvCxnSpPr/>
          <p:nvPr/>
        </p:nvCxnSpPr>
        <p:spPr>
          <a:xfrm>
            <a:off x="2026228" y="1205346"/>
            <a:ext cx="0" cy="4281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79E2F-47E9-B045-AED2-CEA619E5F326}"/>
              </a:ext>
            </a:extLst>
          </p:cNvPr>
          <p:cNvCxnSpPr>
            <a:cxnSpLocks/>
          </p:cNvCxnSpPr>
          <p:nvPr/>
        </p:nvCxnSpPr>
        <p:spPr>
          <a:xfrm>
            <a:off x="2026228" y="5486400"/>
            <a:ext cx="8873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065FB3-431D-5542-8AD3-737A7D70A92E}"/>
              </a:ext>
            </a:extLst>
          </p:cNvPr>
          <p:cNvGrpSpPr/>
          <p:nvPr/>
        </p:nvGrpSpPr>
        <p:grpSpPr>
          <a:xfrm>
            <a:off x="2033156" y="5486401"/>
            <a:ext cx="8866901" cy="197426"/>
            <a:chOff x="1887683" y="5933209"/>
            <a:chExt cx="2667007" cy="23899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39F2488-38EA-9F40-9D19-B1EEBAB1478E}"/>
                </a:ext>
              </a:extLst>
            </p:cNvPr>
            <p:cNvCxnSpPr>
              <a:cxnSpLocks/>
            </p:cNvCxnSpPr>
            <p:nvPr/>
          </p:nvCxnSpPr>
          <p:spPr>
            <a:xfrm>
              <a:off x="1887683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CC9C04-CF28-0748-BA1B-F15E18D9DD60}"/>
                </a:ext>
              </a:extLst>
            </p:cNvPr>
            <p:cNvCxnSpPr>
              <a:cxnSpLocks/>
            </p:cNvCxnSpPr>
            <p:nvPr/>
          </p:nvCxnSpPr>
          <p:spPr>
            <a:xfrm>
              <a:off x="2268684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61F9BCB-9892-0849-819D-07518AEFB205}"/>
                </a:ext>
              </a:extLst>
            </p:cNvPr>
            <p:cNvCxnSpPr>
              <a:cxnSpLocks/>
            </p:cNvCxnSpPr>
            <p:nvPr/>
          </p:nvCxnSpPr>
          <p:spPr>
            <a:xfrm>
              <a:off x="2649685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17680A5-4F8E-F840-9944-A2B724E05E79}"/>
                </a:ext>
              </a:extLst>
            </p:cNvPr>
            <p:cNvCxnSpPr>
              <a:cxnSpLocks/>
            </p:cNvCxnSpPr>
            <p:nvPr/>
          </p:nvCxnSpPr>
          <p:spPr>
            <a:xfrm>
              <a:off x="3030686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105728-D77E-CB47-B702-2C3F56E08E76}"/>
                </a:ext>
              </a:extLst>
            </p:cNvPr>
            <p:cNvCxnSpPr>
              <a:cxnSpLocks/>
            </p:cNvCxnSpPr>
            <p:nvPr/>
          </p:nvCxnSpPr>
          <p:spPr>
            <a:xfrm>
              <a:off x="3411687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D2A0D7F-2BFB-9F4D-AD89-091092AEB0C5}"/>
                </a:ext>
              </a:extLst>
            </p:cNvPr>
            <p:cNvCxnSpPr>
              <a:cxnSpLocks/>
            </p:cNvCxnSpPr>
            <p:nvPr/>
          </p:nvCxnSpPr>
          <p:spPr>
            <a:xfrm>
              <a:off x="3792688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FFA1B75-2B27-2F44-8D65-FC6185630E8F}"/>
                </a:ext>
              </a:extLst>
            </p:cNvPr>
            <p:cNvCxnSpPr>
              <a:cxnSpLocks/>
            </p:cNvCxnSpPr>
            <p:nvPr/>
          </p:nvCxnSpPr>
          <p:spPr>
            <a:xfrm>
              <a:off x="4173689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EE6EF41-B330-6648-BA94-81AEADA217F9}"/>
                </a:ext>
              </a:extLst>
            </p:cNvPr>
            <p:cNvCxnSpPr>
              <a:cxnSpLocks/>
            </p:cNvCxnSpPr>
            <p:nvPr/>
          </p:nvCxnSpPr>
          <p:spPr>
            <a:xfrm>
              <a:off x="4554690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FB3595D-8EC1-9840-8452-A530114F8F3D}"/>
              </a:ext>
            </a:extLst>
          </p:cNvPr>
          <p:cNvGrpSpPr/>
          <p:nvPr/>
        </p:nvGrpSpPr>
        <p:grpSpPr>
          <a:xfrm rot="16200000">
            <a:off x="-216471" y="3250627"/>
            <a:ext cx="4281054" cy="190492"/>
            <a:chOff x="3848135" y="3429000"/>
            <a:chExt cx="6105436" cy="4502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BAA11A7-9EDC-5440-9A2F-5421C84FD9A2}"/>
                </a:ext>
              </a:extLst>
            </p:cNvPr>
            <p:cNvCxnSpPr>
              <a:cxnSpLocks/>
            </p:cNvCxnSpPr>
            <p:nvPr/>
          </p:nvCxnSpPr>
          <p:spPr>
            <a:xfrm>
              <a:off x="3848135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4AA4A5F-B039-3F4C-8D01-2D559750DEAE}"/>
                </a:ext>
              </a:extLst>
            </p:cNvPr>
            <p:cNvCxnSpPr>
              <a:cxnSpLocks/>
            </p:cNvCxnSpPr>
            <p:nvPr/>
          </p:nvCxnSpPr>
          <p:spPr>
            <a:xfrm>
              <a:off x="445971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5960BB6-F513-274D-928C-470350DCAA6A}"/>
                </a:ext>
              </a:extLst>
            </p:cNvPr>
            <p:cNvCxnSpPr>
              <a:cxnSpLocks/>
            </p:cNvCxnSpPr>
            <p:nvPr/>
          </p:nvCxnSpPr>
          <p:spPr>
            <a:xfrm>
              <a:off x="507129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76D294F-359D-EB41-98B3-E2FC096BF1E1}"/>
                </a:ext>
              </a:extLst>
            </p:cNvPr>
            <p:cNvCxnSpPr>
              <a:cxnSpLocks/>
            </p:cNvCxnSpPr>
            <p:nvPr/>
          </p:nvCxnSpPr>
          <p:spPr>
            <a:xfrm>
              <a:off x="568287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5825079-90D2-F941-AB3E-7FD41EC599FA}"/>
                </a:ext>
              </a:extLst>
            </p:cNvPr>
            <p:cNvCxnSpPr>
              <a:cxnSpLocks/>
            </p:cNvCxnSpPr>
            <p:nvPr/>
          </p:nvCxnSpPr>
          <p:spPr>
            <a:xfrm>
              <a:off x="629445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300A9B-DDBC-A849-9262-A65F32FEE44F}"/>
                </a:ext>
              </a:extLst>
            </p:cNvPr>
            <p:cNvCxnSpPr>
              <a:cxnSpLocks/>
            </p:cNvCxnSpPr>
            <p:nvPr/>
          </p:nvCxnSpPr>
          <p:spPr>
            <a:xfrm>
              <a:off x="690603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0F90ED4-E9E7-194F-B85C-ED38F3C38456}"/>
                </a:ext>
              </a:extLst>
            </p:cNvPr>
            <p:cNvCxnSpPr>
              <a:cxnSpLocks/>
            </p:cNvCxnSpPr>
            <p:nvPr/>
          </p:nvCxnSpPr>
          <p:spPr>
            <a:xfrm>
              <a:off x="750725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82E0918-10E7-7B46-A35C-C96865CF74A6}"/>
                </a:ext>
              </a:extLst>
            </p:cNvPr>
            <p:cNvCxnSpPr>
              <a:cxnSpLocks/>
            </p:cNvCxnSpPr>
            <p:nvPr/>
          </p:nvCxnSpPr>
          <p:spPr>
            <a:xfrm>
              <a:off x="811883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CE4F2D4-371B-5B4A-80BE-0DBDAA7F7F0C}"/>
                </a:ext>
              </a:extLst>
            </p:cNvPr>
            <p:cNvCxnSpPr>
              <a:cxnSpLocks/>
            </p:cNvCxnSpPr>
            <p:nvPr/>
          </p:nvCxnSpPr>
          <p:spPr>
            <a:xfrm>
              <a:off x="873041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74F5C28-5121-EA49-A300-0B1804AD2166}"/>
                </a:ext>
              </a:extLst>
            </p:cNvPr>
            <p:cNvCxnSpPr>
              <a:cxnSpLocks/>
            </p:cNvCxnSpPr>
            <p:nvPr/>
          </p:nvCxnSpPr>
          <p:spPr>
            <a:xfrm>
              <a:off x="934199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E9FB131-0FE4-834A-B24F-42D5410B1D01}"/>
                </a:ext>
              </a:extLst>
            </p:cNvPr>
            <p:cNvCxnSpPr>
              <a:cxnSpLocks/>
            </p:cNvCxnSpPr>
            <p:nvPr/>
          </p:nvCxnSpPr>
          <p:spPr>
            <a:xfrm>
              <a:off x="995357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40EA89B-7C15-3649-8087-0D7C3B41C2D2}"/>
              </a:ext>
            </a:extLst>
          </p:cNvPr>
          <p:cNvSpPr txBox="1"/>
          <p:nvPr/>
        </p:nvSpPr>
        <p:spPr>
          <a:xfrm>
            <a:off x="1394709" y="48729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DF875F-8ED6-DC4C-8E32-470330EC1E6C}"/>
              </a:ext>
            </a:extLst>
          </p:cNvPr>
          <p:cNvSpPr txBox="1"/>
          <p:nvPr/>
        </p:nvSpPr>
        <p:spPr>
          <a:xfrm>
            <a:off x="1394709" y="44440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061C8A-D4CB-2346-A82A-FC9CB891A5F2}"/>
              </a:ext>
            </a:extLst>
          </p:cNvPr>
          <p:cNvSpPr txBox="1"/>
          <p:nvPr/>
        </p:nvSpPr>
        <p:spPr>
          <a:xfrm>
            <a:off x="1394709" y="40152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6F638D-0B4A-3844-BF05-BBD61CD2C947}"/>
              </a:ext>
            </a:extLst>
          </p:cNvPr>
          <p:cNvSpPr txBox="1"/>
          <p:nvPr/>
        </p:nvSpPr>
        <p:spPr>
          <a:xfrm>
            <a:off x="1394709" y="35864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7B1907D-FDAB-2A4D-BFD9-C7D747BCF2B4}"/>
              </a:ext>
            </a:extLst>
          </p:cNvPr>
          <p:cNvSpPr txBox="1"/>
          <p:nvPr/>
        </p:nvSpPr>
        <p:spPr>
          <a:xfrm>
            <a:off x="1394709" y="31575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14EDF6-102D-B545-BCFC-EBF9CFF72B31}"/>
              </a:ext>
            </a:extLst>
          </p:cNvPr>
          <p:cNvSpPr txBox="1"/>
          <p:nvPr/>
        </p:nvSpPr>
        <p:spPr>
          <a:xfrm>
            <a:off x="1394709" y="272873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D2536D-CFF2-0441-BDEB-E680E7DA40E8}"/>
              </a:ext>
            </a:extLst>
          </p:cNvPr>
          <p:cNvSpPr txBox="1"/>
          <p:nvPr/>
        </p:nvSpPr>
        <p:spPr>
          <a:xfrm>
            <a:off x="1394709" y="22998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8A1AFB7-4704-6A4B-BCB8-EFD7121AAC27}"/>
              </a:ext>
            </a:extLst>
          </p:cNvPr>
          <p:cNvSpPr txBox="1"/>
          <p:nvPr/>
        </p:nvSpPr>
        <p:spPr>
          <a:xfrm>
            <a:off x="1394709" y="18710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376182-2B93-B24F-9362-768C024D3810}"/>
              </a:ext>
            </a:extLst>
          </p:cNvPr>
          <p:cNvSpPr txBox="1"/>
          <p:nvPr/>
        </p:nvSpPr>
        <p:spPr>
          <a:xfrm>
            <a:off x="1394709" y="144223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09B07D2-6321-424E-A026-1732B868003E}"/>
              </a:ext>
            </a:extLst>
          </p:cNvPr>
          <p:cNvSpPr txBox="1"/>
          <p:nvPr/>
        </p:nvSpPr>
        <p:spPr>
          <a:xfrm>
            <a:off x="1502050" y="10133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8FAA70A-4CD5-5345-9168-50CB91FFB2EB}"/>
              </a:ext>
            </a:extLst>
          </p:cNvPr>
          <p:cNvSpPr txBox="1"/>
          <p:nvPr/>
        </p:nvSpPr>
        <p:spPr>
          <a:xfrm>
            <a:off x="1605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C52DAA-16F2-A64C-9120-BCC171347885}"/>
              </a:ext>
            </a:extLst>
          </p:cNvPr>
          <p:cNvSpPr txBox="1"/>
          <p:nvPr/>
        </p:nvSpPr>
        <p:spPr>
          <a:xfrm>
            <a:off x="2866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D96935C-E947-1C49-BCDA-AAEEB6E95566}"/>
              </a:ext>
            </a:extLst>
          </p:cNvPr>
          <p:cNvSpPr txBox="1"/>
          <p:nvPr/>
        </p:nvSpPr>
        <p:spPr>
          <a:xfrm>
            <a:off x="4128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BBDCCF1-4A5C-B443-9A4A-257641664E37}"/>
              </a:ext>
            </a:extLst>
          </p:cNvPr>
          <p:cNvSpPr txBox="1"/>
          <p:nvPr/>
        </p:nvSpPr>
        <p:spPr>
          <a:xfrm>
            <a:off x="53901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E003CA5-A09F-6F48-9C33-5DF4CF13981B}"/>
              </a:ext>
            </a:extLst>
          </p:cNvPr>
          <p:cNvSpPr txBox="1"/>
          <p:nvPr/>
        </p:nvSpPr>
        <p:spPr>
          <a:xfrm>
            <a:off x="66517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25FB703-E631-924B-BA92-7132F3F21BC6}"/>
              </a:ext>
            </a:extLst>
          </p:cNvPr>
          <p:cNvSpPr txBox="1"/>
          <p:nvPr/>
        </p:nvSpPr>
        <p:spPr>
          <a:xfrm>
            <a:off x="7913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56397F6-F396-C946-907E-1856EA9ADE70}"/>
              </a:ext>
            </a:extLst>
          </p:cNvPr>
          <p:cNvSpPr txBox="1"/>
          <p:nvPr/>
        </p:nvSpPr>
        <p:spPr>
          <a:xfrm>
            <a:off x="9174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B844F74-05ED-914F-A77E-F34C1CB5B161}"/>
              </a:ext>
            </a:extLst>
          </p:cNvPr>
          <p:cNvSpPr txBox="1"/>
          <p:nvPr/>
        </p:nvSpPr>
        <p:spPr>
          <a:xfrm>
            <a:off x="10436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2060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3FFF25A-EA1D-0941-B406-B0C771771B9F}"/>
              </a:ext>
            </a:extLst>
          </p:cNvPr>
          <p:cNvSpPr txBox="1"/>
          <p:nvPr/>
        </p:nvSpPr>
        <p:spPr>
          <a:xfrm>
            <a:off x="172648" y="2857337"/>
            <a:ext cx="1338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BBDE56B-E62B-9D40-BFAE-3DA409E05019}"/>
              </a:ext>
            </a:extLst>
          </p:cNvPr>
          <p:cNvCxnSpPr>
            <a:cxnSpLocks/>
          </p:cNvCxnSpPr>
          <p:nvPr/>
        </p:nvCxnSpPr>
        <p:spPr>
          <a:xfrm>
            <a:off x="2054928" y="1205345"/>
            <a:ext cx="5045029" cy="2924953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4C73187C-09AB-4346-82E4-D8BB29300133}"/>
              </a:ext>
            </a:extLst>
          </p:cNvPr>
          <p:cNvSpPr txBox="1"/>
          <p:nvPr/>
        </p:nvSpPr>
        <p:spPr>
          <a:xfrm>
            <a:off x="1296468" y="53017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7F5709F-EC98-B64F-8229-F9837330A4BD}"/>
              </a:ext>
            </a:extLst>
          </p:cNvPr>
          <p:cNvSpPr/>
          <p:nvPr/>
        </p:nvSpPr>
        <p:spPr>
          <a:xfrm>
            <a:off x="2026227" y="1125520"/>
            <a:ext cx="218329" cy="2183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FB74206E-DF76-4148-AF15-EC82426631C9}"/>
              </a:ext>
            </a:extLst>
          </p:cNvPr>
          <p:cNvSpPr txBox="1"/>
          <p:nvPr/>
        </p:nvSpPr>
        <p:spPr>
          <a:xfrm>
            <a:off x="8874899" y="1187449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256F826-8824-7F44-95C0-1ABC7337F2BC}"/>
              </a:ext>
            </a:extLst>
          </p:cNvPr>
          <p:cNvSpPr txBox="1"/>
          <p:nvPr/>
        </p:nvSpPr>
        <p:spPr>
          <a:xfrm>
            <a:off x="1690719" y="4773267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8B83336-CF54-3560-B362-4006B46E1ED4}"/>
              </a:ext>
            </a:extLst>
          </p:cNvPr>
          <p:cNvSpPr txBox="1"/>
          <p:nvPr/>
        </p:nvSpPr>
        <p:spPr>
          <a:xfrm>
            <a:off x="8594868" y="5004658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Net Zero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A8CBD86-1105-73E0-8B38-5A8974718F34}"/>
              </a:ext>
            </a:extLst>
          </p:cNvPr>
          <p:cNvSpPr/>
          <p:nvPr/>
        </p:nvSpPr>
        <p:spPr>
          <a:xfrm>
            <a:off x="7557067" y="4444135"/>
            <a:ext cx="218329" cy="21832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9B2B733-67EA-321B-9C9C-D621BEDBBE72}"/>
              </a:ext>
            </a:extLst>
          </p:cNvPr>
          <p:cNvSpPr txBox="1"/>
          <p:nvPr/>
        </p:nvSpPr>
        <p:spPr>
          <a:xfrm>
            <a:off x="9390161" y="4749670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 of Parliament 2019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A46D14D-3C28-CA89-0E99-A644D8757608}"/>
              </a:ext>
            </a:extLst>
          </p:cNvPr>
          <p:cNvSpPr txBox="1"/>
          <p:nvPr/>
        </p:nvSpPr>
        <p:spPr>
          <a:xfrm>
            <a:off x="7658178" y="4019083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 of Parliament 2021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7E56FC8-8ABC-6DF1-825B-632C539DBDFF}"/>
              </a:ext>
            </a:extLst>
          </p:cNvPr>
          <p:cNvSpPr txBox="1"/>
          <p:nvPr/>
        </p:nvSpPr>
        <p:spPr>
          <a:xfrm>
            <a:off x="6447106" y="3385558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COP26 2021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C69949-AC7F-E891-BB74-42BB000F3B62}"/>
              </a:ext>
            </a:extLst>
          </p:cNvPr>
          <p:cNvCxnSpPr>
            <a:cxnSpLocks/>
            <a:endCxn id="97" idx="1"/>
          </p:cNvCxnSpPr>
          <p:nvPr/>
        </p:nvCxnSpPr>
        <p:spPr>
          <a:xfrm>
            <a:off x="7099957" y="4130298"/>
            <a:ext cx="489084" cy="34581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7919DDCD-D6D9-99F1-6306-8A80B06A43FA}"/>
              </a:ext>
            </a:extLst>
          </p:cNvPr>
          <p:cNvSpPr/>
          <p:nvPr/>
        </p:nvSpPr>
        <p:spPr>
          <a:xfrm>
            <a:off x="6990792" y="4024586"/>
            <a:ext cx="218329" cy="2183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59E888-FCCB-6312-379B-4DAF060E80F1}"/>
              </a:ext>
            </a:extLst>
          </p:cNvPr>
          <p:cNvCxnSpPr>
            <a:cxnSpLocks/>
          </p:cNvCxnSpPr>
          <p:nvPr/>
        </p:nvCxnSpPr>
        <p:spPr>
          <a:xfrm>
            <a:off x="7744894" y="4610627"/>
            <a:ext cx="1888463" cy="87577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5F843B6-5E3A-FE1A-A446-94E1D39E939F}"/>
              </a:ext>
            </a:extLst>
          </p:cNvPr>
          <p:cNvSpPr/>
          <p:nvPr/>
        </p:nvSpPr>
        <p:spPr>
          <a:xfrm>
            <a:off x="9526619" y="5364040"/>
            <a:ext cx="218329" cy="218329"/>
          </a:xfrm>
          <a:prstGeom prst="ellipse">
            <a:avLst/>
          </a:prstGeom>
          <a:solidFill>
            <a:srgbClr val="69F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A74A59-08AA-7025-3515-ED9440402F09}"/>
              </a:ext>
            </a:extLst>
          </p:cNvPr>
          <p:cNvSpPr txBox="1"/>
          <p:nvPr/>
        </p:nvSpPr>
        <p:spPr>
          <a:xfrm>
            <a:off x="7750134" y="4268617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78% reduction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96F7-8B73-D224-56D5-5FBDCFBBE14D}"/>
              </a:ext>
            </a:extLst>
          </p:cNvPr>
          <p:cNvSpPr txBox="1"/>
          <p:nvPr/>
        </p:nvSpPr>
        <p:spPr>
          <a:xfrm>
            <a:off x="7057133" y="3638455"/>
            <a:ext cx="268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78% reduction</a:t>
            </a:r>
          </a:p>
        </p:txBody>
      </p:sp>
    </p:spTree>
    <p:extLst>
      <p:ext uri="{BB962C8B-B14F-4D97-AF65-F5344CB8AC3E}">
        <p14:creationId xmlns:p14="http://schemas.microsoft.com/office/powerpoint/2010/main" val="377403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8E6DA-E277-A664-B7D4-DF8B29D7E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9B0252-682A-DC77-A6B5-BC9FC16B12B7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UK Trajectory to Net Zero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0EDA66-F3F4-07FA-CA3D-7BB456275006}"/>
              </a:ext>
            </a:extLst>
          </p:cNvPr>
          <p:cNvSpPr txBox="1"/>
          <p:nvPr/>
        </p:nvSpPr>
        <p:spPr>
          <a:xfrm>
            <a:off x="8874899" y="6488668"/>
            <a:ext cx="375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D43298F-F13A-4B66-31FC-18AD7C1A4119}"/>
              </a:ext>
            </a:extLst>
          </p:cNvPr>
          <p:cNvSpPr/>
          <p:nvPr/>
        </p:nvSpPr>
        <p:spPr>
          <a:xfrm>
            <a:off x="2040525" y="1177762"/>
            <a:ext cx="7629761" cy="4297486"/>
          </a:xfrm>
          <a:custGeom>
            <a:avLst/>
            <a:gdLst>
              <a:gd name="connsiteX0" fmla="*/ 0 w 12143232"/>
              <a:gd name="connsiteY0" fmla="*/ 0 h 6839712"/>
              <a:gd name="connsiteX1" fmla="*/ 12192 w 12143232"/>
              <a:gd name="connsiteY1" fmla="*/ 6839712 h 6839712"/>
              <a:gd name="connsiteX2" fmla="*/ 12143232 w 12143232"/>
              <a:gd name="connsiteY2" fmla="*/ 6839712 h 6839712"/>
              <a:gd name="connsiteX3" fmla="*/ 9009888 w 12143232"/>
              <a:gd name="connsiteY3" fmla="*/ 5388864 h 6839712"/>
              <a:gd name="connsiteX4" fmla="*/ 8900160 w 12143232"/>
              <a:gd name="connsiteY4" fmla="*/ 5242560 h 6839712"/>
              <a:gd name="connsiteX5" fmla="*/ 8144256 w 12143232"/>
              <a:gd name="connsiteY5" fmla="*/ 4718304 h 6839712"/>
              <a:gd name="connsiteX6" fmla="*/ 7961376 w 12143232"/>
              <a:gd name="connsiteY6" fmla="*/ 4620768 h 6839712"/>
              <a:gd name="connsiteX7" fmla="*/ 0 w 12143232"/>
              <a:gd name="connsiteY7" fmla="*/ 0 h 683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43232" h="6839712">
                <a:moveTo>
                  <a:pt x="0" y="0"/>
                </a:moveTo>
                <a:lnTo>
                  <a:pt x="12192" y="6839712"/>
                </a:lnTo>
                <a:lnTo>
                  <a:pt x="12143232" y="6839712"/>
                </a:lnTo>
                <a:lnTo>
                  <a:pt x="9009888" y="5388864"/>
                </a:lnTo>
                <a:lnTo>
                  <a:pt x="8900160" y="5242560"/>
                </a:lnTo>
                <a:lnTo>
                  <a:pt x="8144256" y="4718304"/>
                </a:lnTo>
                <a:lnTo>
                  <a:pt x="7961376" y="4620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FA3C3729-3643-57E6-A841-8DD0C0DA227F}"/>
              </a:ext>
            </a:extLst>
          </p:cNvPr>
          <p:cNvSpPr/>
          <p:nvPr/>
        </p:nvSpPr>
        <p:spPr>
          <a:xfrm>
            <a:off x="2038350" y="1187450"/>
            <a:ext cx="8883650" cy="4298950"/>
          </a:xfrm>
          <a:custGeom>
            <a:avLst/>
            <a:gdLst>
              <a:gd name="connsiteX0" fmla="*/ 0 w 8883650"/>
              <a:gd name="connsiteY0" fmla="*/ 0 h 4298950"/>
              <a:gd name="connsiteX1" fmla="*/ 8883650 w 8883650"/>
              <a:gd name="connsiteY1" fmla="*/ 12700 h 4298950"/>
              <a:gd name="connsiteX2" fmla="*/ 8858250 w 8883650"/>
              <a:gd name="connsiteY2" fmla="*/ 4298950 h 4298950"/>
              <a:gd name="connsiteX3" fmla="*/ 7600950 w 8883650"/>
              <a:gd name="connsiteY3" fmla="*/ 4292600 h 4298950"/>
              <a:gd name="connsiteX4" fmla="*/ 5619750 w 8883650"/>
              <a:gd name="connsiteY4" fmla="*/ 3378200 h 4298950"/>
              <a:gd name="connsiteX5" fmla="*/ 5549900 w 8883650"/>
              <a:gd name="connsiteY5" fmla="*/ 3295650 h 4298950"/>
              <a:gd name="connsiteX6" fmla="*/ 5067300 w 8883650"/>
              <a:gd name="connsiteY6" fmla="*/ 2952750 h 4298950"/>
              <a:gd name="connsiteX7" fmla="*/ 0 w 8883650"/>
              <a:gd name="connsiteY7" fmla="*/ 0 h 429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83650" h="4298950">
                <a:moveTo>
                  <a:pt x="0" y="0"/>
                </a:moveTo>
                <a:lnTo>
                  <a:pt x="8883650" y="12700"/>
                </a:lnTo>
                <a:lnTo>
                  <a:pt x="8858250" y="4298950"/>
                </a:lnTo>
                <a:lnTo>
                  <a:pt x="7600950" y="4292600"/>
                </a:lnTo>
                <a:lnTo>
                  <a:pt x="5619750" y="3378200"/>
                </a:lnTo>
                <a:lnTo>
                  <a:pt x="5549900" y="3295650"/>
                </a:lnTo>
                <a:lnTo>
                  <a:pt x="5067300" y="2952750"/>
                </a:lnTo>
                <a:lnTo>
                  <a:pt x="0" y="0"/>
                </a:lnTo>
                <a:close/>
              </a:path>
            </a:pathLst>
          </a:custGeom>
          <a:solidFill>
            <a:srgbClr val="FF0308">
              <a:alpha val="1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8BFAC3-2F93-21B1-78B5-46A063C68675}"/>
              </a:ext>
            </a:extLst>
          </p:cNvPr>
          <p:cNvCxnSpPr/>
          <p:nvPr/>
        </p:nvCxnSpPr>
        <p:spPr>
          <a:xfrm>
            <a:off x="2026228" y="1205346"/>
            <a:ext cx="0" cy="42810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C7E2F-E3CE-40BD-628C-1B0DBFA879C4}"/>
              </a:ext>
            </a:extLst>
          </p:cNvPr>
          <p:cNvCxnSpPr>
            <a:cxnSpLocks/>
          </p:cNvCxnSpPr>
          <p:nvPr/>
        </p:nvCxnSpPr>
        <p:spPr>
          <a:xfrm>
            <a:off x="2026228" y="5486400"/>
            <a:ext cx="8873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5C7A6A8-4DAC-98E4-8AB1-9A5D7E08C9D5}"/>
              </a:ext>
            </a:extLst>
          </p:cNvPr>
          <p:cNvGrpSpPr/>
          <p:nvPr/>
        </p:nvGrpSpPr>
        <p:grpSpPr>
          <a:xfrm>
            <a:off x="2033156" y="5486401"/>
            <a:ext cx="8866901" cy="197426"/>
            <a:chOff x="1887683" y="5933209"/>
            <a:chExt cx="2667007" cy="23899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44C3BF-BC23-52BC-8291-AD8828658C06}"/>
                </a:ext>
              </a:extLst>
            </p:cNvPr>
            <p:cNvCxnSpPr>
              <a:cxnSpLocks/>
            </p:cNvCxnSpPr>
            <p:nvPr/>
          </p:nvCxnSpPr>
          <p:spPr>
            <a:xfrm>
              <a:off x="1887683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D9A910-7111-C64A-1BB5-162441F4472E}"/>
                </a:ext>
              </a:extLst>
            </p:cNvPr>
            <p:cNvCxnSpPr>
              <a:cxnSpLocks/>
            </p:cNvCxnSpPr>
            <p:nvPr/>
          </p:nvCxnSpPr>
          <p:spPr>
            <a:xfrm>
              <a:off x="2268684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9D648B-5E73-EE3D-CE69-3F4173165367}"/>
                </a:ext>
              </a:extLst>
            </p:cNvPr>
            <p:cNvCxnSpPr>
              <a:cxnSpLocks/>
            </p:cNvCxnSpPr>
            <p:nvPr/>
          </p:nvCxnSpPr>
          <p:spPr>
            <a:xfrm>
              <a:off x="2649685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33F6321-8AEA-867A-55B8-81B20FD170B2}"/>
                </a:ext>
              </a:extLst>
            </p:cNvPr>
            <p:cNvCxnSpPr>
              <a:cxnSpLocks/>
            </p:cNvCxnSpPr>
            <p:nvPr/>
          </p:nvCxnSpPr>
          <p:spPr>
            <a:xfrm>
              <a:off x="3030686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3454056-C2C5-E874-7C80-9D9F9A16A5EA}"/>
                </a:ext>
              </a:extLst>
            </p:cNvPr>
            <p:cNvCxnSpPr>
              <a:cxnSpLocks/>
            </p:cNvCxnSpPr>
            <p:nvPr/>
          </p:nvCxnSpPr>
          <p:spPr>
            <a:xfrm>
              <a:off x="3411687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4707992-75F5-87D0-649D-8027488DE38C}"/>
                </a:ext>
              </a:extLst>
            </p:cNvPr>
            <p:cNvCxnSpPr>
              <a:cxnSpLocks/>
            </p:cNvCxnSpPr>
            <p:nvPr/>
          </p:nvCxnSpPr>
          <p:spPr>
            <a:xfrm>
              <a:off x="3792688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8A27FED-9D78-8FC7-EA59-00B9DE339908}"/>
                </a:ext>
              </a:extLst>
            </p:cNvPr>
            <p:cNvCxnSpPr>
              <a:cxnSpLocks/>
            </p:cNvCxnSpPr>
            <p:nvPr/>
          </p:nvCxnSpPr>
          <p:spPr>
            <a:xfrm>
              <a:off x="4173689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FE869E-0A37-34E6-D71C-EF290F7C606F}"/>
                </a:ext>
              </a:extLst>
            </p:cNvPr>
            <p:cNvCxnSpPr>
              <a:cxnSpLocks/>
            </p:cNvCxnSpPr>
            <p:nvPr/>
          </p:nvCxnSpPr>
          <p:spPr>
            <a:xfrm>
              <a:off x="4554690" y="5933209"/>
              <a:ext cx="0" cy="2389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6A3F2C3-CA6B-9AD5-A38B-73F14980703C}"/>
              </a:ext>
            </a:extLst>
          </p:cNvPr>
          <p:cNvGrpSpPr/>
          <p:nvPr/>
        </p:nvGrpSpPr>
        <p:grpSpPr>
          <a:xfrm rot="16200000">
            <a:off x="-216471" y="3250627"/>
            <a:ext cx="4281054" cy="190492"/>
            <a:chOff x="3848135" y="3429000"/>
            <a:chExt cx="6105436" cy="45020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F55DEAC-E3FA-BC04-D66D-8802EB2B5AD4}"/>
                </a:ext>
              </a:extLst>
            </p:cNvPr>
            <p:cNvCxnSpPr>
              <a:cxnSpLocks/>
            </p:cNvCxnSpPr>
            <p:nvPr/>
          </p:nvCxnSpPr>
          <p:spPr>
            <a:xfrm>
              <a:off x="3848135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7B698EF-DC38-68F2-1B8C-BD10DACD16B8}"/>
                </a:ext>
              </a:extLst>
            </p:cNvPr>
            <p:cNvCxnSpPr>
              <a:cxnSpLocks/>
            </p:cNvCxnSpPr>
            <p:nvPr/>
          </p:nvCxnSpPr>
          <p:spPr>
            <a:xfrm>
              <a:off x="445971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E3FE11-BC83-7EF2-9963-0E50E9900C14}"/>
                </a:ext>
              </a:extLst>
            </p:cNvPr>
            <p:cNvCxnSpPr>
              <a:cxnSpLocks/>
            </p:cNvCxnSpPr>
            <p:nvPr/>
          </p:nvCxnSpPr>
          <p:spPr>
            <a:xfrm>
              <a:off x="507129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0A3567-F796-906D-BADB-75D9ED87B4A3}"/>
                </a:ext>
              </a:extLst>
            </p:cNvPr>
            <p:cNvCxnSpPr>
              <a:cxnSpLocks/>
            </p:cNvCxnSpPr>
            <p:nvPr/>
          </p:nvCxnSpPr>
          <p:spPr>
            <a:xfrm>
              <a:off x="568287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CAE4B57-9EB6-0829-C264-E70E5022973F}"/>
                </a:ext>
              </a:extLst>
            </p:cNvPr>
            <p:cNvCxnSpPr>
              <a:cxnSpLocks/>
            </p:cNvCxnSpPr>
            <p:nvPr/>
          </p:nvCxnSpPr>
          <p:spPr>
            <a:xfrm>
              <a:off x="629445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B6F7DDA-E819-66AE-635F-C669DF990F62}"/>
                </a:ext>
              </a:extLst>
            </p:cNvPr>
            <p:cNvCxnSpPr>
              <a:cxnSpLocks/>
            </p:cNvCxnSpPr>
            <p:nvPr/>
          </p:nvCxnSpPr>
          <p:spPr>
            <a:xfrm>
              <a:off x="690603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B463E2-D184-B306-CD9B-2409DF12C5AA}"/>
                </a:ext>
              </a:extLst>
            </p:cNvPr>
            <p:cNvCxnSpPr>
              <a:cxnSpLocks/>
            </p:cNvCxnSpPr>
            <p:nvPr/>
          </p:nvCxnSpPr>
          <p:spPr>
            <a:xfrm>
              <a:off x="7507254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EFE32C-D5FB-4633-0354-17DF2CD5C16F}"/>
                </a:ext>
              </a:extLst>
            </p:cNvPr>
            <p:cNvCxnSpPr>
              <a:cxnSpLocks/>
            </p:cNvCxnSpPr>
            <p:nvPr/>
          </p:nvCxnSpPr>
          <p:spPr>
            <a:xfrm>
              <a:off x="8118833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B8752CE-1E53-6DBA-A151-249A524BA3A9}"/>
                </a:ext>
              </a:extLst>
            </p:cNvPr>
            <p:cNvCxnSpPr>
              <a:cxnSpLocks/>
            </p:cNvCxnSpPr>
            <p:nvPr/>
          </p:nvCxnSpPr>
          <p:spPr>
            <a:xfrm>
              <a:off x="873041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F250818-CA0E-E90A-5643-C07AA1290942}"/>
                </a:ext>
              </a:extLst>
            </p:cNvPr>
            <p:cNvCxnSpPr>
              <a:cxnSpLocks/>
            </p:cNvCxnSpPr>
            <p:nvPr/>
          </p:nvCxnSpPr>
          <p:spPr>
            <a:xfrm>
              <a:off x="9341992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BCC1E3-78CB-2CCC-4138-ACF5B22ADEF4}"/>
                </a:ext>
              </a:extLst>
            </p:cNvPr>
            <p:cNvCxnSpPr>
              <a:cxnSpLocks/>
            </p:cNvCxnSpPr>
            <p:nvPr/>
          </p:nvCxnSpPr>
          <p:spPr>
            <a:xfrm>
              <a:off x="9953571" y="3429000"/>
              <a:ext cx="0" cy="4502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6A4A947-EBB1-98EC-6F8F-DD0D01C0544D}"/>
              </a:ext>
            </a:extLst>
          </p:cNvPr>
          <p:cNvSpPr txBox="1"/>
          <p:nvPr/>
        </p:nvSpPr>
        <p:spPr>
          <a:xfrm>
            <a:off x="1394709" y="487290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64078F-D117-6B97-D391-BF83EB7F67DF}"/>
              </a:ext>
            </a:extLst>
          </p:cNvPr>
          <p:cNvSpPr txBox="1"/>
          <p:nvPr/>
        </p:nvSpPr>
        <p:spPr>
          <a:xfrm>
            <a:off x="1394709" y="444406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A72354D-CC0C-6622-72F7-B92E1689291E}"/>
              </a:ext>
            </a:extLst>
          </p:cNvPr>
          <p:cNvSpPr txBox="1"/>
          <p:nvPr/>
        </p:nvSpPr>
        <p:spPr>
          <a:xfrm>
            <a:off x="1394709" y="401523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55724B-CF52-B38B-0629-14BE87EFDB87}"/>
              </a:ext>
            </a:extLst>
          </p:cNvPr>
          <p:cNvSpPr txBox="1"/>
          <p:nvPr/>
        </p:nvSpPr>
        <p:spPr>
          <a:xfrm>
            <a:off x="1394709" y="35864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384BF6C-49E7-BE1A-7520-9C2FF911DA21}"/>
              </a:ext>
            </a:extLst>
          </p:cNvPr>
          <p:cNvSpPr txBox="1"/>
          <p:nvPr/>
        </p:nvSpPr>
        <p:spPr>
          <a:xfrm>
            <a:off x="1394709" y="315756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E6C01C-FD5D-2506-D02F-0C16E31564F5}"/>
              </a:ext>
            </a:extLst>
          </p:cNvPr>
          <p:cNvSpPr txBox="1"/>
          <p:nvPr/>
        </p:nvSpPr>
        <p:spPr>
          <a:xfrm>
            <a:off x="1394709" y="272873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37C189-A0FF-6457-4C1E-17812E6AAF75}"/>
              </a:ext>
            </a:extLst>
          </p:cNvPr>
          <p:cNvSpPr txBox="1"/>
          <p:nvPr/>
        </p:nvSpPr>
        <p:spPr>
          <a:xfrm>
            <a:off x="1394709" y="229989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3A26C9-EA3D-96BB-EF55-763B8E806405}"/>
              </a:ext>
            </a:extLst>
          </p:cNvPr>
          <p:cNvSpPr txBox="1"/>
          <p:nvPr/>
        </p:nvSpPr>
        <p:spPr>
          <a:xfrm>
            <a:off x="1394709" y="187106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49F5D7-91B9-5FD4-CF9C-CA342CA94CB5}"/>
              </a:ext>
            </a:extLst>
          </p:cNvPr>
          <p:cNvSpPr txBox="1"/>
          <p:nvPr/>
        </p:nvSpPr>
        <p:spPr>
          <a:xfrm>
            <a:off x="1394709" y="144223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0B489D0-84D0-2F46-2185-5CA32341FFDB}"/>
              </a:ext>
            </a:extLst>
          </p:cNvPr>
          <p:cNvSpPr txBox="1"/>
          <p:nvPr/>
        </p:nvSpPr>
        <p:spPr>
          <a:xfrm>
            <a:off x="1502050" y="10133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E570E6-C8AC-082A-77C3-15C563A3BBB7}"/>
              </a:ext>
            </a:extLst>
          </p:cNvPr>
          <p:cNvSpPr txBox="1"/>
          <p:nvPr/>
        </p:nvSpPr>
        <p:spPr>
          <a:xfrm>
            <a:off x="1605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1990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CF5A4EE-09A5-F4A6-60CB-BD471934E162}"/>
              </a:ext>
            </a:extLst>
          </p:cNvPr>
          <p:cNvSpPr txBox="1"/>
          <p:nvPr/>
        </p:nvSpPr>
        <p:spPr>
          <a:xfrm>
            <a:off x="2866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BD7E3C-08FE-DD06-3874-2E4C9F9EB20D}"/>
              </a:ext>
            </a:extLst>
          </p:cNvPr>
          <p:cNvSpPr txBox="1"/>
          <p:nvPr/>
        </p:nvSpPr>
        <p:spPr>
          <a:xfrm>
            <a:off x="4128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51627A5-4BFA-1D21-1DA0-511C291035B3}"/>
              </a:ext>
            </a:extLst>
          </p:cNvPr>
          <p:cNvSpPr txBox="1"/>
          <p:nvPr/>
        </p:nvSpPr>
        <p:spPr>
          <a:xfrm>
            <a:off x="53901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8E0CB7-982A-F02E-09D3-AF827D5E3ED5}"/>
              </a:ext>
            </a:extLst>
          </p:cNvPr>
          <p:cNvSpPr txBox="1"/>
          <p:nvPr/>
        </p:nvSpPr>
        <p:spPr>
          <a:xfrm>
            <a:off x="66517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2030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AF9482-0DDC-44E9-C53E-944E2AA35C76}"/>
              </a:ext>
            </a:extLst>
          </p:cNvPr>
          <p:cNvSpPr txBox="1"/>
          <p:nvPr/>
        </p:nvSpPr>
        <p:spPr>
          <a:xfrm>
            <a:off x="79133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DC22E0-E77D-301F-8367-442C51B9934C}"/>
              </a:ext>
            </a:extLst>
          </p:cNvPr>
          <p:cNvSpPr txBox="1"/>
          <p:nvPr/>
        </p:nvSpPr>
        <p:spPr>
          <a:xfrm>
            <a:off x="91749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2050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8CCB55-A64C-E64D-9E80-0941348C6136}"/>
              </a:ext>
            </a:extLst>
          </p:cNvPr>
          <p:cNvSpPr txBox="1"/>
          <p:nvPr/>
        </p:nvSpPr>
        <p:spPr>
          <a:xfrm>
            <a:off x="10436500" y="5678338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2060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10B0545-D95C-6F6C-5CFA-53F03EE19B13}"/>
              </a:ext>
            </a:extLst>
          </p:cNvPr>
          <p:cNvSpPr txBox="1"/>
          <p:nvPr/>
        </p:nvSpPr>
        <p:spPr>
          <a:xfrm>
            <a:off x="172648" y="2857337"/>
            <a:ext cx="133882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77497B9-16B5-8256-3145-ABA1D87CCF4C}"/>
              </a:ext>
            </a:extLst>
          </p:cNvPr>
          <p:cNvCxnSpPr>
            <a:cxnSpLocks/>
          </p:cNvCxnSpPr>
          <p:nvPr/>
        </p:nvCxnSpPr>
        <p:spPr>
          <a:xfrm>
            <a:off x="2054928" y="1205345"/>
            <a:ext cx="5045029" cy="2924953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C7774FE9-CC4B-9FAD-C4F4-FBA51192D638}"/>
              </a:ext>
            </a:extLst>
          </p:cNvPr>
          <p:cNvSpPr txBox="1"/>
          <p:nvPr/>
        </p:nvSpPr>
        <p:spPr>
          <a:xfrm>
            <a:off x="1296468" y="5301734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01219ADA-8754-B1BC-8C35-9CEC957B3951}"/>
              </a:ext>
            </a:extLst>
          </p:cNvPr>
          <p:cNvSpPr/>
          <p:nvPr/>
        </p:nvSpPr>
        <p:spPr>
          <a:xfrm>
            <a:off x="2026227" y="1125520"/>
            <a:ext cx="218329" cy="21832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C7F07F2-DE78-BE3B-B9F7-0DEBB3D292CF}"/>
              </a:ext>
            </a:extLst>
          </p:cNvPr>
          <p:cNvSpPr txBox="1"/>
          <p:nvPr/>
        </p:nvSpPr>
        <p:spPr>
          <a:xfrm>
            <a:off x="8874899" y="1187449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7102DB3-71F1-5AFE-9AA1-D802F5CFD40D}"/>
              </a:ext>
            </a:extLst>
          </p:cNvPr>
          <p:cNvSpPr txBox="1"/>
          <p:nvPr/>
        </p:nvSpPr>
        <p:spPr>
          <a:xfrm>
            <a:off x="1690719" y="4773267"/>
            <a:ext cx="268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CB3740E-961A-2CD7-56A7-CC266E7BBBDD}"/>
              </a:ext>
            </a:extLst>
          </p:cNvPr>
          <p:cNvSpPr/>
          <p:nvPr/>
        </p:nvSpPr>
        <p:spPr>
          <a:xfrm>
            <a:off x="7557067" y="4444135"/>
            <a:ext cx="218329" cy="21832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15E923B-F744-BC22-C77C-9784B2650FC6}"/>
              </a:ext>
            </a:extLst>
          </p:cNvPr>
          <p:cNvCxnSpPr>
            <a:cxnSpLocks/>
            <a:endCxn id="97" idx="1"/>
          </p:cNvCxnSpPr>
          <p:nvPr/>
        </p:nvCxnSpPr>
        <p:spPr>
          <a:xfrm>
            <a:off x="7099957" y="4130298"/>
            <a:ext cx="489084" cy="34581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2644E2D-F66C-672B-4CEC-61CD1981F712}"/>
              </a:ext>
            </a:extLst>
          </p:cNvPr>
          <p:cNvSpPr/>
          <p:nvPr/>
        </p:nvSpPr>
        <p:spPr>
          <a:xfrm>
            <a:off x="6990792" y="4024586"/>
            <a:ext cx="218329" cy="21832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DD6FAE-C5E0-F33F-90E4-CC882AB802D0}"/>
              </a:ext>
            </a:extLst>
          </p:cNvPr>
          <p:cNvCxnSpPr>
            <a:cxnSpLocks/>
          </p:cNvCxnSpPr>
          <p:nvPr/>
        </p:nvCxnSpPr>
        <p:spPr>
          <a:xfrm>
            <a:off x="7744894" y="4610627"/>
            <a:ext cx="1888463" cy="875772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0634917-EB31-3ACD-1AF9-ED6ABF070B1D}"/>
              </a:ext>
            </a:extLst>
          </p:cNvPr>
          <p:cNvSpPr/>
          <p:nvPr/>
        </p:nvSpPr>
        <p:spPr>
          <a:xfrm>
            <a:off x="9526619" y="5364040"/>
            <a:ext cx="218329" cy="218329"/>
          </a:xfrm>
          <a:prstGeom prst="ellipse">
            <a:avLst/>
          </a:prstGeom>
          <a:solidFill>
            <a:srgbClr val="69F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CC5CDD-6729-4D13-D072-BF5A624929C9}"/>
              </a:ext>
            </a:extLst>
          </p:cNvPr>
          <p:cNvSpPr txBox="1"/>
          <p:nvPr/>
        </p:nvSpPr>
        <p:spPr>
          <a:xfrm>
            <a:off x="6758306" y="1990472"/>
            <a:ext cx="2687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 New Build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Extensive Refurbishment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50DDA-3A9B-0795-404C-4D3E94D7A844}"/>
              </a:ext>
            </a:extLst>
          </p:cNvPr>
          <p:cNvSpPr txBox="1"/>
          <p:nvPr/>
        </p:nvSpPr>
        <p:spPr>
          <a:xfrm>
            <a:off x="3575783" y="3805329"/>
            <a:ext cx="2687815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Most Refurbishment +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Low Carbon New Build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815E-3764-F401-D27F-A696277C83FC}"/>
              </a:ext>
            </a:extLst>
          </p:cNvPr>
          <p:cNvSpPr txBox="1"/>
          <p:nvPr/>
        </p:nvSpPr>
        <p:spPr>
          <a:xfrm>
            <a:off x="5955069" y="818117"/>
            <a:ext cx="1292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Offices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57893-C588-A029-C72A-44034362B1CA}"/>
              </a:ext>
            </a:extLst>
          </p:cNvPr>
          <p:cNvSpPr txBox="1"/>
          <p:nvPr/>
        </p:nvSpPr>
        <p:spPr>
          <a:xfrm>
            <a:off x="6030391" y="5438552"/>
            <a:ext cx="84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E82AF1-85B9-5C00-5761-DFC71BB114DF}"/>
              </a:ext>
            </a:extLst>
          </p:cNvPr>
          <p:cNvCxnSpPr>
            <a:cxnSpLocks/>
          </p:cNvCxnSpPr>
          <p:nvPr/>
        </p:nvCxnSpPr>
        <p:spPr>
          <a:xfrm>
            <a:off x="2054928" y="3771000"/>
            <a:ext cx="4396391" cy="0"/>
          </a:xfrm>
          <a:prstGeom prst="line">
            <a:avLst/>
          </a:prstGeom>
          <a:ln w="25400">
            <a:solidFill>
              <a:srgbClr val="00B0F0"/>
            </a:solidFill>
            <a:prstDash val="sysDot"/>
            <a:headEnd type="triangle" w="lg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own Arrow 31">
            <a:extLst>
              <a:ext uri="{FF2B5EF4-FFF2-40B4-BE49-F238E27FC236}">
                <a16:creationId xmlns:a16="http://schemas.microsoft.com/office/drawing/2014/main" id="{330D4FD2-B89A-AEE9-0D72-9D82B99F1F43}"/>
              </a:ext>
            </a:extLst>
          </p:cNvPr>
          <p:cNvSpPr/>
          <p:nvPr/>
        </p:nvSpPr>
        <p:spPr>
          <a:xfrm>
            <a:off x="6102636" y="1205344"/>
            <a:ext cx="697367" cy="4262645"/>
          </a:xfrm>
          <a:prstGeom prst="downArrow">
            <a:avLst>
              <a:gd name="adj1" fmla="val 43809"/>
              <a:gd name="adj2" fmla="val 46741"/>
            </a:avLst>
          </a:prstGeom>
          <a:gradFill flip="none" rotWithShape="1">
            <a:gsLst>
              <a:gs pos="0">
                <a:srgbClr val="FF0000"/>
              </a:gs>
              <a:gs pos="58000">
                <a:schemeClr val="accent6"/>
              </a:gs>
              <a:gs pos="44000">
                <a:schemeClr val="accent2"/>
              </a:gs>
              <a:gs pos="88000">
                <a:schemeClr val="accent6"/>
              </a:gs>
              <a:gs pos="100000">
                <a:srgbClr val="FF00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0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CEB4AAC-CAFD-299C-36D1-B9DFB2349417}"/>
              </a:ext>
            </a:extLst>
          </p:cNvPr>
          <p:cNvSpPr/>
          <p:nvPr/>
        </p:nvSpPr>
        <p:spPr>
          <a:xfrm>
            <a:off x="894266" y="855785"/>
            <a:ext cx="5131818" cy="5509389"/>
          </a:xfrm>
          <a:prstGeom prst="rect">
            <a:avLst/>
          </a:prstGeom>
          <a:solidFill>
            <a:srgbClr val="FF0000">
              <a:alpha val="1188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ECC25C-6FCE-41AB-8088-DBAC80846663}"/>
              </a:ext>
            </a:extLst>
          </p:cNvPr>
          <p:cNvSpPr/>
          <p:nvPr/>
        </p:nvSpPr>
        <p:spPr>
          <a:xfrm>
            <a:off x="6636629" y="855785"/>
            <a:ext cx="5131818" cy="5509389"/>
          </a:xfrm>
          <a:prstGeom prst="rect">
            <a:avLst/>
          </a:prstGeom>
          <a:solidFill>
            <a:schemeClr val="accent6">
              <a:lumMod val="20000"/>
              <a:lumOff val="80000"/>
              <a:alpha val="8648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1D501B-2241-898C-D5F0-EA74556DAF91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Operational vs Embodied Emissions - Offices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46876-7783-1EF4-8E1F-816D7BAA4045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8383EE-64E3-CB42-3575-D24497D61E88}"/>
              </a:ext>
            </a:extLst>
          </p:cNvPr>
          <p:cNvSpPr txBox="1"/>
          <p:nvPr/>
        </p:nvSpPr>
        <p:spPr>
          <a:xfrm>
            <a:off x="2499576" y="1018273"/>
            <a:ext cx="1920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New Build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AE18BF-BB42-4BA0-503B-5825AF890163}"/>
              </a:ext>
            </a:extLst>
          </p:cNvPr>
          <p:cNvSpPr txBox="1"/>
          <p:nvPr/>
        </p:nvSpPr>
        <p:spPr>
          <a:xfrm>
            <a:off x="7857719" y="1018273"/>
            <a:ext cx="272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Refurbishment</a:t>
            </a:r>
          </a:p>
        </p:txBody>
      </p:sp>
      <p:pic>
        <p:nvPicPr>
          <p:cNvPr id="6" name="Picture 5" descr="A blue circle with a white line&#10;&#10;Description automatically generated">
            <a:extLst>
              <a:ext uri="{FF2B5EF4-FFF2-40B4-BE49-F238E27FC236}">
                <a16:creationId xmlns:a16="http://schemas.microsoft.com/office/drawing/2014/main" id="{4E1C593B-E22B-B09E-7419-22514188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809" l="3150" r="96325">
                        <a14:foregroundMark x1="44882" y1="8777" x2="30446" y2="14894"/>
                        <a14:foregroundMark x1="30446" y1="14894" x2="19948" y2="29787"/>
                        <a14:foregroundMark x1="19948" y1="29787" x2="17848" y2="64362"/>
                        <a14:foregroundMark x1="17848" y1="64362" x2="20472" y2="77926"/>
                        <a14:foregroundMark x1="20472" y1="77926" x2="32546" y2="69947"/>
                        <a14:foregroundMark x1="32546" y1="69947" x2="39108" y2="31117"/>
                        <a14:foregroundMark x1="39108" y1="31117" x2="43570" y2="19947"/>
                        <a14:foregroundMark x1="43570" y1="6383" x2="17585" y2="17287"/>
                        <a14:foregroundMark x1="17585" y1="17287" x2="8924" y2="42819"/>
                        <a14:foregroundMark x1="8924" y1="42819" x2="8399" y2="58777"/>
                        <a14:foregroundMark x1="8399" y1="58777" x2="22572" y2="84574"/>
                        <a14:foregroundMark x1="22572" y1="84574" x2="31496" y2="75266"/>
                        <a14:foregroundMark x1="31496" y1="75266" x2="31759" y2="74202"/>
                        <a14:foregroundMark x1="3412" y1="44149" x2="3412" y2="53723"/>
                        <a14:foregroundMark x1="44882" y1="5319" x2="45932" y2="3989"/>
                        <a14:foregroundMark x1="50131" y1="3989" x2="55118" y2="3723"/>
                        <a14:foregroundMark x1="42782" y1="92819" x2="55906" y2="91755"/>
                        <a14:foregroundMark x1="55906" y1="91755" x2="63255" y2="93085"/>
                        <a14:foregroundMark x1="50131" y1="97074" x2="47507" y2="96809"/>
                        <a14:foregroundMark x1="89764" y1="32181" x2="92913" y2="57979"/>
                        <a14:foregroundMark x1="92913" y1="57979" x2="92126" y2="62500"/>
                        <a14:foregroundMark x1="49606" y1="3457" x2="55906" y2="3723"/>
                        <a14:foregroundMark x1="94751" y1="44149" x2="96325" y2="473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791" y="1798440"/>
            <a:ext cx="3787200" cy="3747335"/>
          </a:xfrm>
          <a:prstGeom prst="rect">
            <a:avLst/>
          </a:prstGeom>
        </p:spPr>
      </p:pic>
      <p:pic>
        <p:nvPicPr>
          <p:cNvPr id="8" name="Picture 7" descr="A blue pie chart with a few segments&#10;&#10;Description automatically generated">
            <a:extLst>
              <a:ext uri="{FF2B5EF4-FFF2-40B4-BE49-F238E27FC236}">
                <a16:creationId xmlns:a16="http://schemas.microsoft.com/office/drawing/2014/main" id="{E7302889-C1DF-6760-0ECE-E9EB3F7F9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8" b="92952" l="4825" r="92982">
                        <a14:foregroundMark x1="43421" y1="7930" x2="41667" y2="7048"/>
                        <a14:foregroundMark x1="5263" y1="41410" x2="9211" y2="59031"/>
                        <a14:foregroundMark x1="9211" y1="59031" x2="9211" y2="59031"/>
                        <a14:foregroundMark x1="42105" y1="93392" x2="60526" y2="92952"/>
                        <a14:foregroundMark x1="60526" y1="92952" x2="62281" y2="92952"/>
                        <a14:foregroundMark x1="56579" y1="12775" x2="59211" y2="31278"/>
                        <a14:foregroundMark x1="59211" y1="31278" x2="72807" y2="44053"/>
                        <a14:foregroundMark x1="72807" y1="44053" x2="84649" y2="28194"/>
                        <a14:foregroundMark x1="84649" y1="28194" x2="61842" y2="11013"/>
                        <a14:foregroundMark x1="91228" y1="46696" x2="92982" y2="511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5967" y="2063794"/>
            <a:ext cx="2985724" cy="2959533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67041F86-8CCA-8DD2-51AE-A5EB912D2FCC}"/>
              </a:ext>
            </a:extLst>
          </p:cNvPr>
          <p:cNvSpPr/>
          <p:nvPr/>
        </p:nvSpPr>
        <p:spPr>
          <a:xfrm>
            <a:off x="1319633" y="1585209"/>
            <a:ext cx="4283990" cy="4120001"/>
          </a:xfrm>
          <a:prstGeom prst="arc">
            <a:avLst>
              <a:gd name="adj1" fmla="val 4057793"/>
              <a:gd name="adj2" fmla="val 9470147"/>
            </a:avLst>
          </a:prstGeom>
          <a:ln w="66675">
            <a:solidFill>
              <a:srgbClr val="14608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ECAE07-E679-53F7-5F69-2061890FA38F}"/>
              </a:ext>
            </a:extLst>
          </p:cNvPr>
          <p:cNvCxnSpPr/>
          <p:nvPr/>
        </p:nvCxnSpPr>
        <p:spPr>
          <a:xfrm flipH="1">
            <a:off x="1306286" y="3672107"/>
            <a:ext cx="2172105" cy="81676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AED3FA6-721B-98D9-24AA-5321592F82BD}"/>
              </a:ext>
            </a:extLst>
          </p:cNvPr>
          <p:cNvCxnSpPr/>
          <p:nvPr/>
        </p:nvCxnSpPr>
        <p:spPr>
          <a:xfrm>
            <a:off x="3473503" y="3672107"/>
            <a:ext cx="902067" cy="2080602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9B3B9B1-E90F-73F3-45BF-564E900B481E}"/>
              </a:ext>
            </a:extLst>
          </p:cNvPr>
          <p:cNvSpPr txBox="1"/>
          <p:nvPr/>
        </p:nvSpPr>
        <p:spPr>
          <a:xfrm>
            <a:off x="3731674" y="348744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3638BF-35DC-8F83-5117-03C008197C10}"/>
              </a:ext>
            </a:extLst>
          </p:cNvPr>
          <p:cNvSpPr txBox="1"/>
          <p:nvPr/>
        </p:nvSpPr>
        <p:spPr>
          <a:xfrm>
            <a:off x="2157642" y="298550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6A646077-24E0-7065-79F8-5666F235FB9F}"/>
              </a:ext>
            </a:extLst>
          </p:cNvPr>
          <p:cNvSpPr/>
          <p:nvPr/>
        </p:nvSpPr>
        <p:spPr>
          <a:xfrm>
            <a:off x="7456710" y="1905316"/>
            <a:ext cx="3415657" cy="3307952"/>
          </a:xfrm>
          <a:prstGeom prst="arc">
            <a:avLst>
              <a:gd name="adj1" fmla="val 20114043"/>
              <a:gd name="adj2" fmla="val 3741485"/>
            </a:avLst>
          </a:prstGeom>
          <a:ln w="66675">
            <a:solidFill>
              <a:srgbClr val="14608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2645FE-11DF-4E13-9788-AC694B805789}"/>
              </a:ext>
            </a:extLst>
          </p:cNvPr>
          <p:cNvCxnSpPr>
            <a:cxnSpLocks/>
          </p:cNvCxnSpPr>
          <p:nvPr/>
        </p:nvCxnSpPr>
        <p:spPr>
          <a:xfrm>
            <a:off x="9202538" y="3513067"/>
            <a:ext cx="832111" cy="170020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CDB26B5-357E-A443-C37D-9E6308CD10E1}"/>
              </a:ext>
            </a:extLst>
          </p:cNvPr>
          <p:cNvCxnSpPr>
            <a:cxnSpLocks/>
          </p:cNvCxnSpPr>
          <p:nvPr/>
        </p:nvCxnSpPr>
        <p:spPr>
          <a:xfrm flipV="1">
            <a:off x="9218829" y="2802577"/>
            <a:ext cx="1653538" cy="71049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243EB53-72AD-61C5-7BD0-9ADD2AE14D76}"/>
              </a:ext>
            </a:extLst>
          </p:cNvPr>
          <p:cNvSpPr txBox="1"/>
          <p:nvPr/>
        </p:nvSpPr>
        <p:spPr>
          <a:xfrm>
            <a:off x="9218829" y="264299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F52162-C91A-BB00-DD1E-233AB9146D10}"/>
              </a:ext>
            </a:extLst>
          </p:cNvPr>
          <p:cNvSpPr txBox="1"/>
          <p:nvPr/>
        </p:nvSpPr>
        <p:spPr>
          <a:xfrm>
            <a:off x="8126227" y="363317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2480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808BAE29-12FA-66F8-C3DD-45D6EEE33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FCB240-78C9-C544-7BE8-7B0F9C8433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86FE5F-78F8-4090-7554-99D1469811CF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4770-47E6-98A5-F51D-AF187134A8F5}"/>
              </a:ext>
            </a:extLst>
          </p:cNvPr>
          <p:cNvGrpSpPr/>
          <p:nvPr/>
        </p:nvGrpSpPr>
        <p:grpSpPr>
          <a:xfrm>
            <a:off x="709907" y="774750"/>
            <a:ext cx="11407187" cy="4522966"/>
            <a:chOff x="2667000" y="2069396"/>
            <a:chExt cx="6858000" cy="2719207"/>
          </a:xfrm>
        </p:grpSpPr>
        <p:pic>
          <p:nvPicPr>
            <p:cNvPr id="12" name="Picture 11" descr="A drawing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64909FBF-E460-D01A-7D55-2D4E4BB51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736396" y="0"/>
              <a:ext cx="2719207" cy="6858000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B6D8964-CB3C-80CB-39D0-4BD66701161D}"/>
                </a:ext>
              </a:extLst>
            </p:cNvPr>
            <p:cNvSpPr/>
            <p:nvPr/>
          </p:nvSpPr>
          <p:spPr>
            <a:xfrm>
              <a:off x="3690594" y="3068425"/>
              <a:ext cx="2955303" cy="1291472"/>
            </a:xfrm>
            <a:custGeom>
              <a:avLst/>
              <a:gdLst>
                <a:gd name="connsiteX0" fmla="*/ 0 w 2955303"/>
                <a:gd name="connsiteY0" fmla="*/ 1291472 h 1291472"/>
                <a:gd name="connsiteX1" fmla="*/ 4713 w 2955303"/>
                <a:gd name="connsiteY1" fmla="*/ 452486 h 1291472"/>
                <a:gd name="connsiteX2" fmla="*/ 268664 w 2955303"/>
                <a:gd name="connsiteY2" fmla="*/ 334651 h 1291472"/>
                <a:gd name="connsiteX3" fmla="*/ 504334 w 2955303"/>
                <a:gd name="connsiteY3" fmla="*/ 447773 h 1291472"/>
                <a:gd name="connsiteX4" fmla="*/ 509047 w 2955303"/>
                <a:gd name="connsiteY4" fmla="*/ 113121 h 1291472"/>
                <a:gd name="connsiteX5" fmla="*/ 1079369 w 2955303"/>
                <a:gd name="connsiteY5" fmla="*/ 113121 h 1291472"/>
                <a:gd name="connsiteX6" fmla="*/ 1069942 w 2955303"/>
                <a:gd name="connsiteY6" fmla="*/ 4713 h 1291472"/>
                <a:gd name="connsiteX7" fmla="*/ 2210585 w 2955303"/>
                <a:gd name="connsiteY7" fmla="*/ 0 h 1291472"/>
                <a:gd name="connsiteX8" fmla="*/ 2210585 w 2955303"/>
                <a:gd name="connsiteY8" fmla="*/ 84841 h 1291472"/>
                <a:gd name="connsiteX9" fmla="*/ 2832754 w 2955303"/>
                <a:gd name="connsiteY9" fmla="*/ 89554 h 1291472"/>
                <a:gd name="connsiteX10" fmla="*/ 2832754 w 2955303"/>
                <a:gd name="connsiteY10" fmla="*/ 282804 h 1291472"/>
                <a:gd name="connsiteX11" fmla="*/ 2950590 w 2955303"/>
                <a:gd name="connsiteY11" fmla="*/ 287517 h 1291472"/>
                <a:gd name="connsiteX12" fmla="*/ 2955303 w 2955303"/>
                <a:gd name="connsiteY12" fmla="*/ 1291472 h 1291472"/>
                <a:gd name="connsiteX13" fmla="*/ 0 w 2955303"/>
                <a:gd name="connsiteY13" fmla="*/ 1291472 h 129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5303" h="1291472">
                  <a:moveTo>
                    <a:pt x="0" y="1291472"/>
                  </a:moveTo>
                  <a:lnTo>
                    <a:pt x="4713" y="452486"/>
                  </a:lnTo>
                  <a:lnTo>
                    <a:pt x="268664" y="334651"/>
                  </a:lnTo>
                  <a:lnTo>
                    <a:pt x="504334" y="447773"/>
                  </a:lnTo>
                  <a:lnTo>
                    <a:pt x="509047" y="113121"/>
                  </a:lnTo>
                  <a:lnTo>
                    <a:pt x="1079369" y="113121"/>
                  </a:lnTo>
                  <a:lnTo>
                    <a:pt x="1069942" y="4713"/>
                  </a:lnTo>
                  <a:lnTo>
                    <a:pt x="2210585" y="0"/>
                  </a:lnTo>
                  <a:lnTo>
                    <a:pt x="2210585" y="84841"/>
                  </a:lnTo>
                  <a:lnTo>
                    <a:pt x="2832754" y="89554"/>
                  </a:lnTo>
                  <a:lnTo>
                    <a:pt x="2832754" y="282804"/>
                  </a:lnTo>
                  <a:lnTo>
                    <a:pt x="2950590" y="287517"/>
                  </a:lnTo>
                  <a:lnTo>
                    <a:pt x="2955303" y="1291472"/>
                  </a:lnTo>
                  <a:lnTo>
                    <a:pt x="0" y="1291472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136A01A-51AA-76AF-9130-AFA273523515}"/>
                </a:ext>
              </a:extLst>
            </p:cNvPr>
            <p:cNvSpPr/>
            <p:nvPr/>
          </p:nvSpPr>
          <p:spPr>
            <a:xfrm>
              <a:off x="6532775" y="3209827"/>
              <a:ext cx="688157" cy="1145357"/>
            </a:xfrm>
            <a:custGeom>
              <a:avLst/>
              <a:gdLst>
                <a:gd name="connsiteX0" fmla="*/ 122549 w 688157"/>
                <a:gd name="connsiteY0" fmla="*/ 1140643 h 1145357"/>
                <a:gd name="connsiteX1" fmla="*/ 117835 w 688157"/>
                <a:gd name="connsiteY1" fmla="*/ 141402 h 1145357"/>
                <a:gd name="connsiteX2" fmla="*/ 4714 w 688157"/>
                <a:gd name="connsiteY2" fmla="*/ 131975 h 1145357"/>
                <a:gd name="connsiteX3" fmla="*/ 0 w 688157"/>
                <a:gd name="connsiteY3" fmla="*/ 0 h 1145357"/>
                <a:gd name="connsiteX4" fmla="*/ 575035 w 688157"/>
                <a:gd name="connsiteY4" fmla="*/ 0 h 1145357"/>
                <a:gd name="connsiteX5" fmla="*/ 570322 w 688157"/>
                <a:gd name="connsiteY5" fmla="*/ 131975 h 1145357"/>
                <a:gd name="connsiteX6" fmla="*/ 688157 w 688157"/>
                <a:gd name="connsiteY6" fmla="*/ 136688 h 1145357"/>
                <a:gd name="connsiteX7" fmla="*/ 674017 w 688157"/>
                <a:gd name="connsiteY7" fmla="*/ 1145357 h 1145357"/>
                <a:gd name="connsiteX8" fmla="*/ 122549 w 688157"/>
                <a:gd name="connsiteY8" fmla="*/ 1140643 h 11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57" h="1145357">
                  <a:moveTo>
                    <a:pt x="122549" y="1140643"/>
                  </a:moveTo>
                  <a:cubicBezTo>
                    <a:pt x="120978" y="807563"/>
                    <a:pt x="119406" y="474482"/>
                    <a:pt x="117835" y="141402"/>
                  </a:cubicBezTo>
                  <a:lnTo>
                    <a:pt x="4714" y="131975"/>
                  </a:lnTo>
                  <a:lnTo>
                    <a:pt x="0" y="0"/>
                  </a:lnTo>
                  <a:lnTo>
                    <a:pt x="575035" y="0"/>
                  </a:lnTo>
                  <a:lnTo>
                    <a:pt x="570322" y="131975"/>
                  </a:lnTo>
                  <a:lnTo>
                    <a:pt x="688157" y="136688"/>
                  </a:lnTo>
                  <a:lnTo>
                    <a:pt x="674017" y="1145357"/>
                  </a:lnTo>
                  <a:lnTo>
                    <a:pt x="122549" y="1140643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DD237FB-D3D7-B4B2-7CFD-DB86F79F05CC}"/>
                </a:ext>
              </a:extLst>
            </p:cNvPr>
            <p:cNvSpPr/>
            <p:nvPr/>
          </p:nvSpPr>
          <p:spPr>
            <a:xfrm>
              <a:off x="7211505" y="3228680"/>
              <a:ext cx="980388" cy="1126504"/>
            </a:xfrm>
            <a:custGeom>
              <a:avLst/>
              <a:gdLst>
                <a:gd name="connsiteX0" fmla="*/ 0 w 980388"/>
                <a:gd name="connsiteY0" fmla="*/ 1126504 h 1126504"/>
                <a:gd name="connsiteX1" fmla="*/ 0 w 980388"/>
                <a:gd name="connsiteY1" fmla="*/ 0 h 1126504"/>
                <a:gd name="connsiteX2" fmla="*/ 725864 w 980388"/>
                <a:gd name="connsiteY2" fmla="*/ 0 h 1126504"/>
                <a:gd name="connsiteX3" fmla="*/ 735291 w 980388"/>
                <a:gd name="connsiteY3" fmla="*/ 169683 h 1126504"/>
                <a:gd name="connsiteX4" fmla="*/ 961534 w 980388"/>
                <a:gd name="connsiteY4" fmla="*/ 169683 h 1126504"/>
                <a:gd name="connsiteX5" fmla="*/ 980388 w 980388"/>
                <a:gd name="connsiteY5" fmla="*/ 1107650 h 1126504"/>
                <a:gd name="connsiteX6" fmla="*/ 0 w 980388"/>
                <a:gd name="connsiteY6" fmla="*/ 1126504 h 11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388" h="1126504">
                  <a:moveTo>
                    <a:pt x="0" y="1126504"/>
                  </a:moveTo>
                  <a:lnTo>
                    <a:pt x="0" y="0"/>
                  </a:lnTo>
                  <a:lnTo>
                    <a:pt x="725864" y="0"/>
                  </a:lnTo>
                  <a:lnTo>
                    <a:pt x="735291" y="169683"/>
                  </a:lnTo>
                  <a:lnTo>
                    <a:pt x="961534" y="169683"/>
                  </a:lnTo>
                  <a:lnTo>
                    <a:pt x="980388" y="1107650"/>
                  </a:lnTo>
                  <a:lnTo>
                    <a:pt x="0" y="1126504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9BEC503-6568-9554-72E1-7629F318F713}"/>
                </a:ext>
              </a:extLst>
            </p:cNvPr>
            <p:cNvSpPr/>
            <p:nvPr/>
          </p:nvSpPr>
          <p:spPr>
            <a:xfrm>
              <a:off x="4284482" y="2927023"/>
              <a:ext cx="1536570" cy="245097"/>
            </a:xfrm>
            <a:custGeom>
              <a:avLst/>
              <a:gdLst>
                <a:gd name="connsiteX0" fmla="*/ 0 w 1536570"/>
                <a:gd name="connsiteY0" fmla="*/ 230956 h 245097"/>
                <a:gd name="connsiteX1" fmla="*/ 0 w 1536570"/>
                <a:gd name="connsiteY1" fmla="*/ 89554 h 245097"/>
                <a:gd name="connsiteX2" fmla="*/ 598603 w 1536570"/>
                <a:gd name="connsiteY2" fmla="*/ 84841 h 245097"/>
                <a:gd name="connsiteX3" fmla="*/ 603316 w 1536570"/>
                <a:gd name="connsiteY3" fmla="*/ 0 h 245097"/>
                <a:gd name="connsiteX4" fmla="*/ 1531856 w 1536570"/>
                <a:gd name="connsiteY4" fmla="*/ 0 h 245097"/>
                <a:gd name="connsiteX5" fmla="*/ 1536570 w 1536570"/>
                <a:gd name="connsiteY5" fmla="*/ 136688 h 245097"/>
                <a:gd name="connsiteX6" fmla="*/ 471341 w 1536570"/>
                <a:gd name="connsiteY6" fmla="*/ 131975 h 245097"/>
                <a:gd name="connsiteX7" fmla="*/ 466627 w 1536570"/>
                <a:gd name="connsiteY7" fmla="*/ 245097 h 245097"/>
                <a:gd name="connsiteX8" fmla="*/ 0 w 1536570"/>
                <a:gd name="connsiteY8" fmla="*/ 230956 h 24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570" h="245097">
                  <a:moveTo>
                    <a:pt x="0" y="230956"/>
                  </a:moveTo>
                  <a:lnTo>
                    <a:pt x="0" y="89554"/>
                  </a:lnTo>
                  <a:lnTo>
                    <a:pt x="598603" y="84841"/>
                  </a:lnTo>
                  <a:lnTo>
                    <a:pt x="603316" y="0"/>
                  </a:lnTo>
                  <a:lnTo>
                    <a:pt x="1531856" y="0"/>
                  </a:lnTo>
                  <a:lnTo>
                    <a:pt x="1536570" y="136688"/>
                  </a:lnTo>
                  <a:lnTo>
                    <a:pt x="471341" y="131975"/>
                  </a:lnTo>
                  <a:lnTo>
                    <a:pt x="466627" y="245097"/>
                  </a:lnTo>
                  <a:lnTo>
                    <a:pt x="0" y="230956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DC3B3BC-BF15-A294-4FB6-4A8E2FD6AC3C}"/>
                </a:ext>
              </a:extLst>
            </p:cNvPr>
            <p:cNvSpPr/>
            <p:nvPr/>
          </p:nvSpPr>
          <p:spPr>
            <a:xfrm>
              <a:off x="6627043" y="4369324"/>
              <a:ext cx="584462" cy="141402"/>
            </a:xfrm>
            <a:custGeom>
              <a:avLst/>
              <a:gdLst>
                <a:gd name="connsiteX0" fmla="*/ 0 w 584462"/>
                <a:gd name="connsiteY0" fmla="*/ 0 h 141402"/>
                <a:gd name="connsiteX1" fmla="*/ 570322 w 584462"/>
                <a:gd name="connsiteY1" fmla="*/ 0 h 141402"/>
                <a:gd name="connsiteX2" fmla="*/ 584462 w 584462"/>
                <a:gd name="connsiteY2" fmla="*/ 131975 h 141402"/>
                <a:gd name="connsiteX3" fmla="*/ 0 w 584462"/>
                <a:gd name="connsiteY3" fmla="*/ 141402 h 141402"/>
                <a:gd name="connsiteX4" fmla="*/ 0 w 584462"/>
                <a:gd name="connsiteY4" fmla="*/ 0 h 14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62" h="141402">
                  <a:moveTo>
                    <a:pt x="0" y="0"/>
                  </a:moveTo>
                  <a:lnTo>
                    <a:pt x="570322" y="0"/>
                  </a:lnTo>
                  <a:lnTo>
                    <a:pt x="584462" y="131975"/>
                  </a:lnTo>
                  <a:lnTo>
                    <a:pt x="0" y="1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FFBF5ED-BB4E-7B86-062E-8A96216555D2}"/>
                </a:ext>
              </a:extLst>
            </p:cNvPr>
            <p:cNvSpPr/>
            <p:nvPr/>
          </p:nvSpPr>
          <p:spPr>
            <a:xfrm>
              <a:off x="7211505" y="4503549"/>
              <a:ext cx="579749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7EA9B39-CCF6-AD72-3097-2F1F5FD84BFF}"/>
                </a:ext>
              </a:extLst>
            </p:cNvPr>
            <p:cNvSpPr/>
            <p:nvPr/>
          </p:nvSpPr>
          <p:spPr>
            <a:xfrm>
              <a:off x="7206791" y="4369324"/>
              <a:ext cx="1074656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56B16AD-4A12-1BDB-F5C6-D2232B7D1FD9}"/>
                </a:ext>
              </a:extLst>
            </p:cNvPr>
            <p:cNvSpPr/>
            <p:nvPr/>
          </p:nvSpPr>
          <p:spPr>
            <a:xfrm>
              <a:off x="4766258" y="4376286"/>
              <a:ext cx="1130208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869F63-B0E6-73E9-4CD2-4882492180A8}"/>
                </a:ext>
              </a:extLst>
            </p:cNvPr>
            <p:cNvSpPr/>
            <p:nvPr/>
          </p:nvSpPr>
          <p:spPr>
            <a:xfrm>
              <a:off x="4186509" y="4372536"/>
              <a:ext cx="565104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8E02B6C-306D-90B1-E526-5E0CF37C328B}"/>
                </a:ext>
              </a:extLst>
            </p:cNvPr>
            <p:cNvSpPr/>
            <p:nvPr/>
          </p:nvSpPr>
          <p:spPr>
            <a:xfrm>
              <a:off x="5911109" y="4372942"/>
              <a:ext cx="715933" cy="147212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10F1AAF-0B32-5589-0918-E72CD44B4121}"/>
                </a:ext>
              </a:extLst>
            </p:cNvPr>
            <p:cNvSpPr/>
            <p:nvPr/>
          </p:nvSpPr>
          <p:spPr>
            <a:xfrm>
              <a:off x="5979201" y="3022370"/>
              <a:ext cx="468734" cy="121469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DE49CDD-672F-9A12-3CC1-37B1098D71EC}"/>
                </a:ext>
              </a:extLst>
            </p:cNvPr>
            <p:cNvSpPr/>
            <p:nvPr/>
          </p:nvSpPr>
          <p:spPr>
            <a:xfrm>
              <a:off x="3563257" y="2140857"/>
              <a:ext cx="4630057" cy="1371600"/>
            </a:xfrm>
            <a:custGeom>
              <a:avLst/>
              <a:gdLst>
                <a:gd name="connsiteX0" fmla="*/ 130629 w 4630057"/>
                <a:gd name="connsiteY0" fmla="*/ 1371600 h 1371600"/>
                <a:gd name="connsiteX1" fmla="*/ 0 w 4630057"/>
                <a:gd name="connsiteY1" fmla="*/ 732972 h 1371600"/>
                <a:gd name="connsiteX2" fmla="*/ 566057 w 4630057"/>
                <a:gd name="connsiteY2" fmla="*/ 130629 h 1371600"/>
                <a:gd name="connsiteX3" fmla="*/ 3577772 w 4630057"/>
                <a:gd name="connsiteY3" fmla="*/ 0 h 1371600"/>
                <a:gd name="connsiteX4" fmla="*/ 4630057 w 4630057"/>
                <a:gd name="connsiteY4" fmla="*/ 696686 h 1371600"/>
                <a:gd name="connsiteX5" fmla="*/ 4484914 w 4630057"/>
                <a:gd name="connsiteY5" fmla="*/ 1197429 h 1371600"/>
                <a:gd name="connsiteX6" fmla="*/ 4419600 w 4630057"/>
                <a:gd name="connsiteY6" fmla="*/ 1037772 h 1371600"/>
                <a:gd name="connsiteX7" fmla="*/ 4318000 w 4630057"/>
                <a:gd name="connsiteY7" fmla="*/ 1037772 h 1371600"/>
                <a:gd name="connsiteX8" fmla="*/ 3635829 w 4630057"/>
                <a:gd name="connsiteY8" fmla="*/ 1074057 h 1371600"/>
                <a:gd name="connsiteX9" fmla="*/ 3345543 w 4630057"/>
                <a:gd name="connsiteY9" fmla="*/ 994229 h 1371600"/>
                <a:gd name="connsiteX10" fmla="*/ 3062514 w 4630057"/>
                <a:gd name="connsiteY10" fmla="*/ 1059543 h 1371600"/>
                <a:gd name="connsiteX11" fmla="*/ 2931886 w 4630057"/>
                <a:gd name="connsiteY11" fmla="*/ 841829 h 1371600"/>
                <a:gd name="connsiteX12" fmla="*/ 2053772 w 4630057"/>
                <a:gd name="connsiteY12" fmla="*/ 703943 h 1371600"/>
                <a:gd name="connsiteX13" fmla="*/ 1037772 w 4630057"/>
                <a:gd name="connsiteY13" fmla="*/ 689429 h 1371600"/>
                <a:gd name="connsiteX14" fmla="*/ 762000 w 4630057"/>
                <a:gd name="connsiteY14" fmla="*/ 798286 h 1371600"/>
                <a:gd name="connsiteX15" fmla="*/ 624114 w 4630057"/>
                <a:gd name="connsiteY15" fmla="*/ 1037772 h 1371600"/>
                <a:gd name="connsiteX16" fmla="*/ 130629 w 4630057"/>
                <a:gd name="connsiteY16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0057" h="1371600">
                  <a:moveTo>
                    <a:pt x="130629" y="1371600"/>
                  </a:moveTo>
                  <a:lnTo>
                    <a:pt x="0" y="732972"/>
                  </a:lnTo>
                  <a:lnTo>
                    <a:pt x="566057" y="130629"/>
                  </a:lnTo>
                  <a:lnTo>
                    <a:pt x="3577772" y="0"/>
                  </a:lnTo>
                  <a:lnTo>
                    <a:pt x="4630057" y="696686"/>
                  </a:lnTo>
                  <a:lnTo>
                    <a:pt x="4484914" y="1197429"/>
                  </a:lnTo>
                  <a:lnTo>
                    <a:pt x="4419600" y="1037772"/>
                  </a:lnTo>
                  <a:lnTo>
                    <a:pt x="4318000" y="1037772"/>
                  </a:lnTo>
                  <a:lnTo>
                    <a:pt x="3635829" y="1074057"/>
                  </a:lnTo>
                  <a:lnTo>
                    <a:pt x="3345543" y="994229"/>
                  </a:lnTo>
                  <a:lnTo>
                    <a:pt x="3062514" y="1059543"/>
                  </a:lnTo>
                  <a:lnTo>
                    <a:pt x="2931886" y="841829"/>
                  </a:lnTo>
                  <a:lnTo>
                    <a:pt x="2053772" y="703943"/>
                  </a:lnTo>
                  <a:lnTo>
                    <a:pt x="1037772" y="689429"/>
                  </a:lnTo>
                  <a:lnTo>
                    <a:pt x="762000" y="798286"/>
                  </a:lnTo>
                  <a:lnTo>
                    <a:pt x="624114" y="1037772"/>
                  </a:lnTo>
                  <a:lnTo>
                    <a:pt x="130629" y="137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A60D33B-6284-95F1-255C-C82CB21D0CE5}"/>
              </a:ext>
            </a:extLst>
          </p:cNvPr>
          <p:cNvSpPr txBox="1"/>
          <p:nvPr/>
        </p:nvSpPr>
        <p:spPr>
          <a:xfrm>
            <a:off x="2755811" y="5390486"/>
            <a:ext cx="692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Existing Streetscape and Basements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A8A754-7967-D5F9-FE23-A2D48A5CAB4B}"/>
              </a:ext>
            </a:extLst>
          </p:cNvPr>
          <p:cNvSpPr/>
          <p:nvPr/>
        </p:nvSpPr>
        <p:spPr>
          <a:xfrm>
            <a:off x="8259911" y="4844267"/>
            <a:ext cx="962335" cy="245148"/>
          </a:xfrm>
          <a:prstGeom prst="rect">
            <a:avLst/>
          </a:prstGeom>
          <a:solidFill>
            <a:schemeClr val="bg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5C516A67-9884-7C3D-007B-8120A9443658}"/>
              </a:ext>
            </a:extLst>
          </p:cNvPr>
          <p:cNvSpPr/>
          <p:nvPr/>
        </p:nvSpPr>
        <p:spPr>
          <a:xfrm>
            <a:off x="1054142" y="4535999"/>
            <a:ext cx="10147537" cy="782387"/>
          </a:xfrm>
          <a:custGeom>
            <a:avLst/>
            <a:gdLst>
              <a:gd name="connsiteX0" fmla="*/ 18853 w 6113282"/>
              <a:gd name="connsiteY0" fmla="*/ 84842 h 471341"/>
              <a:gd name="connsiteX1" fmla="*/ 18853 w 6113282"/>
              <a:gd name="connsiteY1" fmla="*/ 84842 h 471341"/>
              <a:gd name="connsiteX2" fmla="*/ 485480 w 6113282"/>
              <a:gd name="connsiteY2" fmla="*/ 89555 h 471341"/>
              <a:gd name="connsiteX3" fmla="*/ 655163 w 6113282"/>
              <a:gd name="connsiteY3" fmla="*/ 108409 h 471341"/>
              <a:gd name="connsiteX4" fmla="*/ 655163 w 6113282"/>
              <a:gd name="connsiteY4" fmla="*/ 37708 h 471341"/>
              <a:gd name="connsiteX5" fmla="*/ 1885361 w 6113282"/>
              <a:gd name="connsiteY5" fmla="*/ 37708 h 471341"/>
              <a:gd name="connsiteX6" fmla="*/ 1890074 w 6113282"/>
              <a:gd name="connsiteY6" fmla="*/ 174396 h 471341"/>
              <a:gd name="connsiteX7" fmla="*/ 3044858 w 6113282"/>
              <a:gd name="connsiteY7" fmla="*/ 179110 h 471341"/>
              <a:gd name="connsiteX8" fmla="*/ 3044858 w 6113282"/>
              <a:gd name="connsiteY8" fmla="*/ 179110 h 471341"/>
              <a:gd name="connsiteX9" fmla="*/ 3756581 w 6113282"/>
              <a:gd name="connsiteY9" fmla="*/ 193250 h 471341"/>
              <a:gd name="connsiteX10" fmla="*/ 3761295 w 6113282"/>
              <a:gd name="connsiteY10" fmla="*/ 150829 h 471341"/>
              <a:gd name="connsiteX11" fmla="*/ 4331616 w 6113282"/>
              <a:gd name="connsiteY11" fmla="*/ 164970 h 471341"/>
              <a:gd name="connsiteX12" fmla="*/ 4350470 w 6113282"/>
              <a:gd name="connsiteY12" fmla="*/ 348792 h 471341"/>
              <a:gd name="connsiteX13" fmla="*/ 4958499 w 6113282"/>
              <a:gd name="connsiteY13" fmla="*/ 339365 h 471341"/>
              <a:gd name="connsiteX14" fmla="*/ 4930218 w 6113282"/>
              <a:gd name="connsiteY14" fmla="*/ 169683 h 471341"/>
              <a:gd name="connsiteX15" fmla="*/ 5439266 w 6113282"/>
              <a:gd name="connsiteY15" fmla="*/ 150829 h 471341"/>
              <a:gd name="connsiteX16" fmla="*/ 5415699 w 6113282"/>
              <a:gd name="connsiteY16" fmla="*/ 0 h 471341"/>
              <a:gd name="connsiteX17" fmla="*/ 5712643 w 6113282"/>
              <a:gd name="connsiteY17" fmla="*/ 32994 h 471341"/>
              <a:gd name="connsiteX18" fmla="*/ 6113282 w 6113282"/>
              <a:gd name="connsiteY18" fmla="*/ 9427 h 471341"/>
              <a:gd name="connsiteX19" fmla="*/ 6113282 w 6113282"/>
              <a:gd name="connsiteY19" fmla="*/ 471341 h 471341"/>
              <a:gd name="connsiteX20" fmla="*/ 0 w 6113282"/>
              <a:gd name="connsiteY20" fmla="*/ 471341 h 471341"/>
              <a:gd name="connsiteX21" fmla="*/ 18853 w 6113282"/>
              <a:gd name="connsiteY21" fmla="*/ 84842 h 47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3282" h="471341">
                <a:moveTo>
                  <a:pt x="18853" y="84842"/>
                </a:moveTo>
                <a:lnTo>
                  <a:pt x="18853" y="84842"/>
                </a:lnTo>
                <a:lnTo>
                  <a:pt x="485480" y="89555"/>
                </a:lnTo>
                <a:lnTo>
                  <a:pt x="655163" y="108409"/>
                </a:lnTo>
                <a:lnTo>
                  <a:pt x="655163" y="37708"/>
                </a:lnTo>
                <a:lnTo>
                  <a:pt x="1885361" y="37708"/>
                </a:lnTo>
                <a:lnTo>
                  <a:pt x="1890074" y="174396"/>
                </a:lnTo>
                <a:lnTo>
                  <a:pt x="3044858" y="179110"/>
                </a:lnTo>
                <a:lnTo>
                  <a:pt x="3044858" y="179110"/>
                </a:lnTo>
                <a:lnTo>
                  <a:pt x="3756581" y="193250"/>
                </a:lnTo>
                <a:lnTo>
                  <a:pt x="3761295" y="150829"/>
                </a:lnTo>
                <a:lnTo>
                  <a:pt x="4331616" y="164970"/>
                </a:lnTo>
                <a:lnTo>
                  <a:pt x="4350470" y="348792"/>
                </a:lnTo>
                <a:lnTo>
                  <a:pt x="4958499" y="339365"/>
                </a:lnTo>
                <a:lnTo>
                  <a:pt x="4930218" y="169683"/>
                </a:lnTo>
                <a:lnTo>
                  <a:pt x="5439266" y="150829"/>
                </a:lnTo>
                <a:lnTo>
                  <a:pt x="5415699" y="0"/>
                </a:lnTo>
                <a:lnTo>
                  <a:pt x="5712643" y="32994"/>
                </a:lnTo>
                <a:lnTo>
                  <a:pt x="6113282" y="9427"/>
                </a:lnTo>
                <a:lnTo>
                  <a:pt x="6113282" y="471341"/>
                </a:lnTo>
                <a:lnTo>
                  <a:pt x="0" y="471341"/>
                </a:lnTo>
                <a:lnTo>
                  <a:pt x="18853" y="84842"/>
                </a:lnTo>
                <a:close/>
              </a:path>
            </a:pathLst>
          </a:custGeom>
          <a:solidFill>
            <a:schemeClr val="bg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3F54D6A-07BE-A3F5-FA2B-ED6C42667835}"/>
              </a:ext>
            </a:extLst>
          </p:cNvPr>
          <p:cNvSpPr/>
          <p:nvPr/>
        </p:nvSpPr>
        <p:spPr>
          <a:xfrm>
            <a:off x="1081314" y="4550229"/>
            <a:ext cx="10152743" cy="152400"/>
          </a:xfrm>
          <a:custGeom>
            <a:avLst/>
            <a:gdLst>
              <a:gd name="connsiteX0" fmla="*/ 0 w 10152743"/>
              <a:gd name="connsiteY0" fmla="*/ 116114 h 152400"/>
              <a:gd name="connsiteX1" fmla="*/ 783772 w 10152743"/>
              <a:gd name="connsiteY1" fmla="*/ 123371 h 152400"/>
              <a:gd name="connsiteX2" fmla="*/ 1045029 w 10152743"/>
              <a:gd name="connsiteY2" fmla="*/ 152400 h 152400"/>
              <a:gd name="connsiteX3" fmla="*/ 1045029 w 10152743"/>
              <a:gd name="connsiteY3" fmla="*/ 36285 h 152400"/>
              <a:gd name="connsiteX4" fmla="*/ 8955315 w 10152743"/>
              <a:gd name="connsiteY4" fmla="*/ 0 h 152400"/>
              <a:gd name="connsiteX5" fmla="*/ 9419772 w 10152743"/>
              <a:gd name="connsiteY5" fmla="*/ 36285 h 152400"/>
              <a:gd name="connsiteX6" fmla="*/ 10152743 w 10152743"/>
              <a:gd name="connsiteY6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2743" h="152400">
                <a:moveTo>
                  <a:pt x="0" y="116114"/>
                </a:moveTo>
                <a:lnTo>
                  <a:pt x="783772" y="123371"/>
                </a:lnTo>
                <a:lnTo>
                  <a:pt x="1045029" y="152400"/>
                </a:lnTo>
                <a:lnTo>
                  <a:pt x="1045029" y="36285"/>
                </a:lnTo>
                <a:lnTo>
                  <a:pt x="8955315" y="0"/>
                </a:lnTo>
                <a:lnTo>
                  <a:pt x="9419772" y="36285"/>
                </a:lnTo>
                <a:lnTo>
                  <a:pt x="10152743" y="0"/>
                </a:lnTo>
              </a:path>
            </a:pathLst>
          </a:custGeom>
          <a:noFill/>
          <a:ln w="57150">
            <a:solidFill>
              <a:schemeClr val="tx1">
                <a:alpha val="4901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B95740A-DF74-CA40-CDFD-70830F209A2E}"/>
              </a:ext>
            </a:extLst>
          </p:cNvPr>
          <p:cNvCxnSpPr>
            <a:cxnSpLocks/>
          </p:cNvCxnSpPr>
          <p:nvPr/>
        </p:nvCxnSpPr>
        <p:spPr>
          <a:xfrm flipV="1">
            <a:off x="24154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293CCC-D522-8CB5-CF8C-75F507A38BA6}"/>
              </a:ext>
            </a:extLst>
          </p:cNvPr>
          <p:cNvCxnSpPr>
            <a:cxnSpLocks/>
          </p:cNvCxnSpPr>
          <p:nvPr/>
        </p:nvCxnSpPr>
        <p:spPr>
          <a:xfrm flipV="1">
            <a:off x="32415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307CEA-F719-4651-3205-471C1B63A560}"/>
              </a:ext>
            </a:extLst>
          </p:cNvPr>
          <p:cNvCxnSpPr>
            <a:cxnSpLocks/>
          </p:cNvCxnSpPr>
          <p:nvPr/>
        </p:nvCxnSpPr>
        <p:spPr>
          <a:xfrm flipV="1">
            <a:off x="7289751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29128B-1898-472C-9DFA-ABDB3EA26F61}"/>
              </a:ext>
            </a:extLst>
          </p:cNvPr>
          <p:cNvCxnSpPr>
            <a:cxnSpLocks/>
          </p:cNvCxnSpPr>
          <p:nvPr/>
        </p:nvCxnSpPr>
        <p:spPr>
          <a:xfrm flipV="1">
            <a:off x="8225939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172A4E-B4D0-6859-97B9-5D11021B175B}"/>
              </a:ext>
            </a:extLst>
          </p:cNvPr>
          <p:cNvCxnSpPr>
            <a:cxnSpLocks/>
          </p:cNvCxnSpPr>
          <p:nvPr/>
        </p:nvCxnSpPr>
        <p:spPr>
          <a:xfrm flipV="1">
            <a:off x="9835036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EA0879-EC0D-4BEE-06FB-6A2F62626BC8}"/>
              </a:ext>
            </a:extLst>
          </p:cNvPr>
          <p:cNvSpPr txBox="1"/>
          <p:nvPr/>
        </p:nvSpPr>
        <p:spPr>
          <a:xfrm>
            <a:off x="2532170" y="1079929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925FA9-FD54-025C-C117-6610881A15ED}"/>
              </a:ext>
            </a:extLst>
          </p:cNvPr>
          <p:cNvSpPr txBox="1"/>
          <p:nvPr/>
        </p:nvSpPr>
        <p:spPr>
          <a:xfrm>
            <a:off x="4902250" y="1079928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6BCC2-255F-A559-033A-3B5D3316FB75}"/>
              </a:ext>
            </a:extLst>
          </p:cNvPr>
          <p:cNvSpPr txBox="1"/>
          <p:nvPr/>
        </p:nvSpPr>
        <p:spPr>
          <a:xfrm>
            <a:off x="7440578" y="1079927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06C5A9-0E91-358A-5A9F-25E44DABB3F3}"/>
              </a:ext>
            </a:extLst>
          </p:cNvPr>
          <p:cNvSpPr txBox="1"/>
          <p:nvPr/>
        </p:nvSpPr>
        <p:spPr>
          <a:xfrm>
            <a:off x="8741078" y="1079926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DB3FA-469A-E1BC-A3B6-BE4DECF0CB1E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Increasing Urban Density in Heritage Areas</a:t>
            </a:r>
          </a:p>
        </p:txBody>
      </p:sp>
    </p:spTree>
    <p:extLst>
      <p:ext uri="{BB962C8B-B14F-4D97-AF65-F5344CB8AC3E}">
        <p14:creationId xmlns:p14="http://schemas.microsoft.com/office/powerpoint/2010/main" val="2116797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A65A0C4-253A-84BC-D2ED-18B08AA94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B045EE1-4C69-3C59-8CBD-4F3C8A804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2FB96-9098-6EED-31F1-30804464A2E8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CC9B9A-4204-9D8B-D8B9-1FD6E06E99D3}"/>
              </a:ext>
            </a:extLst>
          </p:cNvPr>
          <p:cNvGrpSpPr/>
          <p:nvPr/>
        </p:nvGrpSpPr>
        <p:grpSpPr>
          <a:xfrm>
            <a:off x="709907" y="774750"/>
            <a:ext cx="11407187" cy="4522966"/>
            <a:chOff x="2667000" y="2069396"/>
            <a:chExt cx="6858000" cy="2719207"/>
          </a:xfrm>
        </p:grpSpPr>
        <p:pic>
          <p:nvPicPr>
            <p:cNvPr id="12" name="Picture 11" descr="A drawing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A8691BB4-EE1E-D8AC-A0CF-F0AC3480B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736396" y="0"/>
              <a:ext cx="2719207" cy="6858000"/>
            </a:xfrm>
            <a:prstGeom prst="rect">
              <a:avLst/>
            </a:prstGeom>
          </p:spPr>
        </p:pic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49FDF01-D40F-2E64-4CED-63312139852D}"/>
                </a:ext>
              </a:extLst>
            </p:cNvPr>
            <p:cNvSpPr/>
            <p:nvPr/>
          </p:nvSpPr>
          <p:spPr>
            <a:xfrm>
              <a:off x="3690594" y="3068425"/>
              <a:ext cx="2955303" cy="1291472"/>
            </a:xfrm>
            <a:custGeom>
              <a:avLst/>
              <a:gdLst>
                <a:gd name="connsiteX0" fmla="*/ 0 w 2955303"/>
                <a:gd name="connsiteY0" fmla="*/ 1291472 h 1291472"/>
                <a:gd name="connsiteX1" fmla="*/ 4713 w 2955303"/>
                <a:gd name="connsiteY1" fmla="*/ 452486 h 1291472"/>
                <a:gd name="connsiteX2" fmla="*/ 268664 w 2955303"/>
                <a:gd name="connsiteY2" fmla="*/ 334651 h 1291472"/>
                <a:gd name="connsiteX3" fmla="*/ 504334 w 2955303"/>
                <a:gd name="connsiteY3" fmla="*/ 447773 h 1291472"/>
                <a:gd name="connsiteX4" fmla="*/ 509047 w 2955303"/>
                <a:gd name="connsiteY4" fmla="*/ 113121 h 1291472"/>
                <a:gd name="connsiteX5" fmla="*/ 1079369 w 2955303"/>
                <a:gd name="connsiteY5" fmla="*/ 113121 h 1291472"/>
                <a:gd name="connsiteX6" fmla="*/ 1069942 w 2955303"/>
                <a:gd name="connsiteY6" fmla="*/ 4713 h 1291472"/>
                <a:gd name="connsiteX7" fmla="*/ 2210585 w 2955303"/>
                <a:gd name="connsiteY7" fmla="*/ 0 h 1291472"/>
                <a:gd name="connsiteX8" fmla="*/ 2210585 w 2955303"/>
                <a:gd name="connsiteY8" fmla="*/ 84841 h 1291472"/>
                <a:gd name="connsiteX9" fmla="*/ 2832754 w 2955303"/>
                <a:gd name="connsiteY9" fmla="*/ 89554 h 1291472"/>
                <a:gd name="connsiteX10" fmla="*/ 2832754 w 2955303"/>
                <a:gd name="connsiteY10" fmla="*/ 282804 h 1291472"/>
                <a:gd name="connsiteX11" fmla="*/ 2950590 w 2955303"/>
                <a:gd name="connsiteY11" fmla="*/ 287517 h 1291472"/>
                <a:gd name="connsiteX12" fmla="*/ 2955303 w 2955303"/>
                <a:gd name="connsiteY12" fmla="*/ 1291472 h 1291472"/>
                <a:gd name="connsiteX13" fmla="*/ 0 w 2955303"/>
                <a:gd name="connsiteY13" fmla="*/ 1291472 h 129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5303" h="1291472">
                  <a:moveTo>
                    <a:pt x="0" y="1291472"/>
                  </a:moveTo>
                  <a:lnTo>
                    <a:pt x="4713" y="452486"/>
                  </a:lnTo>
                  <a:lnTo>
                    <a:pt x="268664" y="334651"/>
                  </a:lnTo>
                  <a:lnTo>
                    <a:pt x="504334" y="447773"/>
                  </a:lnTo>
                  <a:lnTo>
                    <a:pt x="509047" y="113121"/>
                  </a:lnTo>
                  <a:lnTo>
                    <a:pt x="1079369" y="113121"/>
                  </a:lnTo>
                  <a:lnTo>
                    <a:pt x="1069942" y="4713"/>
                  </a:lnTo>
                  <a:lnTo>
                    <a:pt x="2210585" y="0"/>
                  </a:lnTo>
                  <a:lnTo>
                    <a:pt x="2210585" y="84841"/>
                  </a:lnTo>
                  <a:lnTo>
                    <a:pt x="2832754" y="89554"/>
                  </a:lnTo>
                  <a:lnTo>
                    <a:pt x="2832754" y="282804"/>
                  </a:lnTo>
                  <a:lnTo>
                    <a:pt x="2950590" y="287517"/>
                  </a:lnTo>
                  <a:lnTo>
                    <a:pt x="2955303" y="1291472"/>
                  </a:lnTo>
                  <a:lnTo>
                    <a:pt x="0" y="1291472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092C59F-2A8C-62FC-19C0-88487E153271}"/>
                </a:ext>
              </a:extLst>
            </p:cNvPr>
            <p:cNvSpPr/>
            <p:nvPr/>
          </p:nvSpPr>
          <p:spPr>
            <a:xfrm>
              <a:off x="6532775" y="3209827"/>
              <a:ext cx="688157" cy="1145357"/>
            </a:xfrm>
            <a:custGeom>
              <a:avLst/>
              <a:gdLst>
                <a:gd name="connsiteX0" fmla="*/ 122549 w 688157"/>
                <a:gd name="connsiteY0" fmla="*/ 1140643 h 1145357"/>
                <a:gd name="connsiteX1" fmla="*/ 117835 w 688157"/>
                <a:gd name="connsiteY1" fmla="*/ 141402 h 1145357"/>
                <a:gd name="connsiteX2" fmla="*/ 4714 w 688157"/>
                <a:gd name="connsiteY2" fmla="*/ 131975 h 1145357"/>
                <a:gd name="connsiteX3" fmla="*/ 0 w 688157"/>
                <a:gd name="connsiteY3" fmla="*/ 0 h 1145357"/>
                <a:gd name="connsiteX4" fmla="*/ 575035 w 688157"/>
                <a:gd name="connsiteY4" fmla="*/ 0 h 1145357"/>
                <a:gd name="connsiteX5" fmla="*/ 570322 w 688157"/>
                <a:gd name="connsiteY5" fmla="*/ 131975 h 1145357"/>
                <a:gd name="connsiteX6" fmla="*/ 688157 w 688157"/>
                <a:gd name="connsiteY6" fmla="*/ 136688 h 1145357"/>
                <a:gd name="connsiteX7" fmla="*/ 674017 w 688157"/>
                <a:gd name="connsiteY7" fmla="*/ 1145357 h 1145357"/>
                <a:gd name="connsiteX8" fmla="*/ 122549 w 688157"/>
                <a:gd name="connsiteY8" fmla="*/ 1140643 h 11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57" h="1145357">
                  <a:moveTo>
                    <a:pt x="122549" y="1140643"/>
                  </a:moveTo>
                  <a:cubicBezTo>
                    <a:pt x="120978" y="807563"/>
                    <a:pt x="119406" y="474482"/>
                    <a:pt x="117835" y="141402"/>
                  </a:cubicBezTo>
                  <a:lnTo>
                    <a:pt x="4714" y="131975"/>
                  </a:lnTo>
                  <a:lnTo>
                    <a:pt x="0" y="0"/>
                  </a:lnTo>
                  <a:lnTo>
                    <a:pt x="575035" y="0"/>
                  </a:lnTo>
                  <a:lnTo>
                    <a:pt x="570322" y="131975"/>
                  </a:lnTo>
                  <a:lnTo>
                    <a:pt x="688157" y="136688"/>
                  </a:lnTo>
                  <a:lnTo>
                    <a:pt x="674017" y="1145357"/>
                  </a:lnTo>
                  <a:lnTo>
                    <a:pt x="122549" y="1140643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E0004062-8947-EFF3-A0A8-A55B77FE3ECD}"/>
                </a:ext>
              </a:extLst>
            </p:cNvPr>
            <p:cNvSpPr/>
            <p:nvPr/>
          </p:nvSpPr>
          <p:spPr>
            <a:xfrm>
              <a:off x="7211505" y="3228680"/>
              <a:ext cx="980388" cy="1126504"/>
            </a:xfrm>
            <a:custGeom>
              <a:avLst/>
              <a:gdLst>
                <a:gd name="connsiteX0" fmla="*/ 0 w 980388"/>
                <a:gd name="connsiteY0" fmla="*/ 1126504 h 1126504"/>
                <a:gd name="connsiteX1" fmla="*/ 0 w 980388"/>
                <a:gd name="connsiteY1" fmla="*/ 0 h 1126504"/>
                <a:gd name="connsiteX2" fmla="*/ 725864 w 980388"/>
                <a:gd name="connsiteY2" fmla="*/ 0 h 1126504"/>
                <a:gd name="connsiteX3" fmla="*/ 735291 w 980388"/>
                <a:gd name="connsiteY3" fmla="*/ 169683 h 1126504"/>
                <a:gd name="connsiteX4" fmla="*/ 961534 w 980388"/>
                <a:gd name="connsiteY4" fmla="*/ 169683 h 1126504"/>
                <a:gd name="connsiteX5" fmla="*/ 980388 w 980388"/>
                <a:gd name="connsiteY5" fmla="*/ 1107650 h 1126504"/>
                <a:gd name="connsiteX6" fmla="*/ 0 w 980388"/>
                <a:gd name="connsiteY6" fmla="*/ 1126504 h 11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388" h="1126504">
                  <a:moveTo>
                    <a:pt x="0" y="1126504"/>
                  </a:moveTo>
                  <a:lnTo>
                    <a:pt x="0" y="0"/>
                  </a:lnTo>
                  <a:lnTo>
                    <a:pt x="725864" y="0"/>
                  </a:lnTo>
                  <a:lnTo>
                    <a:pt x="735291" y="169683"/>
                  </a:lnTo>
                  <a:lnTo>
                    <a:pt x="961534" y="169683"/>
                  </a:lnTo>
                  <a:lnTo>
                    <a:pt x="980388" y="1107650"/>
                  </a:lnTo>
                  <a:lnTo>
                    <a:pt x="0" y="1126504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756D513-743C-0894-F045-F4390F6513AA}"/>
                </a:ext>
              </a:extLst>
            </p:cNvPr>
            <p:cNvSpPr/>
            <p:nvPr/>
          </p:nvSpPr>
          <p:spPr>
            <a:xfrm>
              <a:off x="4284482" y="2927023"/>
              <a:ext cx="1536570" cy="245097"/>
            </a:xfrm>
            <a:custGeom>
              <a:avLst/>
              <a:gdLst>
                <a:gd name="connsiteX0" fmla="*/ 0 w 1536570"/>
                <a:gd name="connsiteY0" fmla="*/ 230956 h 245097"/>
                <a:gd name="connsiteX1" fmla="*/ 0 w 1536570"/>
                <a:gd name="connsiteY1" fmla="*/ 89554 h 245097"/>
                <a:gd name="connsiteX2" fmla="*/ 598603 w 1536570"/>
                <a:gd name="connsiteY2" fmla="*/ 84841 h 245097"/>
                <a:gd name="connsiteX3" fmla="*/ 603316 w 1536570"/>
                <a:gd name="connsiteY3" fmla="*/ 0 h 245097"/>
                <a:gd name="connsiteX4" fmla="*/ 1531856 w 1536570"/>
                <a:gd name="connsiteY4" fmla="*/ 0 h 245097"/>
                <a:gd name="connsiteX5" fmla="*/ 1536570 w 1536570"/>
                <a:gd name="connsiteY5" fmla="*/ 136688 h 245097"/>
                <a:gd name="connsiteX6" fmla="*/ 471341 w 1536570"/>
                <a:gd name="connsiteY6" fmla="*/ 131975 h 245097"/>
                <a:gd name="connsiteX7" fmla="*/ 466627 w 1536570"/>
                <a:gd name="connsiteY7" fmla="*/ 245097 h 245097"/>
                <a:gd name="connsiteX8" fmla="*/ 0 w 1536570"/>
                <a:gd name="connsiteY8" fmla="*/ 230956 h 24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570" h="245097">
                  <a:moveTo>
                    <a:pt x="0" y="230956"/>
                  </a:moveTo>
                  <a:lnTo>
                    <a:pt x="0" y="89554"/>
                  </a:lnTo>
                  <a:lnTo>
                    <a:pt x="598603" y="84841"/>
                  </a:lnTo>
                  <a:lnTo>
                    <a:pt x="603316" y="0"/>
                  </a:lnTo>
                  <a:lnTo>
                    <a:pt x="1531856" y="0"/>
                  </a:lnTo>
                  <a:lnTo>
                    <a:pt x="1536570" y="136688"/>
                  </a:lnTo>
                  <a:lnTo>
                    <a:pt x="471341" y="131975"/>
                  </a:lnTo>
                  <a:lnTo>
                    <a:pt x="466627" y="245097"/>
                  </a:lnTo>
                  <a:lnTo>
                    <a:pt x="0" y="230956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816FBC8-B78A-1819-5062-F74C84060ACD}"/>
                </a:ext>
              </a:extLst>
            </p:cNvPr>
            <p:cNvSpPr/>
            <p:nvPr/>
          </p:nvSpPr>
          <p:spPr>
            <a:xfrm>
              <a:off x="6627043" y="4369324"/>
              <a:ext cx="584462" cy="141402"/>
            </a:xfrm>
            <a:custGeom>
              <a:avLst/>
              <a:gdLst>
                <a:gd name="connsiteX0" fmla="*/ 0 w 584462"/>
                <a:gd name="connsiteY0" fmla="*/ 0 h 141402"/>
                <a:gd name="connsiteX1" fmla="*/ 570322 w 584462"/>
                <a:gd name="connsiteY1" fmla="*/ 0 h 141402"/>
                <a:gd name="connsiteX2" fmla="*/ 584462 w 584462"/>
                <a:gd name="connsiteY2" fmla="*/ 131975 h 141402"/>
                <a:gd name="connsiteX3" fmla="*/ 0 w 584462"/>
                <a:gd name="connsiteY3" fmla="*/ 141402 h 141402"/>
                <a:gd name="connsiteX4" fmla="*/ 0 w 584462"/>
                <a:gd name="connsiteY4" fmla="*/ 0 h 14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62" h="141402">
                  <a:moveTo>
                    <a:pt x="0" y="0"/>
                  </a:moveTo>
                  <a:lnTo>
                    <a:pt x="570322" y="0"/>
                  </a:lnTo>
                  <a:lnTo>
                    <a:pt x="584462" y="131975"/>
                  </a:lnTo>
                  <a:lnTo>
                    <a:pt x="0" y="1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91EEBC8-A62B-991D-D69A-B51FBB478743}"/>
                </a:ext>
              </a:extLst>
            </p:cNvPr>
            <p:cNvSpPr/>
            <p:nvPr/>
          </p:nvSpPr>
          <p:spPr>
            <a:xfrm>
              <a:off x="7211505" y="4503549"/>
              <a:ext cx="579749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7A138AB-5186-D684-5AE3-A9923ACAAF30}"/>
                </a:ext>
              </a:extLst>
            </p:cNvPr>
            <p:cNvSpPr/>
            <p:nvPr/>
          </p:nvSpPr>
          <p:spPr>
            <a:xfrm>
              <a:off x="7206791" y="4369324"/>
              <a:ext cx="1074656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9938E7A-4C69-201F-5867-AEA54CA7C564}"/>
                </a:ext>
              </a:extLst>
            </p:cNvPr>
            <p:cNvSpPr/>
            <p:nvPr/>
          </p:nvSpPr>
          <p:spPr>
            <a:xfrm>
              <a:off x="4766258" y="4376286"/>
              <a:ext cx="1130208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2827E63-663B-D70C-9E51-05FDEE751712}"/>
                </a:ext>
              </a:extLst>
            </p:cNvPr>
            <p:cNvSpPr/>
            <p:nvPr/>
          </p:nvSpPr>
          <p:spPr>
            <a:xfrm>
              <a:off x="4186509" y="4372536"/>
              <a:ext cx="565104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5B70788-E19B-9967-DA92-DBFD74AC62A3}"/>
                </a:ext>
              </a:extLst>
            </p:cNvPr>
            <p:cNvSpPr/>
            <p:nvPr/>
          </p:nvSpPr>
          <p:spPr>
            <a:xfrm>
              <a:off x="5911109" y="4372942"/>
              <a:ext cx="715933" cy="147212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B1C8780-8517-0ABD-4CF4-A6FD713E2E28}"/>
                </a:ext>
              </a:extLst>
            </p:cNvPr>
            <p:cNvSpPr/>
            <p:nvPr/>
          </p:nvSpPr>
          <p:spPr>
            <a:xfrm>
              <a:off x="5979201" y="3022370"/>
              <a:ext cx="468734" cy="121469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1B3BA68-E072-0E6B-D6DB-38EA1A1C7C1B}"/>
                </a:ext>
              </a:extLst>
            </p:cNvPr>
            <p:cNvSpPr/>
            <p:nvPr/>
          </p:nvSpPr>
          <p:spPr>
            <a:xfrm>
              <a:off x="3563257" y="2140857"/>
              <a:ext cx="4630057" cy="1371600"/>
            </a:xfrm>
            <a:custGeom>
              <a:avLst/>
              <a:gdLst>
                <a:gd name="connsiteX0" fmla="*/ 130629 w 4630057"/>
                <a:gd name="connsiteY0" fmla="*/ 1371600 h 1371600"/>
                <a:gd name="connsiteX1" fmla="*/ 0 w 4630057"/>
                <a:gd name="connsiteY1" fmla="*/ 732972 h 1371600"/>
                <a:gd name="connsiteX2" fmla="*/ 566057 w 4630057"/>
                <a:gd name="connsiteY2" fmla="*/ 130629 h 1371600"/>
                <a:gd name="connsiteX3" fmla="*/ 3577772 w 4630057"/>
                <a:gd name="connsiteY3" fmla="*/ 0 h 1371600"/>
                <a:gd name="connsiteX4" fmla="*/ 4630057 w 4630057"/>
                <a:gd name="connsiteY4" fmla="*/ 696686 h 1371600"/>
                <a:gd name="connsiteX5" fmla="*/ 4484914 w 4630057"/>
                <a:gd name="connsiteY5" fmla="*/ 1197429 h 1371600"/>
                <a:gd name="connsiteX6" fmla="*/ 4419600 w 4630057"/>
                <a:gd name="connsiteY6" fmla="*/ 1037772 h 1371600"/>
                <a:gd name="connsiteX7" fmla="*/ 4318000 w 4630057"/>
                <a:gd name="connsiteY7" fmla="*/ 1037772 h 1371600"/>
                <a:gd name="connsiteX8" fmla="*/ 3635829 w 4630057"/>
                <a:gd name="connsiteY8" fmla="*/ 1074057 h 1371600"/>
                <a:gd name="connsiteX9" fmla="*/ 3345543 w 4630057"/>
                <a:gd name="connsiteY9" fmla="*/ 994229 h 1371600"/>
                <a:gd name="connsiteX10" fmla="*/ 3062514 w 4630057"/>
                <a:gd name="connsiteY10" fmla="*/ 1059543 h 1371600"/>
                <a:gd name="connsiteX11" fmla="*/ 2931886 w 4630057"/>
                <a:gd name="connsiteY11" fmla="*/ 841829 h 1371600"/>
                <a:gd name="connsiteX12" fmla="*/ 2053772 w 4630057"/>
                <a:gd name="connsiteY12" fmla="*/ 703943 h 1371600"/>
                <a:gd name="connsiteX13" fmla="*/ 1037772 w 4630057"/>
                <a:gd name="connsiteY13" fmla="*/ 689429 h 1371600"/>
                <a:gd name="connsiteX14" fmla="*/ 762000 w 4630057"/>
                <a:gd name="connsiteY14" fmla="*/ 798286 h 1371600"/>
                <a:gd name="connsiteX15" fmla="*/ 624114 w 4630057"/>
                <a:gd name="connsiteY15" fmla="*/ 1037772 h 1371600"/>
                <a:gd name="connsiteX16" fmla="*/ 130629 w 4630057"/>
                <a:gd name="connsiteY16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0057" h="1371600">
                  <a:moveTo>
                    <a:pt x="130629" y="1371600"/>
                  </a:moveTo>
                  <a:lnTo>
                    <a:pt x="0" y="732972"/>
                  </a:lnTo>
                  <a:lnTo>
                    <a:pt x="566057" y="130629"/>
                  </a:lnTo>
                  <a:lnTo>
                    <a:pt x="3577772" y="0"/>
                  </a:lnTo>
                  <a:lnTo>
                    <a:pt x="4630057" y="696686"/>
                  </a:lnTo>
                  <a:lnTo>
                    <a:pt x="4484914" y="1197429"/>
                  </a:lnTo>
                  <a:lnTo>
                    <a:pt x="4419600" y="1037772"/>
                  </a:lnTo>
                  <a:lnTo>
                    <a:pt x="4318000" y="1037772"/>
                  </a:lnTo>
                  <a:lnTo>
                    <a:pt x="3635829" y="1074057"/>
                  </a:lnTo>
                  <a:lnTo>
                    <a:pt x="3345543" y="994229"/>
                  </a:lnTo>
                  <a:lnTo>
                    <a:pt x="3062514" y="1059543"/>
                  </a:lnTo>
                  <a:lnTo>
                    <a:pt x="2931886" y="841829"/>
                  </a:lnTo>
                  <a:lnTo>
                    <a:pt x="2053772" y="703943"/>
                  </a:lnTo>
                  <a:lnTo>
                    <a:pt x="1037772" y="689429"/>
                  </a:lnTo>
                  <a:lnTo>
                    <a:pt x="762000" y="798286"/>
                  </a:lnTo>
                  <a:lnTo>
                    <a:pt x="624114" y="1037772"/>
                  </a:lnTo>
                  <a:lnTo>
                    <a:pt x="130629" y="137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AA98090-2573-BDF7-1CB2-D8432299879D}"/>
              </a:ext>
            </a:extLst>
          </p:cNvPr>
          <p:cNvSpPr/>
          <p:nvPr/>
        </p:nvSpPr>
        <p:spPr>
          <a:xfrm>
            <a:off x="8259911" y="4844267"/>
            <a:ext cx="962335" cy="245148"/>
          </a:xfrm>
          <a:prstGeom prst="rect">
            <a:avLst/>
          </a:prstGeom>
          <a:solidFill>
            <a:schemeClr val="bg2">
              <a:lumMod val="7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74B1298-BDF1-EB45-A82A-FC869E2368B7}"/>
              </a:ext>
            </a:extLst>
          </p:cNvPr>
          <p:cNvSpPr/>
          <p:nvPr/>
        </p:nvSpPr>
        <p:spPr>
          <a:xfrm>
            <a:off x="1054142" y="4535999"/>
            <a:ext cx="10147537" cy="782387"/>
          </a:xfrm>
          <a:custGeom>
            <a:avLst/>
            <a:gdLst>
              <a:gd name="connsiteX0" fmla="*/ 18853 w 6113282"/>
              <a:gd name="connsiteY0" fmla="*/ 84842 h 471341"/>
              <a:gd name="connsiteX1" fmla="*/ 18853 w 6113282"/>
              <a:gd name="connsiteY1" fmla="*/ 84842 h 471341"/>
              <a:gd name="connsiteX2" fmla="*/ 485480 w 6113282"/>
              <a:gd name="connsiteY2" fmla="*/ 89555 h 471341"/>
              <a:gd name="connsiteX3" fmla="*/ 655163 w 6113282"/>
              <a:gd name="connsiteY3" fmla="*/ 108409 h 471341"/>
              <a:gd name="connsiteX4" fmla="*/ 655163 w 6113282"/>
              <a:gd name="connsiteY4" fmla="*/ 37708 h 471341"/>
              <a:gd name="connsiteX5" fmla="*/ 1885361 w 6113282"/>
              <a:gd name="connsiteY5" fmla="*/ 37708 h 471341"/>
              <a:gd name="connsiteX6" fmla="*/ 1890074 w 6113282"/>
              <a:gd name="connsiteY6" fmla="*/ 174396 h 471341"/>
              <a:gd name="connsiteX7" fmla="*/ 3044858 w 6113282"/>
              <a:gd name="connsiteY7" fmla="*/ 179110 h 471341"/>
              <a:gd name="connsiteX8" fmla="*/ 3044858 w 6113282"/>
              <a:gd name="connsiteY8" fmla="*/ 179110 h 471341"/>
              <a:gd name="connsiteX9" fmla="*/ 3756581 w 6113282"/>
              <a:gd name="connsiteY9" fmla="*/ 193250 h 471341"/>
              <a:gd name="connsiteX10" fmla="*/ 3761295 w 6113282"/>
              <a:gd name="connsiteY10" fmla="*/ 150829 h 471341"/>
              <a:gd name="connsiteX11" fmla="*/ 4331616 w 6113282"/>
              <a:gd name="connsiteY11" fmla="*/ 164970 h 471341"/>
              <a:gd name="connsiteX12" fmla="*/ 4350470 w 6113282"/>
              <a:gd name="connsiteY12" fmla="*/ 348792 h 471341"/>
              <a:gd name="connsiteX13" fmla="*/ 4958499 w 6113282"/>
              <a:gd name="connsiteY13" fmla="*/ 339365 h 471341"/>
              <a:gd name="connsiteX14" fmla="*/ 4930218 w 6113282"/>
              <a:gd name="connsiteY14" fmla="*/ 169683 h 471341"/>
              <a:gd name="connsiteX15" fmla="*/ 5439266 w 6113282"/>
              <a:gd name="connsiteY15" fmla="*/ 150829 h 471341"/>
              <a:gd name="connsiteX16" fmla="*/ 5415699 w 6113282"/>
              <a:gd name="connsiteY16" fmla="*/ 0 h 471341"/>
              <a:gd name="connsiteX17" fmla="*/ 5712643 w 6113282"/>
              <a:gd name="connsiteY17" fmla="*/ 32994 h 471341"/>
              <a:gd name="connsiteX18" fmla="*/ 6113282 w 6113282"/>
              <a:gd name="connsiteY18" fmla="*/ 9427 h 471341"/>
              <a:gd name="connsiteX19" fmla="*/ 6113282 w 6113282"/>
              <a:gd name="connsiteY19" fmla="*/ 471341 h 471341"/>
              <a:gd name="connsiteX20" fmla="*/ 0 w 6113282"/>
              <a:gd name="connsiteY20" fmla="*/ 471341 h 471341"/>
              <a:gd name="connsiteX21" fmla="*/ 18853 w 6113282"/>
              <a:gd name="connsiteY21" fmla="*/ 84842 h 47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3282" h="471341">
                <a:moveTo>
                  <a:pt x="18853" y="84842"/>
                </a:moveTo>
                <a:lnTo>
                  <a:pt x="18853" y="84842"/>
                </a:lnTo>
                <a:lnTo>
                  <a:pt x="485480" y="89555"/>
                </a:lnTo>
                <a:lnTo>
                  <a:pt x="655163" y="108409"/>
                </a:lnTo>
                <a:lnTo>
                  <a:pt x="655163" y="37708"/>
                </a:lnTo>
                <a:lnTo>
                  <a:pt x="1885361" y="37708"/>
                </a:lnTo>
                <a:lnTo>
                  <a:pt x="1890074" y="174396"/>
                </a:lnTo>
                <a:lnTo>
                  <a:pt x="3044858" y="179110"/>
                </a:lnTo>
                <a:lnTo>
                  <a:pt x="3044858" y="179110"/>
                </a:lnTo>
                <a:lnTo>
                  <a:pt x="3756581" y="193250"/>
                </a:lnTo>
                <a:lnTo>
                  <a:pt x="3761295" y="150829"/>
                </a:lnTo>
                <a:lnTo>
                  <a:pt x="4331616" y="164970"/>
                </a:lnTo>
                <a:lnTo>
                  <a:pt x="4350470" y="348792"/>
                </a:lnTo>
                <a:lnTo>
                  <a:pt x="4958499" y="339365"/>
                </a:lnTo>
                <a:lnTo>
                  <a:pt x="4930218" y="169683"/>
                </a:lnTo>
                <a:lnTo>
                  <a:pt x="5439266" y="150829"/>
                </a:lnTo>
                <a:lnTo>
                  <a:pt x="5415699" y="0"/>
                </a:lnTo>
                <a:lnTo>
                  <a:pt x="5712643" y="32994"/>
                </a:lnTo>
                <a:lnTo>
                  <a:pt x="6113282" y="9427"/>
                </a:lnTo>
                <a:lnTo>
                  <a:pt x="6113282" y="471341"/>
                </a:lnTo>
                <a:lnTo>
                  <a:pt x="0" y="471341"/>
                </a:lnTo>
                <a:lnTo>
                  <a:pt x="18853" y="84842"/>
                </a:lnTo>
                <a:close/>
              </a:path>
            </a:pathLst>
          </a:custGeom>
          <a:solidFill>
            <a:schemeClr val="bg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1D1F5EA-4429-1CA5-034D-96D1BDC66021}"/>
              </a:ext>
            </a:extLst>
          </p:cNvPr>
          <p:cNvSpPr/>
          <p:nvPr/>
        </p:nvSpPr>
        <p:spPr>
          <a:xfrm>
            <a:off x="1081314" y="4550229"/>
            <a:ext cx="10152743" cy="152400"/>
          </a:xfrm>
          <a:custGeom>
            <a:avLst/>
            <a:gdLst>
              <a:gd name="connsiteX0" fmla="*/ 0 w 10152743"/>
              <a:gd name="connsiteY0" fmla="*/ 116114 h 152400"/>
              <a:gd name="connsiteX1" fmla="*/ 783772 w 10152743"/>
              <a:gd name="connsiteY1" fmla="*/ 123371 h 152400"/>
              <a:gd name="connsiteX2" fmla="*/ 1045029 w 10152743"/>
              <a:gd name="connsiteY2" fmla="*/ 152400 h 152400"/>
              <a:gd name="connsiteX3" fmla="*/ 1045029 w 10152743"/>
              <a:gd name="connsiteY3" fmla="*/ 36285 h 152400"/>
              <a:gd name="connsiteX4" fmla="*/ 8955315 w 10152743"/>
              <a:gd name="connsiteY4" fmla="*/ 0 h 152400"/>
              <a:gd name="connsiteX5" fmla="*/ 9419772 w 10152743"/>
              <a:gd name="connsiteY5" fmla="*/ 36285 h 152400"/>
              <a:gd name="connsiteX6" fmla="*/ 10152743 w 10152743"/>
              <a:gd name="connsiteY6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2743" h="152400">
                <a:moveTo>
                  <a:pt x="0" y="116114"/>
                </a:moveTo>
                <a:lnTo>
                  <a:pt x="783772" y="123371"/>
                </a:lnTo>
                <a:lnTo>
                  <a:pt x="1045029" y="152400"/>
                </a:lnTo>
                <a:lnTo>
                  <a:pt x="1045029" y="36285"/>
                </a:lnTo>
                <a:lnTo>
                  <a:pt x="8955315" y="0"/>
                </a:lnTo>
                <a:lnTo>
                  <a:pt x="9419772" y="36285"/>
                </a:lnTo>
                <a:lnTo>
                  <a:pt x="10152743" y="0"/>
                </a:lnTo>
              </a:path>
            </a:pathLst>
          </a:custGeom>
          <a:noFill/>
          <a:ln w="57150">
            <a:solidFill>
              <a:schemeClr val="tx1">
                <a:alpha val="4901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19AF59-A299-EA49-A70C-3A166915BCDA}"/>
              </a:ext>
            </a:extLst>
          </p:cNvPr>
          <p:cNvCxnSpPr>
            <a:cxnSpLocks/>
          </p:cNvCxnSpPr>
          <p:nvPr/>
        </p:nvCxnSpPr>
        <p:spPr>
          <a:xfrm flipV="1">
            <a:off x="24154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C7F543-10E1-A6BB-88BB-0682AD980052}"/>
              </a:ext>
            </a:extLst>
          </p:cNvPr>
          <p:cNvCxnSpPr>
            <a:cxnSpLocks/>
          </p:cNvCxnSpPr>
          <p:nvPr/>
        </p:nvCxnSpPr>
        <p:spPr>
          <a:xfrm flipV="1">
            <a:off x="32415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BA0B39-6FE6-1229-C891-33F431EF4F3F}"/>
              </a:ext>
            </a:extLst>
          </p:cNvPr>
          <p:cNvCxnSpPr>
            <a:cxnSpLocks/>
          </p:cNvCxnSpPr>
          <p:nvPr/>
        </p:nvCxnSpPr>
        <p:spPr>
          <a:xfrm flipV="1">
            <a:off x="7289751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C900EC-4A0F-7235-BE17-96CB622DDC9E}"/>
              </a:ext>
            </a:extLst>
          </p:cNvPr>
          <p:cNvCxnSpPr>
            <a:cxnSpLocks/>
          </p:cNvCxnSpPr>
          <p:nvPr/>
        </p:nvCxnSpPr>
        <p:spPr>
          <a:xfrm flipV="1">
            <a:off x="8225939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A13C67-2031-0735-EDAA-73E77EFF9342}"/>
              </a:ext>
            </a:extLst>
          </p:cNvPr>
          <p:cNvCxnSpPr>
            <a:cxnSpLocks/>
          </p:cNvCxnSpPr>
          <p:nvPr/>
        </p:nvCxnSpPr>
        <p:spPr>
          <a:xfrm flipV="1">
            <a:off x="9835036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920FBC-7642-3F0B-5CC4-9EB3CA63541C}"/>
              </a:ext>
            </a:extLst>
          </p:cNvPr>
          <p:cNvSpPr txBox="1"/>
          <p:nvPr/>
        </p:nvSpPr>
        <p:spPr>
          <a:xfrm>
            <a:off x="2532170" y="1079929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5B94A1-3FCF-1BB6-3B58-833589938206}"/>
              </a:ext>
            </a:extLst>
          </p:cNvPr>
          <p:cNvSpPr txBox="1"/>
          <p:nvPr/>
        </p:nvSpPr>
        <p:spPr>
          <a:xfrm>
            <a:off x="4902250" y="1079928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0F5C32-A2BB-D933-224D-4ABAB87D4832}"/>
              </a:ext>
            </a:extLst>
          </p:cNvPr>
          <p:cNvSpPr txBox="1"/>
          <p:nvPr/>
        </p:nvSpPr>
        <p:spPr>
          <a:xfrm>
            <a:off x="7440578" y="1079927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8B7984-D205-3F4A-7876-A392F28E8E52}"/>
              </a:ext>
            </a:extLst>
          </p:cNvPr>
          <p:cNvSpPr txBox="1"/>
          <p:nvPr/>
        </p:nvSpPr>
        <p:spPr>
          <a:xfrm>
            <a:off x="8741078" y="1079926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CD1D7-ACD4-66C4-1C6D-C212534CC078}"/>
              </a:ext>
            </a:extLst>
          </p:cNvPr>
          <p:cNvSpPr txBox="1"/>
          <p:nvPr/>
        </p:nvSpPr>
        <p:spPr>
          <a:xfrm>
            <a:off x="3062400" y="3111685"/>
            <a:ext cx="61564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VALUE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E0278-8B3A-A3A4-842C-B8398E64402D}"/>
              </a:ext>
            </a:extLst>
          </p:cNvPr>
          <p:cNvSpPr txBox="1"/>
          <p:nvPr/>
        </p:nvSpPr>
        <p:spPr>
          <a:xfrm>
            <a:off x="241756" y="3679230"/>
            <a:ext cx="209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INFRASTRUCTURE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622723-CA09-D073-A43F-10A81BC5820C}"/>
              </a:ext>
            </a:extLst>
          </p:cNvPr>
          <p:cNvSpPr txBox="1"/>
          <p:nvPr/>
        </p:nvSpPr>
        <p:spPr>
          <a:xfrm>
            <a:off x="9928735" y="3172690"/>
            <a:ext cx="2095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INFRASTRUCTURE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9D89D-60D7-F174-23A5-C8E4ED43F873}"/>
              </a:ext>
            </a:extLst>
          </p:cNvPr>
          <p:cNvSpPr txBox="1"/>
          <p:nvPr/>
        </p:nvSpPr>
        <p:spPr>
          <a:xfrm>
            <a:off x="2755811" y="5390486"/>
            <a:ext cx="692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Existing Streetscape and Basements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64530-8677-97CC-E454-0C92C0E7AA1E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Increasing Urban Density in Heritage Areas</a:t>
            </a:r>
          </a:p>
        </p:txBody>
      </p:sp>
    </p:spTree>
    <p:extLst>
      <p:ext uri="{BB962C8B-B14F-4D97-AF65-F5344CB8AC3E}">
        <p14:creationId xmlns:p14="http://schemas.microsoft.com/office/powerpoint/2010/main" val="2820361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CD6288-1935-EB48-86E0-4A70E6D1D1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89314-10A1-E215-B429-1121281D689D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A48646-5F60-935A-A210-52A80BADC0BA}"/>
              </a:ext>
            </a:extLst>
          </p:cNvPr>
          <p:cNvGrpSpPr/>
          <p:nvPr/>
        </p:nvGrpSpPr>
        <p:grpSpPr>
          <a:xfrm>
            <a:off x="717164" y="883605"/>
            <a:ext cx="11407187" cy="4522966"/>
            <a:chOff x="2667000" y="2069396"/>
            <a:chExt cx="6858000" cy="2719207"/>
          </a:xfrm>
        </p:grpSpPr>
        <p:pic>
          <p:nvPicPr>
            <p:cNvPr id="7" name="Picture 6" descr="A drawing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FAF16FF4-82E5-20CD-67A5-4B6E0567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736396" y="0"/>
              <a:ext cx="2719207" cy="6858000"/>
            </a:xfrm>
            <a:prstGeom prst="rect">
              <a:avLst/>
            </a:pr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2B2BC2-7E8E-209C-4014-DDF12027C025}"/>
                </a:ext>
              </a:extLst>
            </p:cNvPr>
            <p:cNvSpPr/>
            <p:nvPr/>
          </p:nvSpPr>
          <p:spPr>
            <a:xfrm>
              <a:off x="3690594" y="3068425"/>
              <a:ext cx="2955303" cy="1291472"/>
            </a:xfrm>
            <a:custGeom>
              <a:avLst/>
              <a:gdLst>
                <a:gd name="connsiteX0" fmla="*/ 0 w 2955303"/>
                <a:gd name="connsiteY0" fmla="*/ 1291472 h 1291472"/>
                <a:gd name="connsiteX1" fmla="*/ 4713 w 2955303"/>
                <a:gd name="connsiteY1" fmla="*/ 452486 h 1291472"/>
                <a:gd name="connsiteX2" fmla="*/ 268664 w 2955303"/>
                <a:gd name="connsiteY2" fmla="*/ 334651 h 1291472"/>
                <a:gd name="connsiteX3" fmla="*/ 504334 w 2955303"/>
                <a:gd name="connsiteY3" fmla="*/ 447773 h 1291472"/>
                <a:gd name="connsiteX4" fmla="*/ 509047 w 2955303"/>
                <a:gd name="connsiteY4" fmla="*/ 113121 h 1291472"/>
                <a:gd name="connsiteX5" fmla="*/ 1079369 w 2955303"/>
                <a:gd name="connsiteY5" fmla="*/ 113121 h 1291472"/>
                <a:gd name="connsiteX6" fmla="*/ 1069942 w 2955303"/>
                <a:gd name="connsiteY6" fmla="*/ 4713 h 1291472"/>
                <a:gd name="connsiteX7" fmla="*/ 2210585 w 2955303"/>
                <a:gd name="connsiteY7" fmla="*/ 0 h 1291472"/>
                <a:gd name="connsiteX8" fmla="*/ 2210585 w 2955303"/>
                <a:gd name="connsiteY8" fmla="*/ 84841 h 1291472"/>
                <a:gd name="connsiteX9" fmla="*/ 2832754 w 2955303"/>
                <a:gd name="connsiteY9" fmla="*/ 89554 h 1291472"/>
                <a:gd name="connsiteX10" fmla="*/ 2832754 w 2955303"/>
                <a:gd name="connsiteY10" fmla="*/ 282804 h 1291472"/>
                <a:gd name="connsiteX11" fmla="*/ 2950590 w 2955303"/>
                <a:gd name="connsiteY11" fmla="*/ 287517 h 1291472"/>
                <a:gd name="connsiteX12" fmla="*/ 2955303 w 2955303"/>
                <a:gd name="connsiteY12" fmla="*/ 1291472 h 1291472"/>
                <a:gd name="connsiteX13" fmla="*/ 0 w 2955303"/>
                <a:gd name="connsiteY13" fmla="*/ 1291472 h 129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5303" h="1291472">
                  <a:moveTo>
                    <a:pt x="0" y="1291472"/>
                  </a:moveTo>
                  <a:lnTo>
                    <a:pt x="4713" y="452486"/>
                  </a:lnTo>
                  <a:lnTo>
                    <a:pt x="268664" y="334651"/>
                  </a:lnTo>
                  <a:lnTo>
                    <a:pt x="504334" y="447773"/>
                  </a:lnTo>
                  <a:lnTo>
                    <a:pt x="509047" y="113121"/>
                  </a:lnTo>
                  <a:lnTo>
                    <a:pt x="1079369" y="113121"/>
                  </a:lnTo>
                  <a:lnTo>
                    <a:pt x="1069942" y="4713"/>
                  </a:lnTo>
                  <a:lnTo>
                    <a:pt x="2210585" y="0"/>
                  </a:lnTo>
                  <a:lnTo>
                    <a:pt x="2210585" y="84841"/>
                  </a:lnTo>
                  <a:lnTo>
                    <a:pt x="2832754" y="89554"/>
                  </a:lnTo>
                  <a:lnTo>
                    <a:pt x="2832754" y="282804"/>
                  </a:lnTo>
                  <a:lnTo>
                    <a:pt x="2950590" y="287517"/>
                  </a:lnTo>
                  <a:lnTo>
                    <a:pt x="2955303" y="1291472"/>
                  </a:lnTo>
                  <a:lnTo>
                    <a:pt x="0" y="1291472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F2E0004-BFE0-2264-5050-929733DAF874}"/>
                </a:ext>
              </a:extLst>
            </p:cNvPr>
            <p:cNvSpPr/>
            <p:nvPr/>
          </p:nvSpPr>
          <p:spPr>
            <a:xfrm>
              <a:off x="6532775" y="3209827"/>
              <a:ext cx="688157" cy="1145357"/>
            </a:xfrm>
            <a:custGeom>
              <a:avLst/>
              <a:gdLst>
                <a:gd name="connsiteX0" fmla="*/ 122549 w 688157"/>
                <a:gd name="connsiteY0" fmla="*/ 1140643 h 1145357"/>
                <a:gd name="connsiteX1" fmla="*/ 117835 w 688157"/>
                <a:gd name="connsiteY1" fmla="*/ 141402 h 1145357"/>
                <a:gd name="connsiteX2" fmla="*/ 4714 w 688157"/>
                <a:gd name="connsiteY2" fmla="*/ 131975 h 1145357"/>
                <a:gd name="connsiteX3" fmla="*/ 0 w 688157"/>
                <a:gd name="connsiteY3" fmla="*/ 0 h 1145357"/>
                <a:gd name="connsiteX4" fmla="*/ 575035 w 688157"/>
                <a:gd name="connsiteY4" fmla="*/ 0 h 1145357"/>
                <a:gd name="connsiteX5" fmla="*/ 570322 w 688157"/>
                <a:gd name="connsiteY5" fmla="*/ 131975 h 1145357"/>
                <a:gd name="connsiteX6" fmla="*/ 688157 w 688157"/>
                <a:gd name="connsiteY6" fmla="*/ 136688 h 1145357"/>
                <a:gd name="connsiteX7" fmla="*/ 674017 w 688157"/>
                <a:gd name="connsiteY7" fmla="*/ 1145357 h 1145357"/>
                <a:gd name="connsiteX8" fmla="*/ 122549 w 688157"/>
                <a:gd name="connsiteY8" fmla="*/ 1140643 h 11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57" h="1145357">
                  <a:moveTo>
                    <a:pt x="122549" y="1140643"/>
                  </a:moveTo>
                  <a:cubicBezTo>
                    <a:pt x="120978" y="807563"/>
                    <a:pt x="119406" y="474482"/>
                    <a:pt x="117835" y="141402"/>
                  </a:cubicBezTo>
                  <a:lnTo>
                    <a:pt x="4714" y="131975"/>
                  </a:lnTo>
                  <a:lnTo>
                    <a:pt x="0" y="0"/>
                  </a:lnTo>
                  <a:lnTo>
                    <a:pt x="575035" y="0"/>
                  </a:lnTo>
                  <a:lnTo>
                    <a:pt x="570322" y="131975"/>
                  </a:lnTo>
                  <a:lnTo>
                    <a:pt x="688157" y="136688"/>
                  </a:lnTo>
                  <a:lnTo>
                    <a:pt x="674017" y="1145357"/>
                  </a:lnTo>
                  <a:lnTo>
                    <a:pt x="122549" y="1140643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9EAAB3A-9544-AB50-D332-0929470B8619}"/>
                </a:ext>
              </a:extLst>
            </p:cNvPr>
            <p:cNvSpPr/>
            <p:nvPr/>
          </p:nvSpPr>
          <p:spPr>
            <a:xfrm>
              <a:off x="7211505" y="3228680"/>
              <a:ext cx="980388" cy="1126504"/>
            </a:xfrm>
            <a:custGeom>
              <a:avLst/>
              <a:gdLst>
                <a:gd name="connsiteX0" fmla="*/ 0 w 980388"/>
                <a:gd name="connsiteY0" fmla="*/ 1126504 h 1126504"/>
                <a:gd name="connsiteX1" fmla="*/ 0 w 980388"/>
                <a:gd name="connsiteY1" fmla="*/ 0 h 1126504"/>
                <a:gd name="connsiteX2" fmla="*/ 725864 w 980388"/>
                <a:gd name="connsiteY2" fmla="*/ 0 h 1126504"/>
                <a:gd name="connsiteX3" fmla="*/ 735291 w 980388"/>
                <a:gd name="connsiteY3" fmla="*/ 169683 h 1126504"/>
                <a:gd name="connsiteX4" fmla="*/ 961534 w 980388"/>
                <a:gd name="connsiteY4" fmla="*/ 169683 h 1126504"/>
                <a:gd name="connsiteX5" fmla="*/ 980388 w 980388"/>
                <a:gd name="connsiteY5" fmla="*/ 1107650 h 1126504"/>
                <a:gd name="connsiteX6" fmla="*/ 0 w 980388"/>
                <a:gd name="connsiteY6" fmla="*/ 1126504 h 11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388" h="1126504">
                  <a:moveTo>
                    <a:pt x="0" y="1126504"/>
                  </a:moveTo>
                  <a:lnTo>
                    <a:pt x="0" y="0"/>
                  </a:lnTo>
                  <a:lnTo>
                    <a:pt x="725864" y="0"/>
                  </a:lnTo>
                  <a:lnTo>
                    <a:pt x="735291" y="169683"/>
                  </a:lnTo>
                  <a:lnTo>
                    <a:pt x="961534" y="169683"/>
                  </a:lnTo>
                  <a:lnTo>
                    <a:pt x="980388" y="1107650"/>
                  </a:lnTo>
                  <a:lnTo>
                    <a:pt x="0" y="1126504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8341A59-6C09-582B-882F-7E3CFC985052}"/>
                </a:ext>
              </a:extLst>
            </p:cNvPr>
            <p:cNvSpPr/>
            <p:nvPr/>
          </p:nvSpPr>
          <p:spPr>
            <a:xfrm>
              <a:off x="4284482" y="2927023"/>
              <a:ext cx="1536570" cy="245097"/>
            </a:xfrm>
            <a:custGeom>
              <a:avLst/>
              <a:gdLst>
                <a:gd name="connsiteX0" fmla="*/ 0 w 1536570"/>
                <a:gd name="connsiteY0" fmla="*/ 230956 h 245097"/>
                <a:gd name="connsiteX1" fmla="*/ 0 w 1536570"/>
                <a:gd name="connsiteY1" fmla="*/ 89554 h 245097"/>
                <a:gd name="connsiteX2" fmla="*/ 598603 w 1536570"/>
                <a:gd name="connsiteY2" fmla="*/ 84841 h 245097"/>
                <a:gd name="connsiteX3" fmla="*/ 603316 w 1536570"/>
                <a:gd name="connsiteY3" fmla="*/ 0 h 245097"/>
                <a:gd name="connsiteX4" fmla="*/ 1531856 w 1536570"/>
                <a:gd name="connsiteY4" fmla="*/ 0 h 245097"/>
                <a:gd name="connsiteX5" fmla="*/ 1536570 w 1536570"/>
                <a:gd name="connsiteY5" fmla="*/ 136688 h 245097"/>
                <a:gd name="connsiteX6" fmla="*/ 471341 w 1536570"/>
                <a:gd name="connsiteY6" fmla="*/ 131975 h 245097"/>
                <a:gd name="connsiteX7" fmla="*/ 466627 w 1536570"/>
                <a:gd name="connsiteY7" fmla="*/ 245097 h 245097"/>
                <a:gd name="connsiteX8" fmla="*/ 0 w 1536570"/>
                <a:gd name="connsiteY8" fmla="*/ 230956 h 24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570" h="245097">
                  <a:moveTo>
                    <a:pt x="0" y="230956"/>
                  </a:moveTo>
                  <a:lnTo>
                    <a:pt x="0" y="89554"/>
                  </a:lnTo>
                  <a:lnTo>
                    <a:pt x="598603" y="84841"/>
                  </a:lnTo>
                  <a:lnTo>
                    <a:pt x="603316" y="0"/>
                  </a:lnTo>
                  <a:lnTo>
                    <a:pt x="1531856" y="0"/>
                  </a:lnTo>
                  <a:lnTo>
                    <a:pt x="1536570" y="136688"/>
                  </a:lnTo>
                  <a:lnTo>
                    <a:pt x="471341" y="131975"/>
                  </a:lnTo>
                  <a:lnTo>
                    <a:pt x="466627" y="245097"/>
                  </a:lnTo>
                  <a:lnTo>
                    <a:pt x="0" y="230956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A6BBC87-F26D-1458-3214-9A23D9975675}"/>
                </a:ext>
              </a:extLst>
            </p:cNvPr>
            <p:cNvSpPr/>
            <p:nvPr/>
          </p:nvSpPr>
          <p:spPr>
            <a:xfrm>
              <a:off x="6627043" y="4369324"/>
              <a:ext cx="584462" cy="141402"/>
            </a:xfrm>
            <a:custGeom>
              <a:avLst/>
              <a:gdLst>
                <a:gd name="connsiteX0" fmla="*/ 0 w 584462"/>
                <a:gd name="connsiteY0" fmla="*/ 0 h 141402"/>
                <a:gd name="connsiteX1" fmla="*/ 570322 w 584462"/>
                <a:gd name="connsiteY1" fmla="*/ 0 h 141402"/>
                <a:gd name="connsiteX2" fmla="*/ 584462 w 584462"/>
                <a:gd name="connsiteY2" fmla="*/ 131975 h 141402"/>
                <a:gd name="connsiteX3" fmla="*/ 0 w 584462"/>
                <a:gd name="connsiteY3" fmla="*/ 141402 h 141402"/>
                <a:gd name="connsiteX4" fmla="*/ 0 w 584462"/>
                <a:gd name="connsiteY4" fmla="*/ 0 h 14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62" h="141402">
                  <a:moveTo>
                    <a:pt x="0" y="0"/>
                  </a:moveTo>
                  <a:lnTo>
                    <a:pt x="570322" y="0"/>
                  </a:lnTo>
                  <a:lnTo>
                    <a:pt x="584462" y="131975"/>
                  </a:lnTo>
                  <a:lnTo>
                    <a:pt x="0" y="1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42BC11-6BAD-CB59-3EA0-DEA2ED575098}"/>
                </a:ext>
              </a:extLst>
            </p:cNvPr>
            <p:cNvSpPr/>
            <p:nvPr/>
          </p:nvSpPr>
          <p:spPr>
            <a:xfrm>
              <a:off x="7211505" y="4503549"/>
              <a:ext cx="579749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050B9CB-7F40-E2E0-10DC-F6A24C60C9DD}"/>
                </a:ext>
              </a:extLst>
            </p:cNvPr>
            <p:cNvSpPr/>
            <p:nvPr/>
          </p:nvSpPr>
          <p:spPr>
            <a:xfrm>
              <a:off x="7206791" y="4369324"/>
              <a:ext cx="1074656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513D31C-B364-AD63-6127-35D292C03826}"/>
                </a:ext>
              </a:extLst>
            </p:cNvPr>
            <p:cNvSpPr/>
            <p:nvPr/>
          </p:nvSpPr>
          <p:spPr>
            <a:xfrm>
              <a:off x="4766258" y="4376286"/>
              <a:ext cx="1130208" cy="127263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6BCC8DB-7D1F-62E8-70B3-E39A46480A84}"/>
                </a:ext>
              </a:extLst>
            </p:cNvPr>
            <p:cNvSpPr/>
            <p:nvPr/>
          </p:nvSpPr>
          <p:spPr>
            <a:xfrm>
              <a:off x="4186509" y="4372536"/>
              <a:ext cx="565104" cy="147687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4A42A14-F6F2-982C-6D99-1B10EE88C857}"/>
                </a:ext>
              </a:extLst>
            </p:cNvPr>
            <p:cNvSpPr/>
            <p:nvPr/>
          </p:nvSpPr>
          <p:spPr>
            <a:xfrm>
              <a:off x="5911109" y="4372942"/>
              <a:ext cx="715933" cy="147212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A86620-1425-C2B5-2747-5E0442539E00}"/>
                </a:ext>
              </a:extLst>
            </p:cNvPr>
            <p:cNvSpPr/>
            <p:nvPr/>
          </p:nvSpPr>
          <p:spPr>
            <a:xfrm>
              <a:off x="5979201" y="3022370"/>
              <a:ext cx="468734" cy="121469"/>
            </a:xfrm>
            <a:prstGeom prst="rect">
              <a:avLst/>
            </a:prstGeom>
            <a:solidFill>
              <a:srgbClr val="AD974D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B0B80C04-3A3A-5E19-0BDB-F5FA8D8FF0A5}"/>
                </a:ext>
              </a:extLst>
            </p:cNvPr>
            <p:cNvSpPr/>
            <p:nvPr/>
          </p:nvSpPr>
          <p:spPr>
            <a:xfrm>
              <a:off x="3563257" y="2140857"/>
              <a:ext cx="4630057" cy="1371600"/>
            </a:xfrm>
            <a:custGeom>
              <a:avLst/>
              <a:gdLst>
                <a:gd name="connsiteX0" fmla="*/ 130629 w 4630057"/>
                <a:gd name="connsiteY0" fmla="*/ 1371600 h 1371600"/>
                <a:gd name="connsiteX1" fmla="*/ 0 w 4630057"/>
                <a:gd name="connsiteY1" fmla="*/ 732972 h 1371600"/>
                <a:gd name="connsiteX2" fmla="*/ 566057 w 4630057"/>
                <a:gd name="connsiteY2" fmla="*/ 130629 h 1371600"/>
                <a:gd name="connsiteX3" fmla="*/ 3577772 w 4630057"/>
                <a:gd name="connsiteY3" fmla="*/ 0 h 1371600"/>
                <a:gd name="connsiteX4" fmla="*/ 4630057 w 4630057"/>
                <a:gd name="connsiteY4" fmla="*/ 696686 h 1371600"/>
                <a:gd name="connsiteX5" fmla="*/ 4484914 w 4630057"/>
                <a:gd name="connsiteY5" fmla="*/ 1197429 h 1371600"/>
                <a:gd name="connsiteX6" fmla="*/ 4419600 w 4630057"/>
                <a:gd name="connsiteY6" fmla="*/ 1037772 h 1371600"/>
                <a:gd name="connsiteX7" fmla="*/ 4318000 w 4630057"/>
                <a:gd name="connsiteY7" fmla="*/ 1037772 h 1371600"/>
                <a:gd name="connsiteX8" fmla="*/ 3635829 w 4630057"/>
                <a:gd name="connsiteY8" fmla="*/ 1074057 h 1371600"/>
                <a:gd name="connsiteX9" fmla="*/ 3345543 w 4630057"/>
                <a:gd name="connsiteY9" fmla="*/ 994229 h 1371600"/>
                <a:gd name="connsiteX10" fmla="*/ 3062514 w 4630057"/>
                <a:gd name="connsiteY10" fmla="*/ 1059543 h 1371600"/>
                <a:gd name="connsiteX11" fmla="*/ 2931886 w 4630057"/>
                <a:gd name="connsiteY11" fmla="*/ 841829 h 1371600"/>
                <a:gd name="connsiteX12" fmla="*/ 2053772 w 4630057"/>
                <a:gd name="connsiteY12" fmla="*/ 703943 h 1371600"/>
                <a:gd name="connsiteX13" fmla="*/ 1037772 w 4630057"/>
                <a:gd name="connsiteY13" fmla="*/ 689429 h 1371600"/>
                <a:gd name="connsiteX14" fmla="*/ 762000 w 4630057"/>
                <a:gd name="connsiteY14" fmla="*/ 798286 h 1371600"/>
                <a:gd name="connsiteX15" fmla="*/ 624114 w 4630057"/>
                <a:gd name="connsiteY15" fmla="*/ 1037772 h 1371600"/>
                <a:gd name="connsiteX16" fmla="*/ 130629 w 4630057"/>
                <a:gd name="connsiteY16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0057" h="1371600">
                  <a:moveTo>
                    <a:pt x="130629" y="1371600"/>
                  </a:moveTo>
                  <a:lnTo>
                    <a:pt x="0" y="732972"/>
                  </a:lnTo>
                  <a:lnTo>
                    <a:pt x="566057" y="130629"/>
                  </a:lnTo>
                  <a:lnTo>
                    <a:pt x="3577772" y="0"/>
                  </a:lnTo>
                  <a:lnTo>
                    <a:pt x="4630057" y="696686"/>
                  </a:lnTo>
                  <a:lnTo>
                    <a:pt x="4484914" y="1197429"/>
                  </a:lnTo>
                  <a:lnTo>
                    <a:pt x="4419600" y="1037772"/>
                  </a:lnTo>
                  <a:lnTo>
                    <a:pt x="4318000" y="1037772"/>
                  </a:lnTo>
                  <a:lnTo>
                    <a:pt x="3635829" y="1074057"/>
                  </a:lnTo>
                  <a:lnTo>
                    <a:pt x="3345543" y="994229"/>
                  </a:lnTo>
                  <a:lnTo>
                    <a:pt x="3062514" y="1059543"/>
                  </a:lnTo>
                  <a:lnTo>
                    <a:pt x="2931886" y="841829"/>
                  </a:lnTo>
                  <a:lnTo>
                    <a:pt x="2053772" y="703943"/>
                  </a:lnTo>
                  <a:lnTo>
                    <a:pt x="1037772" y="689429"/>
                  </a:lnTo>
                  <a:lnTo>
                    <a:pt x="762000" y="798286"/>
                  </a:lnTo>
                  <a:lnTo>
                    <a:pt x="624114" y="1037772"/>
                  </a:lnTo>
                  <a:lnTo>
                    <a:pt x="130629" y="137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E2B180-D527-A91D-7EEE-1C8144DA32D8}"/>
              </a:ext>
            </a:extLst>
          </p:cNvPr>
          <p:cNvGrpSpPr/>
          <p:nvPr/>
        </p:nvGrpSpPr>
        <p:grpSpPr>
          <a:xfrm>
            <a:off x="714827" y="767493"/>
            <a:ext cx="11391928" cy="4537481"/>
            <a:chOff x="2667000" y="2069396"/>
            <a:chExt cx="6858000" cy="2719207"/>
          </a:xfrm>
        </p:grpSpPr>
        <p:pic>
          <p:nvPicPr>
            <p:cNvPr id="24" name="Picture 23" descr="A drawing of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55ED594B-738B-5C6A-9063-5F1452FB7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736396" y="0"/>
              <a:ext cx="2719207" cy="6858000"/>
            </a:xfrm>
            <a:prstGeom prst="rect">
              <a:avLst/>
            </a:prstGeom>
          </p:spPr>
        </p:pic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960B852-E566-9CA8-280A-A4F1CA6C7DCE}"/>
                </a:ext>
              </a:extLst>
            </p:cNvPr>
            <p:cNvSpPr/>
            <p:nvPr/>
          </p:nvSpPr>
          <p:spPr>
            <a:xfrm>
              <a:off x="3690594" y="3068425"/>
              <a:ext cx="2955303" cy="1291472"/>
            </a:xfrm>
            <a:custGeom>
              <a:avLst/>
              <a:gdLst>
                <a:gd name="connsiteX0" fmla="*/ 0 w 2955303"/>
                <a:gd name="connsiteY0" fmla="*/ 1291472 h 1291472"/>
                <a:gd name="connsiteX1" fmla="*/ 4713 w 2955303"/>
                <a:gd name="connsiteY1" fmla="*/ 452486 h 1291472"/>
                <a:gd name="connsiteX2" fmla="*/ 268664 w 2955303"/>
                <a:gd name="connsiteY2" fmla="*/ 334651 h 1291472"/>
                <a:gd name="connsiteX3" fmla="*/ 504334 w 2955303"/>
                <a:gd name="connsiteY3" fmla="*/ 447773 h 1291472"/>
                <a:gd name="connsiteX4" fmla="*/ 509047 w 2955303"/>
                <a:gd name="connsiteY4" fmla="*/ 113121 h 1291472"/>
                <a:gd name="connsiteX5" fmla="*/ 1079369 w 2955303"/>
                <a:gd name="connsiteY5" fmla="*/ 113121 h 1291472"/>
                <a:gd name="connsiteX6" fmla="*/ 1069942 w 2955303"/>
                <a:gd name="connsiteY6" fmla="*/ 4713 h 1291472"/>
                <a:gd name="connsiteX7" fmla="*/ 2210585 w 2955303"/>
                <a:gd name="connsiteY7" fmla="*/ 0 h 1291472"/>
                <a:gd name="connsiteX8" fmla="*/ 2210585 w 2955303"/>
                <a:gd name="connsiteY8" fmla="*/ 84841 h 1291472"/>
                <a:gd name="connsiteX9" fmla="*/ 2832754 w 2955303"/>
                <a:gd name="connsiteY9" fmla="*/ 89554 h 1291472"/>
                <a:gd name="connsiteX10" fmla="*/ 2832754 w 2955303"/>
                <a:gd name="connsiteY10" fmla="*/ 282804 h 1291472"/>
                <a:gd name="connsiteX11" fmla="*/ 2950590 w 2955303"/>
                <a:gd name="connsiteY11" fmla="*/ 287517 h 1291472"/>
                <a:gd name="connsiteX12" fmla="*/ 2955303 w 2955303"/>
                <a:gd name="connsiteY12" fmla="*/ 1291472 h 1291472"/>
                <a:gd name="connsiteX13" fmla="*/ 0 w 2955303"/>
                <a:gd name="connsiteY13" fmla="*/ 1291472 h 129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55303" h="1291472">
                  <a:moveTo>
                    <a:pt x="0" y="1291472"/>
                  </a:moveTo>
                  <a:lnTo>
                    <a:pt x="4713" y="452486"/>
                  </a:lnTo>
                  <a:lnTo>
                    <a:pt x="268664" y="334651"/>
                  </a:lnTo>
                  <a:lnTo>
                    <a:pt x="504334" y="447773"/>
                  </a:lnTo>
                  <a:lnTo>
                    <a:pt x="509047" y="113121"/>
                  </a:lnTo>
                  <a:lnTo>
                    <a:pt x="1079369" y="113121"/>
                  </a:lnTo>
                  <a:lnTo>
                    <a:pt x="1069942" y="4713"/>
                  </a:lnTo>
                  <a:lnTo>
                    <a:pt x="2210585" y="0"/>
                  </a:lnTo>
                  <a:lnTo>
                    <a:pt x="2210585" y="84841"/>
                  </a:lnTo>
                  <a:lnTo>
                    <a:pt x="2832754" y="89554"/>
                  </a:lnTo>
                  <a:lnTo>
                    <a:pt x="2832754" y="282804"/>
                  </a:lnTo>
                  <a:lnTo>
                    <a:pt x="2950590" y="287517"/>
                  </a:lnTo>
                  <a:lnTo>
                    <a:pt x="2955303" y="1291472"/>
                  </a:lnTo>
                  <a:lnTo>
                    <a:pt x="0" y="1291472"/>
                  </a:lnTo>
                  <a:close/>
                </a:path>
              </a:pathLst>
            </a:custGeom>
            <a:solidFill>
              <a:srgbClr val="AD974D">
                <a:alpha val="367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4ABB135-44CD-2642-E8E4-98D8F39E035E}"/>
                </a:ext>
              </a:extLst>
            </p:cNvPr>
            <p:cNvSpPr/>
            <p:nvPr/>
          </p:nvSpPr>
          <p:spPr>
            <a:xfrm>
              <a:off x="6532775" y="3209827"/>
              <a:ext cx="688157" cy="1145357"/>
            </a:xfrm>
            <a:custGeom>
              <a:avLst/>
              <a:gdLst>
                <a:gd name="connsiteX0" fmla="*/ 122549 w 688157"/>
                <a:gd name="connsiteY0" fmla="*/ 1140643 h 1145357"/>
                <a:gd name="connsiteX1" fmla="*/ 117835 w 688157"/>
                <a:gd name="connsiteY1" fmla="*/ 141402 h 1145357"/>
                <a:gd name="connsiteX2" fmla="*/ 4714 w 688157"/>
                <a:gd name="connsiteY2" fmla="*/ 131975 h 1145357"/>
                <a:gd name="connsiteX3" fmla="*/ 0 w 688157"/>
                <a:gd name="connsiteY3" fmla="*/ 0 h 1145357"/>
                <a:gd name="connsiteX4" fmla="*/ 575035 w 688157"/>
                <a:gd name="connsiteY4" fmla="*/ 0 h 1145357"/>
                <a:gd name="connsiteX5" fmla="*/ 570322 w 688157"/>
                <a:gd name="connsiteY5" fmla="*/ 131975 h 1145357"/>
                <a:gd name="connsiteX6" fmla="*/ 688157 w 688157"/>
                <a:gd name="connsiteY6" fmla="*/ 136688 h 1145357"/>
                <a:gd name="connsiteX7" fmla="*/ 674017 w 688157"/>
                <a:gd name="connsiteY7" fmla="*/ 1145357 h 1145357"/>
                <a:gd name="connsiteX8" fmla="*/ 122549 w 688157"/>
                <a:gd name="connsiteY8" fmla="*/ 1140643 h 11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57" h="1145357">
                  <a:moveTo>
                    <a:pt x="122549" y="1140643"/>
                  </a:moveTo>
                  <a:cubicBezTo>
                    <a:pt x="120978" y="807563"/>
                    <a:pt x="119406" y="474482"/>
                    <a:pt x="117835" y="141402"/>
                  </a:cubicBezTo>
                  <a:lnTo>
                    <a:pt x="4714" y="131975"/>
                  </a:lnTo>
                  <a:lnTo>
                    <a:pt x="0" y="0"/>
                  </a:lnTo>
                  <a:lnTo>
                    <a:pt x="575035" y="0"/>
                  </a:lnTo>
                  <a:lnTo>
                    <a:pt x="570322" y="131975"/>
                  </a:lnTo>
                  <a:lnTo>
                    <a:pt x="688157" y="136688"/>
                  </a:lnTo>
                  <a:lnTo>
                    <a:pt x="674017" y="1145357"/>
                  </a:lnTo>
                  <a:lnTo>
                    <a:pt x="122549" y="1140643"/>
                  </a:lnTo>
                  <a:close/>
                </a:path>
              </a:pathLst>
            </a:cu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CDC6DED-8F8D-287B-3478-04FF73F58EFE}"/>
                </a:ext>
              </a:extLst>
            </p:cNvPr>
            <p:cNvSpPr/>
            <p:nvPr/>
          </p:nvSpPr>
          <p:spPr>
            <a:xfrm>
              <a:off x="7211505" y="3228680"/>
              <a:ext cx="980388" cy="1126504"/>
            </a:xfrm>
            <a:custGeom>
              <a:avLst/>
              <a:gdLst>
                <a:gd name="connsiteX0" fmla="*/ 0 w 980388"/>
                <a:gd name="connsiteY0" fmla="*/ 1126504 h 1126504"/>
                <a:gd name="connsiteX1" fmla="*/ 0 w 980388"/>
                <a:gd name="connsiteY1" fmla="*/ 0 h 1126504"/>
                <a:gd name="connsiteX2" fmla="*/ 725864 w 980388"/>
                <a:gd name="connsiteY2" fmla="*/ 0 h 1126504"/>
                <a:gd name="connsiteX3" fmla="*/ 735291 w 980388"/>
                <a:gd name="connsiteY3" fmla="*/ 169683 h 1126504"/>
                <a:gd name="connsiteX4" fmla="*/ 961534 w 980388"/>
                <a:gd name="connsiteY4" fmla="*/ 169683 h 1126504"/>
                <a:gd name="connsiteX5" fmla="*/ 980388 w 980388"/>
                <a:gd name="connsiteY5" fmla="*/ 1107650 h 1126504"/>
                <a:gd name="connsiteX6" fmla="*/ 0 w 980388"/>
                <a:gd name="connsiteY6" fmla="*/ 1126504 h 11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0388" h="1126504">
                  <a:moveTo>
                    <a:pt x="0" y="1126504"/>
                  </a:moveTo>
                  <a:lnTo>
                    <a:pt x="0" y="0"/>
                  </a:lnTo>
                  <a:lnTo>
                    <a:pt x="725864" y="0"/>
                  </a:lnTo>
                  <a:lnTo>
                    <a:pt x="735291" y="169683"/>
                  </a:lnTo>
                  <a:lnTo>
                    <a:pt x="961534" y="169683"/>
                  </a:lnTo>
                  <a:lnTo>
                    <a:pt x="980388" y="1107650"/>
                  </a:lnTo>
                  <a:lnTo>
                    <a:pt x="0" y="1126504"/>
                  </a:lnTo>
                  <a:close/>
                </a:path>
              </a:pathLst>
            </a:custGeom>
            <a:solidFill>
              <a:srgbClr val="AD974D">
                <a:alpha val="36817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00217F6-76A3-BB23-E299-882167C4DA45}"/>
                </a:ext>
              </a:extLst>
            </p:cNvPr>
            <p:cNvSpPr/>
            <p:nvPr/>
          </p:nvSpPr>
          <p:spPr>
            <a:xfrm>
              <a:off x="4284482" y="2927023"/>
              <a:ext cx="1536570" cy="245097"/>
            </a:xfrm>
            <a:custGeom>
              <a:avLst/>
              <a:gdLst>
                <a:gd name="connsiteX0" fmla="*/ 0 w 1536570"/>
                <a:gd name="connsiteY0" fmla="*/ 230956 h 245097"/>
                <a:gd name="connsiteX1" fmla="*/ 0 w 1536570"/>
                <a:gd name="connsiteY1" fmla="*/ 89554 h 245097"/>
                <a:gd name="connsiteX2" fmla="*/ 598603 w 1536570"/>
                <a:gd name="connsiteY2" fmla="*/ 84841 h 245097"/>
                <a:gd name="connsiteX3" fmla="*/ 603316 w 1536570"/>
                <a:gd name="connsiteY3" fmla="*/ 0 h 245097"/>
                <a:gd name="connsiteX4" fmla="*/ 1531856 w 1536570"/>
                <a:gd name="connsiteY4" fmla="*/ 0 h 245097"/>
                <a:gd name="connsiteX5" fmla="*/ 1536570 w 1536570"/>
                <a:gd name="connsiteY5" fmla="*/ 136688 h 245097"/>
                <a:gd name="connsiteX6" fmla="*/ 471341 w 1536570"/>
                <a:gd name="connsiteY6" fmla="*/ 131975 h 245097"/>
                <a:gd name="connsiteX7" fmla="*/ 466627 w 1536570"/>
                <a:gd name="connsiteY7" fmla="*/ 245097 h 245097"/>
                <a:gd name="connsiteX8" fmla="*/ 0 w 1536570"/>
                <a:gd name="connsiteY8" fmla="*/ 230956 h 24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570" h="245097">
                  <a:moveTo>
                    <a:pt x="0" y="230956"/>
                  </a:moveTo>
                  <a:lnTo>
                    <a:pt x="0" y="89554"/>
                  </a:lnTo>
                  <a:lnTo>
                    <a:pt x="598603" y="84841"/>
                  </a:lnTo>
                  <a:lnTo>
                    <a:pt x="603316" y="0"/>
                  </a:lnTo>
                  <a:lnTo>
                    <a:pt x="1531856" y="0"/>
                  </a:lnTo>
                  <a:lnTo>
                    <a:pt x="1536570" y="136688"/>
                  </a:lnTo>
                  <a:lnTo>
                    <a:pt x="471341" y="131975"/>
                  </a:lnTo>
                  <a:lnTo>
                    <a:pt x="466627" y="245097"/>
                  </a:lnTo>
                  <a:lnTo>
                    <a:pt x="0" y="230956"/>
                  </a:lnTo>
                  <a:close/>
                </a:path>
              </a:pathLst>
            </a:cu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462CDA9-1C4F-2BCA-6361-29EF6C4746E0}"/>
                </a:ext>
              </a:extLst>
            </p:cNvPr>
            <p:cNvSpPr/>
            <p:nvPr/>
          </p:nvSpPr>
          <p:spPr>
            <a:xfrm>
              <a:off x="6627043" y="4369324"/>
              <a:ext cx="584462" cy="141402"/>
            </a:xfrm>
            <a:custGeom>
              <a:avLst/>
              <a:gdLst>
                <a:gd name="connsiteX0" fmla="*/ 0 w 584462"/>
                <a:gd name="connsiteY0" fmla="*/ 0 h 141402"/>
                <a:gd name="connsiteX1" fmla="*/ 570322 w 584462"/>
                <a:gd name="connsiteY1" fmla="*/ 0 h 141402"/>
                <a:gd name="connsiteX2" fmla="*/ 584462 w 584462"/>
                <a:gd name="connsiteY2" fmla="*/ 131975 h 141402"/>
                <a:gd name="connsiteX3" fmla="*/ 0 w 584462"/>
                <a:gd name="connsiteY3" fmla="*/ 141402 h 141402"/>
                <a:gd name="connsiteX4" fmla="*/ 0 w 584462"/>
                <a:gd name="connsiteY4" fmla="*/ 0 h 14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62" h="141402">
                  <a:moveTo>
                    <a:pt x="0" y="0"/>
                  </a:moveTo>
                  <a:lnTo>
                    <a:pt x="570322" y="0"/>
                  </a:lnTo>
                  <a:lnTo>
                    <a:pt x="584462" y="131975"/>
                  </a:lnTo>
                  <a:lnTo>
                    <a:pt x="0" y="1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1B47234-711E-CAF9-7224-B600DCC8C62C}"/>
                </a:ext>
              </a:extLst>
            </p:cNvPr>
            <p:cNvSpPr/>
            <p:nvPr/>
          </p:nvSpPr>
          <p:spPr>
            <a:xfrm>
              <a:off x="7211505" y="4503549"/>
              <a:ext cx="579749" cy="147687"/>
            </a:xfrm>
            <a:prstGeom prst="rect">
              <a:avLst/>
            </a:pr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15C0930-92B4-A055-97A0-119BD211D6EA}"/>
                </a:ext>
              </a:extLst>
            </p:cNvPr>
            <p:cNvSpPr/>
            <p:nvPr/>
          </p:nvSpPr>
          <p:spPr>
            <a:xfrm>
              <a:off x="7206791" y="4369324"/>
              <a:ext cx="1074656" cy="127263"/>
            </a:xfrm>
            <a:prstGeom prst="rect">
              <a:avLst/>
            </a:prstGeom>
            <a:solidFill>
              <a:srgbClr val="AD974D">
                <a:alpha val="367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CA268F4-60E9-F529-6B31-E945CBFFB9CE}"/>
                </a:ext>
              </a:extLst>
            </p:cNvPr>
            <p:cNvSpPr/>
            <p:nvPr/>
          </p:nvSpPr>
          <p:spPr>
            <a:xfrm>
              <a:off x="4766258" y="4376286"/>
              <a:ext cx="1130208" cy="127263"/>
            </a:xfrm>
            <a:prstGeom prst="rect">
              <a:avLst/>
            </a:prstGeom>
            <a:solidFill>
              <a:srgbClr val="AD974D">
                <a:alpha val="367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74CBA8E-E266-1606-79B7-76214BF97D4F}"/>
                </a:ext>
              </a:extLst>
            </p:cNvPr>
            <p:cNvSpPr/>
            <p:nvPr/>
          </p:nvSpPr>
          <p:spPr>
            <a:xfrm>
              <a:off x="4186509" y="4372536"/>
              <a:ext cx="565104" cy="147687"/>
            </a:xfrm>
            <a:prstGeom prst="rect">
              <a:avLst/>
            </a:pr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1D3D08-A45F-697E-C589-B5F1800F7ED3}"/>
                </a:ext>
              </a:extLst>
            </p:cNvPr>
            <p:cNvSpPr/>
            <p:nvPr/>
          </p:nvSpPr>
          <p:spPr>
            <a:xfrm>
              <a:off x="5911109" y="4372942"/>
              <a:ext cx="715933" cy="147212"/>
            </a:xfrm>
            <a:prstGeom prst="rect">
              <a:avLst/>
            </a:prstGeom>
            <a:solidFill>
              <a:srgbClr val="AD974D">
                <a:alpha val="36708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0DAE4C6-106A-5CA6-DEAA-601322D1E3A0}"/>
                </a:ext>
              </a:extLst>
            </p:cNvPr>
            <p:cNvSpPr/>
            <p:nvPr/>
          </p:nvSpPr>
          <p:spPr>
            <a:xfrm>
              <a:off x="5979201" y="3022370"/>
              <a:ext cx="468734" cy="121469"/>
            </a:xfrm>
            <a:prstGeom prst="rect">
              <a:avLst/>
            </a:prstGeom>
            <a:solidFill>
              <a:srgbClr val="FF40FF">
                <a:alpha val="1778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9BC9EA7-6318-73AC-EF36-6991E2079CC5}"/>
                </a:ext>
              </a:extLst>
            </p:cNvPr>
            <p:cNvSpPr/>
            <p:nvPr/>
          </p:nvSpPr>
          <p:spPr>
            <a:xfrm>
              <a:off x="3563257" y="2140857"/>
              <a:ext cx="4630057" cy="1371600"/>
            </a:xfrm>
            <a:custGeom>
              <a:avLst/>
              <a:gdLst>
                <a:gd name="connsiteX0" fmla="*/ 130629 w 4630057"/>
                <a:gd name="connsiteY0" fmla="*/ 1371600 h 1371600"/>
                <a:gd name="connsiteX1" fmla="*/ 0 w 4630057"/>
                <a:gd name="connsiteY1" fmla="*/ 732972 h 1371600"/>
                <a:gd name="connsiteX2" fmla="*/ 566057 w 4630057"/>
                <a:gd name="connsiteY2" fmla="*/ 130629 h 1371600"/>
                <a:gd name="connsiteX3" fmla="*/ 3577772 w 4630057"/>
                <a:gd name="connsiteY3" fmla="*/ 0 h 1371600"/>
                <a:gd name="connsiteX4" fmla="*/ 4630057 w 4630057"/>
                <a:gd name="connsiteY4" fmla="*/ 696686 h 1371600"/>
                <a:gd name="connsiteX5" fmla="*/ 4484914 w 4630057"/>
                <a:gd name="connsiteY5" fmla="*/ 1197429 h 1371600"/>
                <a:gd name="connsiteX6" fmla="*/ 4419600 w 4630057"/>
                <a:gd name="connsiteY6" fmla="*/ 1037772 h 1371600"/>
                <a:gd name="connsiteX7" fmla="*/ 4318000 w 4630057"/>
                <a:gd name="connsiteY7" fmla="*/ 1037772 h 1371600"/>
                <a:gd name="connsiteX8" fmla="*/ 3635829 w 4630057"/>
                <a:gd name="connsiteY8" fmla="*/ 1074057 h 1371600"/>
                <a:gd name="connsiteX9" fmla="*/ 3345543 w 4630057"/>
                <a:gd name="connsiteY9" fmla="*/ 994229 h 1371600"/>
                <a:gd name="connsiteX10" fmla="*/ 3062514 w 4630057"/>
                <a:gd name="connsiteY10" fmla="*/ 1059543 h 1371600"/>
                <a:gd name="connsiteX11" fmla="*/ 2931886 w 4630057"/>
                <a:gd name="connsiteY11" fmla="*/ 841829 h 1371600"/>
                <a:gd name="connsiteX12" fmla="*/ 2053772 w 4630057"/>
                <a:gd name="connsiteY12" fmla="*/ 703943 h 1371600"/>
                <a:gd name="connsiteX13" fmla="*/ 1037772 w 4630057"/>
                <a:gd name="connsiteY13" fmla="*/ 689429 h 1371600"/>
                <a:gd name="connsiteX14" fmla="*/ 762000 w 4630057"/>
                <a:gd name="connsiteY14" fmla="*/ 798286 h 1371600"/>
                <a:gd name="connsiteX15" fmla="*/ 624114 w 4630057"/>
                <a:gd name="connsiteY15" fmla="*/ 1037772 h 1371600"/>
                <a:gd name="connsiteX16" fmla="*/ 130629 w 4630057"/>
                <a:gd name="connsiteY16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30057" h="1371600">
                  <a:moveTo>
                    <a:pt x="130629" y="1371600"/>
                  </a:moveTo>
                  <a:lnTo>
                    <a:pt x="0" y="732972"/>
                  </a:lnTo>
                  <a:lnTo>
                    <a:pt x="566057" y="130629"/>
                  </a:lnTo>
                  <a:lnTo>
                    <a:pt x="3577772" y="0"/>
                  </a:lnTo>
                  <a:lnTo>
                    <a:pt x="4630057" y="696686"/>
                  </a:lnTo>
                  <a:lnTo>
                    <a:pt x="4484914" y="1197429"/>
                  </a:lnTo>
                  <a:lnTo>
                    <a:pt x="4419600" y="1037772"/>
                  </a:lnTo>
                  <a:lnTo>
                    <a:pt x="4318000" y="1037772"/>
                  </a:lnTo>
                  <a:lnTo>
                    <a:pt x="3635829" y="1074057"/>
                  </a:lnTo>
                  <a:lnTo>
                    <a:pt x="3345543" y="994229"/>
                  </a:lnTo>
                  <a:lnTo>
                    <a:pt x="3062514" y="1059543"/>
                  </a:lnTo>
                  <a:lnTo>
                    <a:pt x="2931886" y="841829"/>
                  </a:lnTo>
                  <a:lnTo>
                    <a:pt x="2053772" y="703943"/>
                  </a:lnTo>
                  <a:lnTo>
                    <a:pt x="1037772" y="689429"/>
                  </a:lnTo>
                  <a:lnTo>
                    <a:pt x="762000" y="798286"/>
                  </a:lnTo>
                  <a:lnTo>
                    <a:pt x="624114" y="1037772"/>
                  </a:lnTo>
                  <a:lnTo>
                    <a:pt x="130629" y="13716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91529CD-DDCC-BAC1-5861-7D89C11BA77E}"/>
              </a:ext>
            </a:extLst>
          </p:cNvPr>
          <p:cNvSpPr txBox="1"/>
          <p:nvPr/>
        </p:nvSpPr>
        <p:spPr>
          <a:xfrm>
            <a:off x="7382169" y="3226706"/>
            <a:ext cx="803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Building beyond carbon efficient retention</a:t>
            </a:r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E6C8A063-2875-A102-1010-D53E582AC16C}"/>
              </a:ext>
            </a:extLst>
          </p:cNvPr>
          <p:cNvSpPr/>
          <p:nvPr/>
        </p:nvSpPr>
        <p:spPr>
          <a:xfrm>
            <a:off x="1054142" y="4536218"/>
            <a:ext cx="10147537" cy="782387"/>
          </a:xfrm>
          <a:custGeom>
            <a:avLst/>
            <a:gdLst>
              <a:gd name="connsiteX0" fmla="*/ 18853 w 6113282"/>
              <a:gd name="connsiteY0" fmla="*/ 84842 h 471341"/>
              <a:gd name="connsiteX1" fmla="*/ 18853 w 6113282"/>
              <a:gd name="connsiteY1" fmla="*/ 84842 h 471341"/>
              <a:gd name="connsiteX2" fmla="*/ 485480 w 6113282"/>
              <a:gd name="connsiteY2" fmla="*/ 89555 h 471341"/>
              <a:gd name="connsiteX3" fmla="*/ 655163 w 6113282"/>
              <a:gd name="connsiteY3" fmla="*/ 108409 h 471341"/>
              <a:gd name="connsiteX4" fmla="*/ 655163 w 6113282"/>
              <a:gd name="connsiteY4" fmla="*/ 37708 h 471341"/>
              <a:gd name="connsiteX5" fmla="*/ 1885361 w 6113282"/>
              <a:gd name="connsiteY5" fmla="*/ 37708 h 471341"/>
              <a:gd name="connsiteX6" fmla="*/ 1890074 w 6113282"/>
              <a:gd name="connsiteY6" fmla="*/ 174396 h 471341"/>
              <a:gd name="connsiteX7" fmla="*/ 3044858 w 6113282"/>
              <a:gd name="connsiteY7" fmla="*/ 179110 h 471341"/>
              <a:gd name="connsiteX8" fmla="*/ 3044858 w 6113282"/>
              <a:gd name="connsiteY8" fmla="*/ 179110 h 471341"/>
              <a:gd name="connsiteX9" fmla="*/ 3756581 w 6113282"/>
              <a:gd name="connsiteY9" fmla="*/ 193250 h 471341"/>
              <a:gd name="connsiteX10" fmla="*/ 3761295 w 6113282"/>
              <a:gd name="connsiteY10" fmla="*/ 150829 h 471341"/>
              <a:gd name="connsiteX11" fmla="*/ 4331616 w 6113282"/>
              <a:gd name="connsiteY11" fmla="*/ 164970 h 471341"/>
              <a:gd name="connsiteX12" fmla="*/ 4350470 w 6113282"/>
              <a:gd name="connsiteY12" fmla="*/ 348792 h 471341"/>
              <a:gd name="connsiteX13" fmla="*/ 4958499 w 6113282"/>
              <a:gd name="connsiteY13" fmla="*/ 339365 h 471341"/>
              <a:gd name="connsiteX14" fmla="*/ 4930218 w 6113282"/>
              <a:gd name="connsiteY14" fmla="*/ 169683 h 471341"/>
              <a:gd name="connsiteX15" fmla="*/ 5439266 w 6113282"/>
              <a:gd name="connsiteY15" fmla="*/ 150829 h 471341"/>
              <a:gd name="connsiteX16" fmla="*/ 5415699 w 6113282"/>
              <a:gd name="connsiteY16" fmla="*/ 0 h 471341"/>
              <a:gd name="connsiteX17" fmla="*/ 5712643 w 6113282"/>
              <a:gd name="connsiteY17" fmla="*/ 32994 h 471341"/>
              <a:gd name="connsiteX18" fmla="*/ 6113282 w 6113282"/>
              <a:gd name="connsiteY18" fmla="*/ 9427 h 471341"/>
              <a:gd name="connsiteX19" fmla="*/ 6113282 w 6113282"/>
              <a:gd name="connsiteY19" fmla="*/ 471341 h 471341"/>
              <a:gd name="connsiteX20" fmla="*/ 0 w 6113282"/>
              <a:gd name="connsiteY20" fmla="*/ 471341 h 471341"/>
              <a:gd name="connsiteX21" fmla="*/ 18853 w 6113282"/>
              <a:gd name="connsiteY21" fmla="*/ 84842 h 471341"/>
              <a:gd name="connsiteX0" fmla="*/ 18853 w 6113282"/>
              <a:gd name="connsiteY0" fmla="*/ 84842 h 471341"/>
              <a:gd name="connsiteX1" fmla="*/ 18853 w 6113282"/>
              <a:gd name="connsiteY1" fmla="*/ 84842 h 471341"/>
              <a:gd name="connsiteX2" fmla="*/ 485480 w 6113282"/>
              <a:gd name="connsiteY2" fmla="*/ 89555 h 471341"/>
              <a:gd name="connsiteX3" fmla="*/ 655163 w 6113282"/>
              <a:gd name="connsiteY3" fmla="*/ 108409 h 471341"/>
              <a:gd name="connsiteX4" fmla="*/ 655163 w 6113282"/>
              <a:gd name="connsiteY4" fmla="*/ 37708 h 471341"/>
              <a:gd name="connsiteX5" fmla="*/ 1317002 w 6113282"/>
              <a:gd name="connsiteY5" fmla="*/ 28964 h 471341"/>
              <a:gd name="connsiteX6" fmla="*/ 1890074 w 6113282"/>
              <a:gd name="connsiteY6" fmla="*/ 174396 h 471341"/>
              <a:gd name="connsiteX7" fmla="*/ 3044858 w 6113282"/>
              <a:gd name="connsiteY7" fmla="*/ 179110 h 471341"/>
              <a:gd name="connsiteX8" fmla="*/ 3044858 w 6113282"/>
              <a:gd name="connsiteY8" fmla="*/ 179110 h 471341"/>
              <a:gd name="connsiteX9" fmla="*/ 3756581 w 6113282"/>
              <a:gd name="connsiteY9" fmla="*/ 193250 h 471341"/>
              <a:gd name="connsiteX10" fmla="*/ 3761295 w 6113282"/>
              <a:gd name="connsiteY10" fmla="*/ 150829 h 471341"/>
              <a:gd name="connsiteX11" fmla="*/ 4331616 w 6113282"/>
              <a:gd name="connsiteY11" fmla="*/ 164970 h 471341"/>
              <a:gd name="connsiteX12" fmla="*/ 4350470 w 6113282"/>
              <a:gd name="connsiteY12" fmla="*/ 348792 h 471341"/>
              <a:gd name="connsiteX13" fmla="*/ 4958499 w 6113282"/>
              <a:gd name="connsiteY13" fmla="*/ 339365 h 471341"/>
              <a:gd name="connsiteX14" fmla="*/ 4930218 w 6113282"/>
              <a:gd name="connsiteY14" fmla="*/ 169683 h 471341"/>
              <a:gd name="connsiteX15" fmla="*/ 5439266 w 6113282"/>
              <a:gd name="connsiteY15" fmla="*/ 150829 h 471341"/>
              <a:gd name="connsiteX16" fmla="*/ 5415699 w 6113282"/>
              <a:gd name="connsiteY16" fmla="*/ 0 h 471341"/>
              <a:gd name="connsiteX17" fmla="*/ 5712643 w 6113282"/>
              <a:gd name="connsiteY17" fmla="*/ 32994 h 471341"/>
              <a:gd name="connsiteX18" fmla="*/ 6113282 w 6113282"/>
              <a:gd name="connsiteY18" fmla="*/ 9427 h 471341"/>
              <a:gd name="connsiteX19" fmla="*/ 6113282 w 6113282"/>
              <a:gd name="connsiteY19" fmla="*/ 471341 h 471341"/>
              <a:gd name="connsiteX20" fmla="*/ 0 w 6113282"/>
              <a:gd name="connsiteY20" fmla="*/ 471341 h 471341"/>
              <a:gd name="connsiteX21" fmla="*/ 18853 w 6113282"/>
              <a:gd name="connsiteY21" fmla="*/ 84842 h 471341"/>
              <a:gd name="connsiteX0" fmla="*/ 18853 w 6113282"/>
              <a:gd name="connsiteY0" fmla="*/ 84842 h 471341"/>
              <a:gd name="connsiteX1" fmla="*/ 18853 w 6113282"/>
              <a:gd name="connsiteY1" fmla="*/ 84842 h 471341"/>
              <a:gd name="connsiteX2" fmla="*/ 485480 w 6113282"/>
              <a:gd name="connsiteY2" fmla="*/ 89555 h 471341"/>
              <a:gd name="connsiteX3" fmla="*/ 655163 w 6113282"/>
              <a:gd name="connsiteY3" fmla="*/ 108409 h 471341"/>
              <a:gd name="connsiteX4" fmla="*/ 655163 w 6113282"/>
              <a:gd name="connsiteY4" fmla="*/ 37708 h 471341"/>
              <a:gd name="connsiteX5" fmla="*/ 1317002 w 6113282"/>
              <a:gd name="connsiteY5" fmla="*/ 28964 h 471341"/>
              <a:gd name="connsiteX6" fmla="*/ 1304227 w 6113282"/>
              <a:gd name="connsiteY6" fmla="*/ 187512 h 471341"/>
              <a:gd name="connsiteX7" fmla="*/ 3044858 w 6113282"/>
              <a:gd name="connsiteY7" fmla="*/ 179110 h 471341"/>
              <a:gd name="connsiteX8" fmla="*/ 3044858 w 6113282"/>
              <a:gd name="connsiteY8" fmla="*/ 179110 h 471341"/>
              <a:gd name="connsiteX9" fmla="*/ 3756581 w 6113282"/>
              <a:gd name="connsiteY9" fmla="*/ 193250 h 471341"/>
              <a:gd name="connsiteX10" fmla="*/ 3761295 w 6113282"/>
              <a:gd name="connsiteY10" fmla="*/ 150829 h 471341"/>
              <a:gd name="connsiteX11" fmla="*/ 4331616 w 6113282"/>
              <a:gd name="connsiteY11" fmla="*/ 164970 h 471341"/>
              <a:gd name="connsiteX12" fmla="*/ 4350470 w 6113282"/>
              <a:gd name="connsiteY12" fmla="*/ 348792 h 471341"/>
              <a:gd name="connsiteX13" fmla="*/ 4958499 w 6113282"/>
              <a:gd name="connsiteY13" fmla="*/ 339365 h 471341"/>
              <a:gd name="connsiteX14" fmla="*/ 4930218 w 6113282"/>
              <a:gd name="connsiteY14" fmla="*/ 169683 h 471341"/>
              <a:gd name="connsiteX15" fmla="*/ 5439266 w 6113282"/>
              <a:gd name="connsiteY15" fmla="*/ 150829 h 471341"/>
              <a:gd name="connsiteX16" fmla="*/ 5415699 w 6113282"/>
              <a:gd name="connsiteY16" fmla="*/ 0 h 471341"/>
              <a:gd name="connsiteX17" fmla="*/ 5712643 w 6113282"/>
              <a:gd name="connsiteY17" fmla="*/ 32994 h 471341"/>
              <a:gd name="connsiteX18" fmla="*/ 6113282 w 6113282"/>
              <a:gd name="connsiteY18" fmla="*/ 9427 h 471341"/>
              <a:gd name="connsiteX19" fmla="*/ 6113282 w 6113282"/>
              <a:gd name="connsiteY19" fmla="*/ 471341 h 471341"/>
              <a:gd name="connsiteX20" fmla="*/ 0 w 6113282"/>
              <a:gd name="connsiteY20" fmla="*/ 471341 h 471341"/>
              <a:gd name="connsiteX21" fmla="*/ 18853 w 6113282"/>
              <a:gd name="connsiteY21" fmla="*/ 84842 h 47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113282" h="471341">
                <a:moveTo>
                  <a:pt x="18853" y="84842"/>
                </a:moveTo>
                <a:lnTo>
                  <a:pt x="18853" y="84842"/>
                </a:lnTo>
                <a:lnTo>
                  <a:pt x="485480" y="89555"/>
                </a:lnTo>
                <a:lnTo>
                  <a:pt x="655163" y="108409"/>
                </a:lnTo>
                <a:lnTo>
                  <a:pt x="655163" y="37708"/>
                </a:lnTo>
                <a:lnTo>
                  <a:pt x="1317002" y="28964"/>
                </a:lnTo>
                <a:lnTo>
                  <a:pt x="1304227" y="187512"/>
                </a:lnTo>
                <a:lnTo>
                  <a:pt x="3044858" y="179110"/>
                </a:lnTo>
                <a:lnTo>
                  <a:pt x="3044858" y="179110"/>
                </a:lnTo>
                <a:lnTo>
                  <a:pt x="3756581" y="193250"/>
                </a:lnTo>
                <a:lnTo>
                  <a:pt x="3761295" y="150829"/>
                </a:lnTo>
                <a:lnTo>
                  <a:pt x="4331616" y="164970"/>
                </a:lnTo>
                <a:lnTo>
                  <a:pt x="4350470" y="348792"/>
                </a:lnTo>
                <a:lnTo>
                  <a:pt x="4958499" y="339365"/>
                </a:lnTo>
                <a:lnTo>
                  <a:pt x="4930218" y="169683"/>
                </a:lnTo>
                <a:lnTo>
                  <a:pt x="5439266" y="150829"/>
                </a:lnTo>
                <a:lnTo>
                  <a:pt x="5415699" y="0"/>
                </a:lnTo>
                <a:lnTo>
                  <a:pt x="5712643" y="32994"/>
                </a:lnTo>
                <a:lnTo>
                  <a:pt x="6113282" y="9427"/>
                </a:lnTo>
                <a:lnTo>
                  <a:pt x="6113282" y="471341"/>
                </a:lnTo>
                <a:lnTo>
                  <a:pt x="0" y="471341"/>
                </a:lnTo>
                <a:lnTo>
                  <a:pt x="18853" y="84842"/>
                </a:lnTo>
                <a:close/>
              </a:path>
            </a:pathLst>
          </a:custGeom>
          <a:solidFill>
            <a:schemeClr val="bg2">
              <a:lumMod val="7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75DF361-93A8-DCA9-DCAA-7F20B2D84495}"/>
              </a:ext>
            </a:extLst>
          </p:cNvPr>
          <p:cNvSpPr txBox="1"/>
          <p:nvPr/>
        </p:nvSpPr>
        <p:spPr>
          <a:xfrm>
            <a:off x="2694272" y="5344677"/>
            <a:ext cx="6926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Areas for selective demolition, to facilitate new construction on a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carbon cost/benefit basis.</a:t>
            </a: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E6FFD94A-DBE9-E20D-E535-9F31E1D17674}"/>
              </a:ext>
            </a:extLst>
          </p:cNvPr>
          <p:cNvSpPr/>
          <p:nvPr/>
        </p:nvSpPr>
        <p:spPr>
          <a:xfrm>
            <a:off x="1081314" y="4550229"/>
            <a:ext cx="10152743" cy="152400"/>
          </a:xfrm>
          <a:custGeom>
            <a:avLst/>
            <a:gdLst>
              <a:gd name="connsiteX0" fmla="*/ 0 w 10152743"/>
              <a:gd name="connsiteY0" fmla="*/ 116114 h 152400"/>
              <a:gd name="connsiteX1" fmla="*/ 783772 w 10152743"/>
              <a:gd name="connsiteY1" fmla="*/ 123371 h 152400"/>
              <a:gd name="connsiteX2" fmla="*/ 1045029 w 10152743"/>
              <a:gd name="connsiteY2" fmla="*/ 152400 h 152400"/>
              <a:gd name="connsiteX3" fmla="*/ 1045029 w 10152743"/>
              <a:gd name="connsiteY3" fmla="*/ 36285 h 152400"/>
              <a:gd name="connsiteX4" fmla="*/ 8955315 w 10152743"/>
              <a:gd name="connsiteY4" fmla="*/ 0 h 152400"/>
              <a:gd name="connsiteX5" fmla="*/ 9419772 w 10152743"/>
              <a:gd name="connsiteY5" fmla="*/ 36285 h 152400"/>
              <a:gd name="connsiteX6" fmla="*/ 10152743 w 10152743"/>
              <a:gd name="connsiteY6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2743" h="152400">
                <a:moveTo>
                  <a:pt x="0" y="116114"/>
                </a:moveTo>
                <a:lnTo>
                  <a:pt x="783772" y="123371"/>
                </a:lnTo>
                <a:lnTo>
                  <a:pt x="1045029" y="152400"/>
                </a:lnTo>
                <a:lnTo>
                  <a:pt x="1045029" y="36285"/>
                </a:lnTo>
                <a:lnTo>
                  <a:pt x="8955315" y="0"/>
                </a:lnTo>
                <a:lnTo>
                  <a:pt x="9419772" y="36285"/>
                </a:lnTo>
                <a:lnTo>
                  <a:pt x="10152743" y="0"/>
                </a:lnTo>
              </a:path>
            </a:pathLst>
          </a:custGeom>
          <a:noFill/>
          <a:ln w="57150">
            <a:solidFill>
              <a:schemeClr val="tx1">
                <a:alpha val="4901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3D64F1-CE7B-E82B-5A92-C54A16FC0F30}"/>
              </a:ext>
            </a:extLst>
          </p:cNvPr>
          <p:cNvCxnSpPr>
            <a:cxnSpLocks/>
          </p:cNvCxnSpPr>
          <p:nvPr/>
        </p:nvCxnSpPr>
        <p:spPr>
          <a:xfrm flipV="1">
            <a:off x="24154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C9F728-932C-3A68-6133-591286A8724A}"/>
              </a:ext>
            </a:extLst>
          </p:cNvPr>
          <p:cNvCxnSpPr>
            <a:cxnSpLocks/>
          </p:cNvCxnSpPr>
          <p:nvPr/>
        </p:nvCxnSpPr>
        <p:spPr>
          <a:xfrm flipV="1">
            <a:off x="32415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6F6238-1D4E-69E3-DCCE-868EB0650483}"/>
              </a:ext>
            </a:extLst>
          </p:cNvPr>
          <p:cNvCxnSpPr>
            <a:cxnSpLocks/>
          </p:cNvCxnSpPr>
          <p:nvPr/>
        </p:nvCxnSpPr>
        <p:spPr>
          <a:xfrm flipV="1">
            <a:off x="7289751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8A1C5A8-D10D-980D-E2A9-6A2FB4921390}"/>
              </a:ext>
            </a:extLst>
          </p:cNvPr>
          <p:cNvCxnSpPr>
            <a:cxnSpLocks/>
          </p:cNvCxnSpPr>
          <p:nvPr/>
        </p:nvCxnSpPr>
        <p:spPr>
          <a:xfrm flipV="1">
            <a:off x="8225939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026391-AB65-69D8-EB70-DCACE4D71C58}"/>
              </a:ext>
            </a:extLst>
          </p:cNvPr>
          <p:cNvCxnSpPr>
            <a:cxnSpLocks/>
          </p:cNvCxnSpPr>
          <p:nvPr/>
        </p:nvCxnSpPr>
        <p:spPr>
          <a:xfrm flipV="1">
            <a:off x="9835036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7216AF-9F82-2AE5-3272-6154BE42F360}"/>
              </a:ext>
            </a:extLst>
          </p:cNvPr>
          <p:cNvSpPr txBox="1"/>
          <p:nvPr/>
        </p:nvSpPr>
        <p:spPr>
          <a:xfrm>
            <a:off x="2532170" y="1079929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8C0B1-82B9-4DEC-F0DF-E053A5B159BC}"/>
              </a:ext>
            </a:extLst>
          </p:cNvPr>
          <p:cNvSpPr txBox="1"/>
          <p:nvPr/>
        </p:nvSpPr>
        <p:spPr>
          <a:xfrm>
            <a:off x="4902250" y="1079928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96755-46DB-E074-6383-06B10FDAB17C}"/>
              </a:ext>
            </a:extLst>
          </p:cNvPr>
          <p:cNvSpPr txBox="1"/>
          <p:nvPr/>
        </p:nvSpPr>
        <p:spPr>
          <a:xfrm>
            <a:off x="7440578" y="1079927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9D272-EBBF-048E-E7AB-8E9EAED11C1E}"/>
              </a:ext>
            </a:extLst>
          </p:cNvPr>
          <p:cNvSpPr txBox="1"/>
          <p:nvPr/>
        </p:nvSpPr>
        <p:spPr>
          <a:xfrm>
            <a:off x="8741078" y="1079926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A58C6D-F414-5BA5-40A4-EEE9552CAC8E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Increasing Urban Density in Heritage Areas</a:t>
            </a:r>
          </a:p>
        </p:txBody>
      </p:sp>
    </p:spTree>
    <p:extLst>
      <p:ext uri="{BB962C8B-B14F-4D97-AF65-F5344CB8AC3E}">
        <p14:creationId xmlns:p14="http://schemas.microsoft.com/office/powerpoint/2010/main" val="340278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7CD6288-1935-EB48-86E0-4A70E6D1D1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latin typeface="Century Gothic" panose="020B0502020202020204" pitchFamily="34" charset="0"/>
            </a:endParaRPr>
          </a:p>
          <a:p>
            <a:pPr algn="ctr"/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89314-10A1-E215-B429-1121281D689D}"/>
              </a:ext>
            </a:extLst>
          </p:cNvPr>
          <p:cNvSpPr txBox="1"/>
          <p:nvPr/>
        </p:nvSpPr>
        <p:spPr>
          <a:xfrm>
            <a:off x="9218829" y="6517544"/>
            <a:ext cx="375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Simon Sturgis -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Targeting</a:t>
            </a:r>
            <a:r>
              <a:rPr lang="en-US" sz="1600" b="1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Zero</a:t>
            </a:r>
            <a:endParaRPr lang="en-US" sz="1600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09A719-CCC6-10D6-61BD-590C2842E346}"/>
              </a:ext>
            </a:extLst>
          </p:cNvPr>
          <p:cNvGrpSpPr/>
          <p:nvPr/>
        </p:nvGrpSpPr>
        <p:grpSpPr>
          <a:xfrm>
            <a:off x="716412" y="782006"/>
            <a:ext cx="11383707" cy="4537482"/>
            <a:chOff x="716412" y="890861"/>
            <a:chExt cx="11383707" cy="453748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4782E0-4E42-3C58-BB59-9A24AEF60D88}"/>
                </a:ext>
              </a:extLst>
            </p:cNvPr>
            <p:cNvSpPr txBox="1"/>
            <p:nvPr/>
          </p:nvSpPr>
          <p:spPr>
            <a:xfrm>
              <a:off x="2600738" y="4864458"/>
              <a:ext cx="71312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Existing buildings retained, repaired and retrofitted to meet current environmental standards.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E2F5BC3-FA7D-C1AF-C8E4-749E081A2E59}"/>
                </a:ext>
              </a:extLst>
            </p:cNvPr>
            <p:cNvGrpSpPr/>
            <p:nvPr/>
          </p:nvGrpSpPr>
          <p:grpSpPr>
            <a:xfrm>
              <a:off x="716412" y="890861"/>
              <a:ext cx="11383707" cy="4537482"/>
              <a:chOff x="2667000" y="2069396"/>
              <a:chExt cx="6858000" cy="2733561"/>
            </a:xfrm>
          </p:grpSpPr>
          <p:pic>
            <p:nvPicPr>
              <p:cNvPr id="5" name="Picture 4" descr="A drawing of a building&#10;&#10;Description automatically generated with medium confidence">
                <a:extLst>
                  <a:ext uri="{FF2B5EF4-FFF2-40B4-BE49-F238E27FC236}">
                    <a16:creationId xmlns:a16="http://schemas.microsoft.com/office/drawing/2014/main" id="{2D9438A9-7EB1-C438-186A-EB944D41D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736396" y="0"/>
                <a:ext cx="2719207" cy="6858000"/>
              </a:xfrm>
              <a:prstGeom prst="rect">
                <a:avLst/>
              </a:prstGeom>
            </p:spPr>
          </p:pic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D0C679C-4199-80D3-D32A-160ABDA1D3F4}"/>
                  </a:ext>
                </a:extLst>
              </p:cNvPr>
              <p:cNvSpPr/>
              <p:nvPr/>
            </p:nvSpPr>
            <p:spPr>
              <a:xfrm>
                <a:off x="3690594" y="3068425"/>
                <a:ext cx="2955303" cy="1291472"/>
              </a:xfrm>
              <a:custGeom>
                <a:avLst/>
                <a:gdLst>
                  <a:gd name="connsiteX0" fmla="*/ 0 w 2955303"/>
                  <a:gd name="connsiteY0" fmla="*/ 1291472 h 1291472"/>
                  <a:gd name="connsiteX1" fmla="*/ 4713 w 2955303"/>
                  <a:gd name="connsiteY1" fmla="*/ 452486 h 1291472"/>
                  <a:gd name="connsiteX2" fmla="*/ 268664 w 2955303"/>
                  <a:gd name="connsiteY2" fmla="*/ 334651 h 1291472"/>
                  <a:gd name="connsiteX3" fmla="*/ 504334 w 2955303"/>
                  <a:gd name="connsiteY3" fmla="*/ 447773 h 1291472"/>
                  <a:gd name="connsiteX4" fmla="*/ 509047 w 2955303"/>
                  <a:gd name="connsiteY4" fmla="*/ 113121 h 1291472"/>
                  <a:gd name="connsiteX5" fmla="*/ 1079369 w 2955303"/>
                  <a:gd name="connsiteY5" fmla="*/ 113121 h 1291472"/>
                  <a:gd name="connsiteX6" fmla="*/ 1069942 w 2955303"/>
                  <a:gd name="connsiteY6" fmla="*/ 4713 h 1291472"/>
                  <a:gd name="connsiteX7" fmla="*/ 2210585 w 2955303"/>
                  <a:gd name="connsiteY7" fmla="*/ 0 h 1291472"/>
                  <a:gd name="connsiteX8" fmla="*/ 2210585 w 2955303"/>
                  <a:gd name="connsiteY8" fmla="*/ 84841 h 1291472"/>
                  <a:gd name="connsiteX9" fmla="*/ 2832754 w 2955303"/>
                  <a:gd name="connsiteY9" fmla="*/ 89554 h 1291472"/>
                  <a:gd name="connsiteX10" fmla="*/ 2832754 w 2955303"/>
                  <a:gd name="connsiteY10" fmla="*/ 282804 h 1291472"/>
                  <a:gd name="connsiteX11" fmla="*/ 2950590 w 2955303"/>
                  <a:gd name="connsiteY11" fmla="*/ 287517 h 1291472"/>
                  <a:gd name="connsiteX12" fmla="*/ 2955303 w 2955303"/>
                  <a:gd name="connsiteY12" fmla="*/ 1291472 h 1291472"/>
                  <a:gd name="connsiteX13" fmla="*/ 0 w 2955303"/>
                  <a:gd name="connsiteY13" fmla="*/ 1291472 h 1291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55303" h="1291472">
                    <a:moveTo>
                      <a:pt x="0" y="1291472"/>
                    </a:moveTo>
                    <a:lnTo>
                      <a:pt x="4713" y="452486"/>
                    </a:lnTo>
                    <a:lnTo>
                      <a:pt x="268664" y="334651"/>
                    </a:lnTo>
                    <a:lnTo>
                      <a:pt x="504334" y="447773"/>
                    </a:lnTo>
                    <a:lnTo>
                      <a:pt x="509047" y="113121"/>
                    </a:lnTo>
                    <a:lnTo>
                      <a:pt x="1079369" y="113121"/>
                    </a:lnTo>
                    <a:lnTo>
                      <a:pt x="1069942" y="4713"/>
                    </a:lnTo>
                    <a:lnTo>
                      <a:pt x="2210585" y="0"/>
                    </a:lnTo>
                    <a:lnTo>
                      <a:pt x="2210585" y="84841"/>
                    </a:lnTo>
                    <a:lnTo>
                      <a:pt x="2832754" y="89554"/>
                    </a:lnTo>
                    <a:lnTo>
                      <a:pt x="2832754" y="282804"/>
                    </a:lnTo>
                    <a:lnTo>
                      <a:pt x="2950590" y="287517"/>
                    </a:lnTo>
                    <a:lnTo>
                      <a:pt x="2955303" y="1291472"/>
                    </a:lnTo>
                    <a:lnTo>
                      <a:pt x="0" y="1291472"/>
                    </a:lnTo>
                    <a:close/>
                  </a:path>
                </a:pathLst>
              </a:custGeom>
              <a:solidFill>
                <a:srgbClr val="AD974D">
                  <a:alpha val="36708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E91936E0-2804-17AB-08D9-BEB048EE4EFF}"/>
                  </a:ext>
                </a:extLst>
              </p:cNvPr>
              <p:cNvSpPr/>
              <p:nvPr/>
            </p:nvSpPr>
            <p:spPr>
              <a:xfrm>
                <a:off x="7211505" y="3228680"/>
                <a:ext cx="980388" cy="1126504"/>
              </a:xfrm>
              <a:custGeom>
                <a:avLst/>
                <a:gdLst>
                  <a:gd name="connsiteX0" fmla="*/ 0 w 980388"/>
                  <a:gd name="connsiteY0" fmla="*/ 1126504 h 1126504"/>
                  <a:gd name="connsiteX1" fmla="*/ 0 w 980388"/>
                  <a:gd name="connsiteY1" fmla="*/ 0 h 1126504"/>
                  <a:gd name="connsiteX2" fmla="*/ 725864 w 980388"/>
                  <a:gd name="connsiteY2" fmla="*/ 0 h 1126504"/>
                  <a:gd name="connsiteX3" fmla="*/ 735291 w 980388"/>
                  <a:gd name="connsiteY3" fmla="*/ 169683 h 1126504"/>
                  <a:gd name="connsiteX4" fmla="*/ 961534 w 980388"/>
                  <a:gd name="connsiteY4" fmla="*/ 169683 h 1126504"/>
                  <a:gd name="connsiteX5" fmla="*/ 980388 w 980388"/>
                  <a:gd name="connsiteY5" fmla="*/ 1107650 h 1126504"/>
                  <a:gd name="connsiteX6" fmla="*/ 0 w 980388"/>
                  <a:gd name="connsiteY6" fmla="*/ 1126504 h 1126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388" h="1126504">
                    <a:moveTo>
                      <a:pt x="0" y="1126504"/>
                    </a:moveTo>
                    <a:lnTo>
                      <a:pt x="0" y="0"/>
                    </a:lnTo>
                    <a:lnTo>
                      <a:pt x="725864" y="0"/>
                    </a:lnTo>
                    <a:lnTo>
                      <a:pt x="735291" y="169683"/>
                    </a:lnTo>
                    <a:lnTo>
                      <a:pt x="961534" y="169683"/>
                    </a:lnTo>
                    <a:lnTo>
                      <a:pt x="980388" y="1107650"/>
                    </a:lnTo>
                    <a:lnTo>
                      <a:pt x="0" y="1126504"/>
                    </a:lnTo>
                    <a:close/>
                  </a:path>
                </a:pathLst>
              </a:custGeom>
              <a:solidFill>
                <a:srgbClr val="AD974D">
                  <a:alpha val="36817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F30337-2105-8D4F-9DB3-74B5BBE928F9}"/>
                  </a:ext>
                </a:extLst>
              </p:cNvPr>
              <p:cNvSpPr/>
              <p:nvPr/>
            </p:nvSpPr>
            <p:spPr>
              <a:xfrm>
                <a:off x="7211505" y="4503549"/>
                <a:ext cx="579749" cy="147687"/>
              </a:xfrm>
              <a:prstGeom prst="rect">
                <a:avLst/>
              </a:prstGeom>
              <a:solidFill>
                <a:schemeClr val="bg2">
                  <a:lumMod val="75000"/>
                  <a:alpha val="4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F68D8A9-946F-CF0E-7884-1025953350EB}"/>
                  </a:ext>
                </a:extLst>
              </p:cNvPr>
              <p:cNvSpPr/>
              <p:nvPr/>
            </p:nvSpPr>
            <p:spPr>
              <a:xfrm>
                <a:off x="7206791" y="4369324"/>
                <a:ext cx="1074656" cy="12726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717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16A6E28-B1E9-B65A-0354-8A5C1BB4988B}"/>
                  </a:ext>
                </a:extLst>
              </p:cNvPr>
              <p:cNvSpPr/>
              <p:nvPr/>
            </p:nvSpPr>
            <p:spPr>
              <a:xfrm>
                <a:off x="4766258" y="4376286"/>
                <a:ext cx="1130208" cy="12726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717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82D019-47E3-C9EC-B434-101F16435973}"/>
                  </a:ext>
                </a:extLst>
              </p:cNvPr>
              <p:cNvSpPr/>
              <p:nvPr/>
            </p:nvSpPr>
            <p:spPr>
              <a:xfrm>
                <a:off x="4186509" y="4372536"/>
                <a:ext cx="565104" cy="147687"/>
              </a:xfrm>
              <a:prstGeom prst="rect">
                <a:avLst/>
              </a:prstGeom>
              <a:solidFill>
                <a:schemeClr val="bg2">
                  <a:lumMod val="75000"/>
                  <a:alpha val="1195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F25247-7F1B-EA94-8D5E-7C0149AE48D0}"/>
                  </a:ext>
                </a:extLst>
              </p:cNvPr>
              <p:cNvSpPr/>
              <p:nvPr/>
            </p:nvSpPr>
            <p:spPr>
              <a:xfrm>
                <a:off x="5911109" y="4372942"/>
                <a:ext cx="715933" cy="14721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37174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E25F378-37BF-9597-068E-E82B8CB583F9}"/>
                  </a:ext>
                </a:extLst>
              </p:cNvPr>
              <p:cNvSpPr/>
              <p:nvPr/>
            </p:nvSpPr>
            <p:spPr>
              <a:xfrm>
                <a:off x="2870462" y="4331616"/>
                <a:ext cx="6113282" cy="471341"/>
              </a:xfrm>
              <a:custGeom>
                <a:avLst/>
                <a:gdLst>
                  <a:gd name="connsiteX0" fmla="*/ 18853 w 6113282"/>
                  <a:gd name="connsiteY0" fmla="*/ 84842 h 471341"/>
                  <a:gd name="connsiteX1" fmla="*/ 18853 w 6113282"/>
                  <a:gd name="connsiteY1" fmla="*/ 84842 h 471341"/>
                  <a:gd name="connsiteX2" fmla="*/ 485480 w 6113282"/>
                  <a:gd name="connsiteY2" fmla="*/ 89555 h 471341"/>
                  <a:gd name="connsiteX3" fmla="*/ 655163 w 6113282"/>
                  <a:gd name="connsiteY3" fmla="*/ 108409 h 471341"/>
                  <a:gd name="connsiteX4" fmla="*/ 655163 w 6113282"/>
                  <a:gd name="connsiteY4" fmla="*/ 37708 h 471341"/>
                  <a:gd name="connsiteX5" fmla="*/ 1885361 w 6113282"/>
                  <a:gd name="connsiteY5" fmla="*/ 37708 h 471341"/>
                  <a:gd name="connsiteX6" fmla="*/ 1890074 w 6113282"/>
                  <a:gd name="connsiteY6" fmla="*/ 174396 h 471341"/>
                  <a:gd name="connsiteX7" fmla="*/ 3044858 w 6113282"/>
                  <a:gd name="connsiteY7" fmla="*/ 179110 h 471341"/>
                  <a:gd name="connsiteX8" fmla="*/ 3044858 w 6113282"/>
                  <a:gd name="connsiteY8" fmla="*/ 179110 h 471341"/>
                  <a:gd name="connsiteX9" fmla="*/ 3756581 w 6113282"/>
                  <a:gd name="connsiteY9" fmla="*/ 193250 h 471341"/>
                  <a:gd name="connsiteX10" fmla="*/ 3761295 w 6113282"/>
                  <a:gd name="connsiteY10" fmla="*/ 150829 h 471341"/>
                  <a:gd name="connsiteX11" fmla="*/ 4331616 w 6113282"/>
                  <a:gd name="connsiteY11" fmla="*/ 164970 h 471341"/>
                  <a:gd name="connsiteX12" fmla="*/ 4350470 w 6113282"/>
                  <a:gd name="connsiteY12" fmla="*/ 348792 h 471341"/>
                  <a:gd name="connsiteX13" fmla="*/ 4958499 w 6113282"/>
                  <a:gd name="connsiteY13" fmla="*/ 339365 h 471341"/>
                  <a:gd name="connsiteX14" fmla="*/ 4930218 w 6113282"/>
                  <a:gd name="connsiteY14" fmla="*/ 169683 h 471341"/>
                  <a:gd name="connsiteX15" fmla="*/ 5439266 w 6113282"/>
                  <a:gd name="connsiteY15" fmla="*/ 150829 h 471341"/>
                  <a:gd name="connsiteX16" fmla="*/ 5415699 w 6113282"/>
                  <a:gd name="connsiteY16" fmla="*/ 0 h 471341"/>
                  <a:gd name="connsiteX17" fmla="*/ 5712643 w 6113282"/>
                  <a:gd name="connsiteY17" fmla="*/ 32994 h 471341"/>
                  <a:gd name="connsiteX18" fmla="*/ 6113282 w 6113282"/>
                  <a:gd name="connsiteY18" fmla="*/ 9427 h 471341"/>
                  <a:gd name="connsiteX19" fmla="*/ 6113282 w 6113282"/>
                  <a:gd name="connsiteY19" fmla="*/ 471341 h 471341"/>
                  <a:gd name="connsiteX20" fmla="*/ 0 w 6113282"/>
                  <a:gd name="connsiteY20" fmla="*/ 471341 h 471341"/>
                  <a:gd name="connsiteX21" fmla="*/ 18853 w 6113282"/>
                  <a:gd name="connsiteY21" fmla="*/ 84842 h 47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13282" h="471341">
                    <a:moveTo>
                      <a:pt x="18853" y="84842"/>
                    </a:moveTo>
                    <a:lnTo>
                      <a:pt x="18853" y="84842"/>
                    </a:lnTo>
                    <a:lnTo>
                      <a:pt x="485480" y="89555"/>
                    </a:lnTo>
                    <a:lnTo>
                      <a:pt x="655163" y="108409"/>
                    </a:lnTo>
                    <a:lnTo>
                      <a:pt x="655163" y="37708"/>
                    </a:lnTo>
                    <a:lnTo>
                      <a:pt x="1885361" y="37708"/>
                    </a:lnTo>
                    <a:lnTo>
                      <a:pt x="1890074" y="174396"/>
                    </a:lnTo>
                    <a:lnTo>
                      <a:pt x="3044858" y="179110"/>
                    </a:lnTo>
                    <a:lnTo>
                      <a:pt x="3044858" y="179110"/>
                    </a:lnTo>
                    <a:lnTo>
                      <a:pt x="3756581" y="193250"/>
                    </a:lnTo>
                    <a:lnTo>
                      <a:pt x="3761295" y="150829"/>
                    </a:lnTo>
                    <a:lnTo>
                      <a:pt x="4331616" y="164970"/>
                    </a:lnTo>
                    <a:lnTo>
                      <a:pt x="4350470" y="348792"/>
                    </a:lnTo>
                    <a:lnTo>
                      <a:pt x="4958499" y="339365"/>
                    </a:lnTo>
                    <a:lnTo>
                      <a:pt x="4930218" y="169683"/>
                    </a:lnTo>
                    <a:lnTo>
                      <a:pt x="5439266" y="150829"/>
                    </a:lnTo>
                    <a:lnTo>
                      <a:pt x="5415699" y="0"/>
                    </a:lnTo>
                    <a:lnTo>
                      <a:pt x="5712643" y="32994"/>
                    </a:lnTo>
                    <a:lnTo>
                      <a:pt x="6113282" y="9427"/>
                    </a:lnTo>
                    <a:lnTo>
                      <a:pt x="6113282" y="471341"/>
                    </a:lnTo>
                    <a:lnTo>
                      <a:pt x="0" y="471341"/>
                    </a:lnTo>
                    <a:lnTo>
                      <a:pt x="18853" y="84842"/>
                    </a:lnTo>
                    <a:close/>
                  </a:path>
                </a:pathLst>
              </a:custGeom>
              <a:solidFill>
                <a:schemeClr val="bg2">
                  <a:lumMod val="75000"/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CECDC76-B722-D9A4-EA65-77B0141110B8}"/>
                </a:ext>
              </a:extLst>
            </p:cNvPr>
            <p:cNvSpPr/>
            <p:nvPr/>
          </p:nvSpPr>
          <p:spPr>
            <a:xfrm>
              <a:off x="3338286" y="2104571"/>
              <a:ext cx="4913085" cy="892629"/>
            </a:xfrm>
            <a:custGeom>
              <a:avLst/>
              <a:gdLst>
                <a:gd name="connsiteX0" fmla="*/ 0 w 4913085"/>
                <a:gd name="connsiteY0" fmla="*/ 595086 h 892629"/>
                <a:gd name="connsiteX1" fmla="*/ 159657 w 4913085"/>
                <a:gd name="connsiteY1" fmla="*/ 609600 h 892629"/>
                <a:gd name="connsiteX2" fmla="*/ 442685 w 4913085"/>
                <a:gd name="connsiteY2" fmla="*/ 638629 h 892629"/>
                <a:gd name="connsiteX3" fmla="*/ 798285 w 4913085"/>
                <a:gd name="connsiteY3" fmla="*/ 602343 h 892629"/>
                <a:gd name="connsiteX4" fmla="*/ 827314 w 4913085"/>
                <a:gd name="connsiteY4" fmla="*/ 406400 h 892629"/>
                <a:gd name="connsiteX5" fmla="*/ 1016000 w 4913085"/>
                <a:gd name="connsiteY5" fmla="*/ 435429 h 892629"/>
                <a:gd name="connsiteX6" fmla="*/ 2721428 w 4913085"/>
                <a:gd name="connsiteY6" fmla="*/ 420915 h 892629"/>
                <a:gd name="connsiteX7" fmla="*/ 2794000 w 4913085"/>
                <a:gd name="connsiteY7" fmla="*/ 384629 h 892629"/>
                <a:gd name="connsiteX8" fmla="*/ 2830285 w 4913085"/>
                <a:gd name="connsiteY8" fmla="*/ 573315 h 892629"/>
                <a:gd name="connsiteX9" fmla="*/ 3287485 w 4913085"/>
                <a:gd name="connsiteY9" fmla="*/ 580572 h 892629"/>
                <a:gd name="connsiteX10" fmla="*/ 3693885 w 4913085"/>
                <a:gd name="connsiteY10" fmla="*/ 566058 h 892629"/>
                <a:gd name="connsiteX11" fmla="*/ 3810000 w 4913085"/>
                <a:gd name="connsiteY11" fmla="*/ 471715 h 892629"/>
                <a:gd name="connsiteX12" fmla="*/ 3839028 w 4913085"/>
                <a:gd name="connsiteY12" fmla="*/ 667658 h 892629"/>
                <a:gd name="connsiteX13" fmla="*/ 3810000 w 4913085"/>
                <a:gd name="connsiteY13" fmla="*/ 892629 h 892629"/>
                <a:gd name="connsiteX14" fmla="*/ 3940628 w 4913085"/>
                <a:gd name="connsiteY14" fmla="*/ 892629 h 892629"/>
                <a:gd name="connsiteX15" fmla="*/ 3969657 w 4913085"/>
                <a:gd name="connsiteY15" fmla="*/ 812800 h 892629"/>
                <a:gd name="connsiteX16" fmla="*/ 4027714 w 4913085"/>
                <a:gd name="connsiteY16" fmla="*/ 841829 h 892629"/>
                <a:gd name="connsiteX17" fmla="*/ 4071257 w 4913085"/>
                <a:gd name="connsiteY17" fmla="*/ 878115 h 892629"/>
                <a:gd name="connsiteX18" fmla="*/ 4913085 w 4913085"/>
                <a:gd name="connsiteY18" fmla="*/ 885372 h 892629"/>
                <a:gd name="connsiteX19" fmla="*/ 4782457 w 4913085"/>
                <a:gd name="connsiteY19" fmla="*/ 580572 h 892629"/>
                <a:gd name="connsiteX20" fmla="*/ 3969657 w 4913085"/>
                <a:gd name="connsiteY20" fmla="*/ 660400 h 892629"/>
                <a:gd name="connsiteX21" fmla="*/ 4005943 w 4913085"/>
                <a:gd name="connsiteY21" fmla="*/ 783772 h 892629"/>
                <a:gd name="connsiteX22" fmla="*/ 3933371 w 4913085"/>
                <a:gd name="connsiteY22" fmla="*/ 747486 h 892629"/>
                <a:gd name="connsiteX23" fmla="*/ 3911600 w 4913085"/>
                <a:gd name="connsiteY23" fmla="*/ 674915 h 892629"/>
                <a:gd name="connsiteX24" fmla="*/ 3853543 w 4913085"/>
                <a:gd name="connsiteY24" fmla="*/ 682172 h 892629"/>
                <a:gd name="connsiteX25" fmla="*/ 3846285 w 4913085"/>
                <a:gd name="connsiteY25" fmla="*/ 290286 h 892629"/>
                <a:gd name="connsiteX26" fmla="*/ 2344057 w 4913085"/>
                <a:gd name="connsiteY26" fmla="*/ 0 h 892629"/>
                <a:gd name="connsiteX27" fmla="*/ 1262743 w 4913085"/>
                <a:gd name="connsiteY27" fmla="*/ 7258 h 892629"/>
                <a:gd name="connsiteX28" fmla="*/ 188685 w 4913085"/>
                <a:gd name="connsiteY28" fmla="*/ 50800 h 892629"/>
                <a:gd name="connsiteX29" fmla="*/ 0 w 4913085"/>
                <a:gd name="connsiteY29" fmla="*/ 239486 h 892629"/>
                <a:gd name="connsiteX30" fmla="*/ 0 w 4913085"/>
                <a:gd name="connsiteY30" fmla="*/ 595086 h 89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913085" h="892629">
                  <a:moveTo>
                    <a:pt x="0" y="595086"/>
                  </a:moveTo>
                  <a:lnTo>
                    <a:pt x="159657" y="609600"/>
                  </a:lnTo>
                  <a:lnTo>
                    <a:pt x="442685" y="638629"/>
                  </a:lnTo>
                  <a:lnTo>
                    <a:pt x="798285" y="602343"/>
                  </a:lnTo>
                  <a:lnTo>
                    <a:pt x="827314" y="406400"/>
                  </a:lnTo>
                  <a:lnTo>
                    <a:pt x="1016000" y="435429"/>
                  </a:lnTo>
                  <a:lnTo>
                    <a:pt x="2721428" y="420915"/>
                  </a:lnTo>
                  <a:lnTo>
                    <a:pt x="2794000" y="384629"/>
                  </a:lnTo>
                  <a:lnTo>
                    <a:pt x="2830285" y="573315"/>
                  </a:lnTo>
                  <a:lnTo>
                    <a:pt x="3287485" y="580572"/>
                  </a:lnTo>
                  <a:lnTo>
                    <a:pt x="3693885" y="566058"/>
                  </a:lnTo>
                  <a:lnTo>
                    <a:pt x="3810000" y="471715"/>
                  </a:lnTo>
                  <a:lnTo>
                    <a:pt x="3839028" y="667658"/>
                  </a:lnTo>
                  <a:lnTo>
                    <a:pt x="3810000" y="892629"/>
                  </a:lnTo>
                  <a:lnTo>
                    <a:pt x="3940628" y="892629"/>
                  </a:lnTo>
                  <a:lnTo>
                    <a:pt x="3969657" y="812800"/>
                  </a:lnTo>
                  <a:lnTo>
                    <a:pt x="4027714" y="841829"/>
                  </a:lnTo>
                  <a:lnTo>
                    <a:pt x="4071257" y="878115"/>
                  </a:lnTo>
                  <a:lnTo>
                    <a:pt x="4913085" y="885372"/>
                  </a:lnTo>
                  <a:lnTo>
                    <a:pt x="4782457" y="580572"/>
                  </a:lnTo>
                  <a:lnTo>
                    <a:pt x="3969657" y="660400"/>
                  </a:lnTo>
                  <a:lnTo>
                    <a:pt x="4005943" y="783772"/>
                  </a:lnTo>
                  <a:lnTo>
                    <a:pt x="3933371" y="747486"/>
                  </a:lnTo>
                  <a:lnTo>
                    <a:pt x="3911600" y="674915"/>
                  </a:lnTo>
                  <a:lnTo>
                    <a:pt x="3853543" y="682172"/>
                  </a:lnTo>
                  <a:lnTo>
                    <a:pt x="3846285" y="290286"/>
                  </a:lnTo>
                  <a:lnTo>
                    <a:pt x="2344057" y="0"/>
                  </a:lnTo>
                  <a:lnTo>
                    <a:pt x="1262743" y="7258"/>
                  </a:lnTo>
                  <a:lnTo>
                    <a:pt x="188685" y="50800"/>
                  </a:lnTo>
                  <a:lnTo>
                    <a:pt x="0" y="239486"/>
                  </a:lnTo>
                  <a:lnTo>
                    <a:pt x="0" y="5950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C89FFF6-2F1B-E91C-5DC6-39AE9B2D406C}"/>
                </a:ext>
              </a:extLst>
            </p:cNvPr>
            <p:cNvSpPr/>
            <p:nvPr/>
          </p:nvSpPr>
          <p:spPr>
            <a:xfrm>
              <a:off x="2419405" y="1672964"/>
              <a:ext cx="7064940" cy="1603891"/>
            </a:xfrm>
            <a:custGeom>
              <a:avLst/>
              <a:gdLst>
                <a:gd name="connsiteX0" fmla="*/ 0 w 4256202"/>
                <a:gd name="connsiteY0" fmla="*/ 966248 h 966248"/>
                <a:gd name="connsiteX1" fmla="*/ 4713 w 4256202"/>
                <a:gd name="connsiteY1" fmla="*/ 428920 h 966248"/>
                <a:gd name="connsiteX2" fmla="*/ 490194 w 4256202"/>
                <a:gd name="connsiteY2" fmla="*/ 428920 h 966248"/>
                <a:gd name="connsiteX3" fmla="*/ 504334 w 4256202"/>
                <a:gd name="connsiteY3" fmla="*/ 160256 h 966248"/>
                <a:gd name="connsiteX4" fmla="*/ 683443 w 4256202"/>
                <a:gd name="connsiteY4" fmla="*/ 141402 h 966248"/>
                <a:gd name="connsiteX5" fmla="*/ 683443 w 4256202"/>
                <a:gd name="connsiteY5" fmla="*/ 9427 h 966248"/>
                <a:gd name="connsiteX6" fmla="*/ 2795047 w 4256202"/>
                <a:gd name="connsiteY6" fmla="*/ 0 h 966248"/>
                <a:gd name="connsiteX7" fmla="*/ 2795047 w 4256202"/>
                <a:gd name="connsiteY7" fmla="*/ 146116 h 966248"/>
                <a:gd name="connsiteX8" fmla="*/ 2936449 w 4256202"/>
                <a:gd name="connsiteY8" fmla="*/ 150829 h 966248"/>
                <a:gd name="connsiteX9" fmla="*/ 2941163 w 4256202"/>
                <a:gd name="connsiteY9" fmla="*/ 428920 h 966248"/>
                <a:gd name="connsiteX10" fmla="*/ 3520911 w 4256202"/>
                <a:gd name="connsiteY10" fmla="*/ 414780 h 966248"/>
                <a:gd name="connsiteX11" fmla="*/ 3530338 w 4256202"/>
                <a:gd name="connsiteY11" fmla="*/ 494908 h 966248"/>
                <a:gd name="connsiteX12" fmla="*/ 4256202 w 4256202"/>
                <a:gd name="connsiteY12" fmla="*/ 490194 h 966248"/>
                <a:gd name="connsiteX13" fmla="*/ 4251488 w 4256202"/>
                <a:gd name="connsiteY13" fmla="*/ 697584 h 966248"/>
                <a:gd name="connsiteX14" fmla="*/ 3506771 w 4256202"/>
                <a:gd name="connsiteY14" fmla="*/ 683444 h 966248"/>
                <a:gd name="connsiteX15" fmla="*/ 3516198 w 4256202"/>
                <a:gd name="connsiteY15" fmla="*/ 801279 h 966248"/>
                <a:gd name="connsiteX16" fmla="*/ 3417216 w 4256202"/>
                <a:gd name="connsiteY16" fmla="*/ 801279 h 966248"/>
                <a:gd name="connsiteX17" fmla="*/ 3412503 w 4256202"/>
                <a:gd name="connsiteY17" fmla="*/ 678730 h 966248"/>
                <a:gd name="connsiteX18" fmla="*/ 2851608 w 4256202"/>
                <a:gd name="connsiteY18" fmla="*/ 664590 h 966248"/>
                <a:gd name="connsiteX19" fmla="*/ 2851608 w 4256202"/>
                <a:gd name="connsiteY19" fmla="*/ 617456 h 966248"/>
                <a:gd name="connsiteX20" fmla="*/ 2220012 w 4256202"/>
                <a:gd name="connsiteY20" fmla="*/ 608029 h 966248"/>
                <a:gd name="connsiteX21" fmla="*/ 2220012 w 4256202"/>
                <a:gd name="connsiteY21" fmla="*/ 523188 h 966248"/>
                <a:gd name="connsiteX22" fmla="*/ 1079369 w 4256202"/>
                <a:gd name="connsiteY22" fmla="*/ 527901 h 966248"/>
                <a:gd name="connsiteX23" fmla="*/ 1079369 w 4256202"/>
                <a:gd name="connsiteY23" fmla="*/ 645736 h 966248"/>
                <a:gd name="connsiteX24" fmla="*/ 499620 w 4256202"/>
                <a:gd name="connsiteY24" fmla="*/ 641023 h 966248"/>
                <a:gd name="connsiteX25" fmla="*/ 490194 w 4256202"/>
                <a:gd name="connsiteY25" fmla="*/ 956821 h 966248"/>
                <a:gd name="connsiteX26" fmla="*/ 273377 w 4256202"/>
                <a:gd name="connsiteY26" fmla="*/ 857839 h 966248"/>
                <a:gd name="connsiteX27" fmla="*/ 0 w 4256202"/>
                <a:gd name="connsiteY27" fmla="*/ 966248 h 96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256202" h="966248">
                  <a:moveTo>
                    <a:pt x="0" y="966248"/>
                  </a:moveTo>
                  <a:lnTo>
                    <a:pt x="4713" y="428920"/>
                  </a:lnTo>
                  <a:lnTo>
                    <a:pt x="490194" y="428920"/>
                  </a:lnTo>
                  <a:lnTo>
                    <a:pt x="504334" y="160256"/>
                  </a:lnTo>
                  <a:lnTo>
                    <a:pt x="683443" y="141402"/>
                  </a:lnTo>
                  <a:lnTo>
                    <a:pt x="683443" y="9427"/>
                  </a:lnTo>
                  <a:lnTo>
                    <a:pt x="2795047" y="0"/>
                  </a:lnTo>
                  <a:lnTo>
                    <a:pt x="2795047" y="146116"/>
                  </a:lnTo>
                  <a:lnTo>
                    <a:pt x="2936449" y="150829"/>
                  </a:lnTo>
                  <a:cubicBezTo>
                    <a:pt x="2938020" y="243526"/>
                    <a:pt x="2939592" y="336223"/>
                    <a:pt x="2941163" y="428920"/>
                  </a:cubicBezTo>
                  <a:lnTo>
                    <a:pt x="3520911" y="414780"/>
                  </a:lnTo>
                  <a:lnTo>
                    <a:pt x="3530338" y="494908"/>
                  </a:lnTo>
                  <a:lnTo>
                    <a:pt x="4256202" y="490194"/>
                  </a:lnTo>
                  <a:lnTo>
                    <a:pt x="4251488" y="697584"/>
                  </a:lnTo>
                  <a:lnTo>
                    <a:pt x="3506771" y="683444"/>
                  </a:lnTo>
                  <a:lnTo>
                    <a:pt x="3516198" y="801279"/>
                  </a:lnTo>
                  <a:lnTo>
                    <a:pt x="3417216" y="801279"/>
                  </a:lnTo>
                  <a:lnTo>
                    <a:pt x="3412503" y="678730"/>
                  </a:lnTo>
                  <a:lnTo>
                    <a:pt x="2851608" y="664590"/>
                  </a:lnTo>
                  <a:lnTo>
                    <a:pt x="2851608" y="617456"/>
                  </a:lnTo>
                  <a:lnTo>
                    <a:pt x="2220012" y="608029"/>
                  </a:lnTo>
                  <a:lnTo>
                    <a:pt x="2220012" y="523188"/>
                  </a:lnTo>
                  <a:lnTo>
                    <a:pt x="1079369" y="527901"/>
                  </a:lnTo>
                  <a:lnTo>
                    <a:pt x="1079369" y="645736"/>
                  </a:lnTo>
                  <a:lnTo>
                    <a:pt x="499620" y="641023"/>
                  </a:lnTo>
                  <a:lnTo>
                    <a:pt x="490194" y="956821"/>
                  </a:lnTo>
                  <a:lnTo>
                    <a:pt x="273377" y="857839"/>
                  </a:lnTo>
                  <a:lnTo>
                    <a:pt x="0" y="96624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717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243F869-4C30-D5D1-D55B-832EED5A163B}"/>
                </a:ext>
              </a:extLst>
            </p:cNvPr>
            <p:cNvSpPr/>
            <p:nvPr/>
          </p:nvSpPr>
          <p:spPr>
            <a:xfrm>
              <a:off x="7323739" y="3026229"/>
              <a:ext cx="936172" cy="1625600"/>
            </a:xfrm>
            <a:custGeom>
              <a:avLst/>
              <a:gdLst>
                <a:gd name="connsiteX0" fmla="*/ 36286 w 936172"/>
                <a:gd name="connsiteY0" fmla="*/ 0 h 1625600"/>
                <a:gd name="connsiteX1" fmla="*/ 740229 w 936172"/>
                <a:gd name="connsiteY1" fmla="*/ 0 h 1625600"/>
                <a:gd name="connsiteX2" fmla="*/ 899886 w 936172"/>
                <a:gd name="connsiteY2" fmla="*/ 7257 h 1625600"/>
                <a:gd name="connsiteX3" fmla="*/ 885372 w 936172"/>
                <a:gd name="connsiteY3" fmla="*/ 108857 h 1625600"/>
                <a:gd name="connsiteX4" fmla="*/ 914400 w 936172"/>
                <a:gd name="connsiteY4" fmla="*/ 224971 h 1625600"/>
                <a:gd name="connsiteX5" fmla="*/ 936172 w 936172"/>
                <a:gd name="connsiteY5" fmla="*/ 348342 h 1625600"/>
                <a:gd name="connsiteX6" fmla="*/ 914400 w 936172"/>
                <a:gd name="connsiteY6" fmla="*/ 1625600 h 1625600"/>
                <a:gd name="connsiteX7" fmla="*/ 907143 w 936172"/>
                <a:gd name="connsiteY7" fmla="*/ 1299028 h 1625600"/>
                <a:gd name="connsiteX8" fmla="*/ 21772 w 936172"/>
                <a:gd name="connsiteY8" fmla="*/ 1320800 h 1625600"/>
                <a:gd name="connsiteX9" fmla="*/ 29029 w 936172"/>
                <a:gd name="connsiteY9" fmla="*/ 1081314 h 1625600"/>
                <a:gd name="connsiteX10" fmla="*/ 7257 w 936172"/>
                <a:gd name="connsiteY10" fmla="*/ 957942 h 1625600"/>
                <a:gd name="connsiteX11" fmla="*/ 0 w 936172"/>
                <a:gd name="connsiteY11" fmla="*/ 747485 h 1625600"/>
                <a:gd name="connsiteX12" fmla="*/ 29029 w 936172"/>
                <a:gd name="connsiteY12" fmla="*/ 493485 h 1625600"/>
                <a:gd name="connsiteX13" fmla="*/ 72572 w 936172"/>
                <a:gd name="connsiteY13" fmla="*/ 362857 h 1625600"/>
                <a:gd name="connsiteX14" fmla="*/ 7257 w 936172"/>
                <a:gd name="connsiteY14" fmla="*/ 246742 h 1625600"/>
                <a:gd name="connsiteX15" fmla="*/ 36286 w 936172"/>
                <a:gd name="connsiteY15" fmla="*/ 0 h 162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36172" h="1625600">
                  <a:moveTo>
                    <a:pt x="36286" y="0"/>
                  </a:moveTo>
                  <a:lnTo>
                    <a:pt x="740229" y="0"/>
                  </a:lnTo>
                  <a:lnTo>
                    <a:pt x="899886" y="7257"/>
                  </a:lnTo>
                  <a:lnTo>
                    <a:pt x="885372" y="108857"/>
                  </a:lnTo>
                  <a:lnTo>
                    <a:pt x="914400" y="224971"/>
                  </a:lnTo>
                  <a:lnTo>
                    <a:pt x="936172" y="348342"/>
                  </a:lnTo>
                  <a:lnTo>
                    <a:pt x="914400" y="1625600"/>
                  </a:lnTo>
                  <a:lnTo>
                    <a:pt x="907143" y="1299028"/>
                  </a:lnTo>
                  <a:lnTo>
                    <a:pt x="21772" y="1320800"/>
                  </a:lnTo>
                  <a:lnTo>
                    <a:pt x="29029" y="1081314"/>
                  </a:lnTo>
                  <a:lnTo>
                    <a:pt x="7257" y="957942"/>
                  </a:lnTo>
                  <a:lnTo>
                    <a:pt x="0" y="747485"/>
                  </a:lnTo>
                  <a:lnTo>
                    <a:pt x="29029" y="493485"/>
                  </a:lnTo>
                  <a:lnTo>
                    <a:pt x="72572" y="362857"/>
                  </a:lnTo>
                  <a:lnTo>
                    <a:pt x="7257" y="246742"/>
                  </a:lnTo>
                  <a:lnTo>
                    <a:pt x="362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3C0DAD1-D9E1-D487-8AFD-D161229A28AE}"/>
                </a:ext>
              </a:extLst>
            </p:cNvPr>
            <p:cNvSpPr/>
            <p:nvPr/>
          </p:nvSpPr>
          <p:spPr>
            <a:xfrm>
              <a:off x="7330996" y="4368800"/>
              <a:ext cx="899886" cy="290286"/>
            </a:xfrm>
            <a:custGeom>
              <a:avLst/>
              <a:gdLst>
                <a:gd name="connsiteX0" fmla="*/ 29029 w 899886"/>
                <a:gd name="connsiteY0" fmla="*/ 14514 h 290286"/>
                <a:gd name="connsiteX1" fmla="*/ 29029 w 899886"/>
                <a:gd name="connsiteY1" fmla="*/ 14514 h 290286"/>
                <a:gd name="connsiteX2" fmla="*/ 116115 w 899886"/>
                <a:gd name="connsiteY2" fmla="*/ 7257 h 290286"/>
                <a:gd name="connsiteX3" fmla="*/ 899886 w 899886"/>
                <a:gd name="connsiteY3" fmla="*/ 0 h 290286"/>
                <a:gd name="connsiteX4" fmla="*/ 892629 w 899886"/>
                <a:gd name="connsiteY4" fmla="*/ 290286 h 290286"/>
                <a:gd name="connsiteX5" fmla="*/ 508000 w 899886"/>
                <a:gd name="connsiteY5" fmla="*/ 275771 h 290286"/>
                <a:gd name="connsiteX6" fmla="*/ 275772 w 899886"/>
                <a:gd name="connsiteY6" fmla="*/ 275771 h 290286"/>
                <a:gd name="connsiteX7" fmla="*/ 0 w 899886"/>
                <a:gd name="connsiteY7" fmla="*/ 290286 h 290286"/>
                <a:gd name="connsiteX8" fmla="*/ 29029 w 899886"/>
                <a:gd name="connsiteY8" fmla="*/ 14514 h 29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9886" h="290286">
                  <a:moveTo>
                    <a:pt x="29029" y="14514"/>
                  </a:moveTo>
                  <a:lnTo>
                    <a:pt x="29029" y="14514"/>
                  </a:lnTo>
                  <a:lnTo>
                    <a:pt x="116115" y="7257"/>
                  </a:lnTo>
                  <a:lnTo>
                    <a:pt x="899886" y="0"/>
                  </a:lnTo>
                  <a:lnTo>
                    <a:pt x="892629" y="290286"/>
                  </a:lnTo>
                  <a:lnTo>
                    <a:pt x="508000" y="275771"/>
                  </a:lnTo>
                  <a:lnTo>
                    <a:pt x="275772" y="275771"/>
                  </a:lnTo>
                  <a:lnTo>
                    <a:pt x="0" y="290286"/>
                  </a:lnTo>
                  <a:lnTo>
                    <a:pt x="29029" y="145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DF529B1-1305-09C6-F939-A02BFC666604}"/>
                </a:ext>
              </a:extLst>
            </p:cNvPr>
            <p:cNvSpPr/>
            <p:nvPr/>
          </p:nvSpPr>
          <p:spPr>
            <a:xfrm>
              <a:off x="7329589" y="4690925"/>
              <a:ext cx="896350" cy="211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4B45F6D-4B32-49B9-D2C6-49BE88192ADE}"/>
                </a:ext>
              </a:extLst>
            </p:cNvPr>
            <p:cNvSpPr/>
            <p:nvPr/>
          </p:nvSpPr>
          <p:spPr>
            <a:xfrm>
              <a:off x="7133276" y="2783881"/>
              <a:ext cx="1142283" cy="1901197"/>
            </a:xfrm>
            <a:custGeom>
              <a:avLst/>
              <a:gdLst>
                <a:gd name="connsiteX0" fmla="*/ 122549 w 688157"/>
                <a:gd name="connsiteY0" fmla="*/ 1140643 h 1145357"/>
                <a:gd name="connsiteX1" fmla="*/ 117835 w 688157"/>
                <a:gd name="connsiteY1" fmla="*/ 141402 h 1145357"/>
                <a:gd name="connsiteX2" fmla="*/ 4714 w 688157"/>
                <a:gd name="connsiteY2" fmla="*/ 131975 h 1145357"/>
                <a:gd name="connsiteX3" fmla="*/ 0 w 688157"/>
                <a:gd name="connsiteY3" fmla="*/ 0 h 1145357"/>
                <a:gd name="connsiteX4" fmla="*/ 575035 w 688157"/>
                <a:gd name="connsiteY4" fmla="*/ 0 h 1145357"/>
                <a:gd name="connsiteX5" fmla="*/ 570322 w 688157"/>
                <a:gd name="connsiteY5" fmla="*/ 131975 h 1145357"/>
                <a:gd name="connsiteX6" fmla="*/ 688157 w 688157"/>
                <a:gd name="connsiteY6" fmla="*/ 136688 h 1145357"/>
                <a:gd name="connsiteX7" fmla="*/ 674017 w 688157"/>
                <a:gd name="connsiteY7" fmla="*/ 1145357 h 1145357"/>
                <a:gd name="connsiteX8" fmla="*/ 122549 w 688157"/>
                <a:gd name="connsiteY8" fmla="*/ 1140643 h 11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8157" h="1145357">
                  <a:moveTo>
                    <a:pt x="122549" y="1140643"/>
                  </a:moveTo>
                  <a:cubicBezTo>
                    <a:pt x="120978" y="807563"/>
                    <a:pt x="119406" y="474482"/>
                    <a:pt x="117835" y="141402"/>
                  </a:cubicBezTo>
                  <a:lnTo>
                    <a:pt x="4714" y="131975"/>
                  </a:lnTo>
                  <a:lnTo>
                    <a:pt x="0" y="0"/>
                  </a:lnTo>
                  <a:lnTo>
                    <a:pt x="575035" y="0"/>
                  </a:lnTo>
                  <a:lnTo>
                    <a:pt x="570322" y="131975"/>
                  </a:lnTo>
                  <a:lnTo>
                    <a:pt x="688157" y="136688"/>
                  </a:lnTo>
                  <a:lnTo>
                    <a:pt x="674017" y="1145357"/>
                  </a:lnTo>
                  <a:lnTo>
                    <a:pt x="122549" y="1140643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717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425E5C93-33E5-B1D2-DCFA-F8B237AD6ADC}"/>
                </a:ext>
              </a:extLst>
            </p:cNvPr>
            <p:cNvSpPr/>
            <p:nvPr/>
          </p:nvSpPr>
          <p:spPr>
            <a:xfrm>
              <a:off x="7289753" y="4694035"/>
              <a:ext cx="970158" cy="234715"/>
            </a:xfrm>
            <a:custGeom>
              <a:avLst/>
              <a:gdLst>
                <a:gd name="connsiteX0" fmla="*/ 0 w 584462"/>
                <a:gd name="connsiteY0" fmla="*/ 0 h 141402"/>
                <a:gd name="connsiteX1" fmla="*/ 570322 w 584462"/>
                <a:gd name="connsiteY1" fmla="*/ 0 h 141402"/>
                <a:gd name="connsiteX2" fmla="*/ 584462 w 584462"/>
                <a:gd name="connsiteY2" fmla="*/ 131975 h 141402"/>
                <a:gd name="connsiteX3" fmla="*/ 0 w 584462"/>
                <a:gd name="connsiteY3" fmla="*/ 141402 h 141402"/>
                <a:gd name="connsiteX4" fmla="*/ 0 w 584462"/>
                <a:gd name="connsiteY4" fmla="*/ 0 h 141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62" h="141402">
                  <a:moveTo>
                    <a:pt x="0" y="0"/>
                  </a:moveTo>
                  <a:lnTo>
                    <a:pt x="570322" y="0"/>
                  </a:lnTo>
                  <a:lnTo>
                    <a:pt x="584462" y="131975"/>
                  </a:lnTo>
                  <a:lnTo>
                    <a:pt x="0" y="141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3717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6B82CE7-1158-68F4-C49E-FC29768D1558}"/>
              </a:ext>
            </a:extLst>
          </p:cNvPr>
          <p:cNvSpPr txBox="1"/>
          <p:nvPr/>
        </p:nvSpPr>
        <p:spPr>
          <a:xfrm>
            <a:off x="2579076" y="5409396"/>
            <a:ext cx="6926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Final Scheme – Part Retrofit, Part New Build infill.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Carbon cost/benefit optimized.</a:t>
            </a: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B23405C-55DF-FFDA-33E5-8F33F00684E7}"/>
              </a:ext>
            </a:extLst>
          </p:cNvPr>
          <p:cNvSpPr/>
          <p:nvPr/>
        </p:nvSpPr>
        <p:spPr>
          <a:xfrm>
            <a:off x="1081314" y="4550229"/>
            <a:ext cx="10152743" cy="152400"/>
          </a:xfrm>
          <a:custGeom>
            <a:avLst/>
            <a:gdLst>
              <a:gd name="connsiteX0" fmla="*/ 0 w 10152743"/>
              <a:gd name="connsiteY0" fmla="*/ 116114 h 152400"/>
              <a:gd name="connsiteX1" fmla="*/ 783772 w 10152743"/>
              <a:gd name="connsiteY1" fmla="*/ 123371 h 152400"/>
              <a:gd name="connsiteX2" fmla="*/ 1045029 w 10152743"/>
              <a:gd name="connsiteY2" fmla="*/ 152400 h 152400"/>
              <a:gd name="connsiteX3" fmla="*/ 1045029 w 10152743"/>
              <a:gd name="connsiteY3" fmla="*/ 36285 h 152400"/>
              <a:gd name="connsiteX4" fmla="*/ 8955315 w 10152743"/>
              <a:gd name="connsiteY4" fmla="*/ 0 h 152400"/>
              <a:gd name="connsiteX5" fmla="*/ 9419772 w 10152743"/>
              <a:gd name="connsiteY5" fmla="*/ 36285 h 152400"/>
              <a:gd name="connsiteX6" fmla="*/ 10152743 w 10152743"/>
              <a:gd name="connsiteY6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2743" h="152400">
                <a:moveTo>
                  <a:pt x="0" y="116114"/>
                </a:moveTo>
                <a:lnTo>
                  <a:pt x="783772" y="123371"/>
                </a:lnTo>
                <a:lnTo>
                  <a:pt x="1045029" y="152400"/>
                </a:lnTo>
                <a:lnTo>
                  <a:pt x="1045029" y="36285"/>
                </a:lnTo>
                <a:lnTo>
                  <a:pt x="8955315" y="0"/>
                </a:lnTo>
                <a:lnTo>
                  <a:pt x="9419772" y="36285"/>
                </a:lnTo>
                <a:lnTo>
                  <a:pt x="10152743" y="0"/>
                </a:lnTo>
              </a:path>
            </a:pathLst>
          </a:custGeom>
          <a:noFill/>
          <a:ln w="57150">
            <a:solidFill>
              <a:schemeClr val="tx1">
                <a:alpha val="49017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F5B661-DCC9-F9F6-6665-41A84BF39CA9}"/>
              </a:ext>
            </a:extLst>
          </p:cNvPr>
          <p:cNvSpPr txBox="1"/>
          <p:nvPr/>
        </p:nvSpPr>
        <p:spPr>
          <a:xfrm>
            <a:off x="6521210" y="4556847"/>
            <a:ext cx="6926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Existing basements refurbished</a:t>
            </a:r>
          </a:p>
        </p:txBody>
      </p:sp>
      <p:pic>
        <p:nvPicPr>
          <p:cNvPr id="56" name="Picture 55" descr="A black letter on a white surface&#10;&#10;Description automatically generated">
            <a:extLst>
              <a:ext uri="{FF2B5EF4-FFF2-40B4-BE49-F238E27FC236}">
                <a16:creationId xmlns:a16="http://schemas.microsoft.com/office/drawing/2014/main" id="{15488D7F-A6A2-F098-3CD7-4E2897868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361" y="2676243"/>
            <a:ext cx="82435" cy="206089"/>
          </a:xfrm>
          <a:prstGeom prst="rect">
            <a:avLst/>
          </a:prstGeom>
        </p:spPr>
      </p:pic>
      <p:pic>
        <p:nvPicPr>
          <p:cNvPr id="58" name="Picture 57" descr="A white surface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168D109C-B4DE-E46F-15FB-015F77486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083" y="2600373"/>
            <a:ext cx="116278" cy="17891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6F8BD26-56D2-1801-C3D1-C0A26172A5D2}"/>
              </a:ext>
            </a:extLst>
          </p:cNvPr>
          <p:cNvCxnSpPr>
            <a:cxnSpLocks/>
          </p:cNvCxnSpPr>
          <p:nvPr/>
        </p:nvCxnSpPr>
        <p:spPr>
          <a:xfrm flipV="1">
            <a:off x="24154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452A12-F139-5B73-5083-261CCB83B535}"/>
              </a:ext>
            </a:extLst>
          </p:cNvPr>
          <p:cNvCxnSpPr>
            <a:cxnSpLocks/>
          </p:cNvCxnSpPr>
          <p:nvPr/>
        </p:nvCxnSpPr>
        <p:spPr>
          <a:xfrm flipV="1">
            <a:off x="3241593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0B9E4C-BECE-9331-8D91-D5F32D01FF54}"/>
              </a:ext>
            </a:extLst>
          </p:cNvPr>
          <p:cNvCxnSpPr>
            <a:cxnSpLocks/>
          </p:cNvCxnSpPr>
          <p:nvPr/>
        </p:nvCxnSpPr>
        <p:spPr>
          <a:xfrm flipV="1">
            <a:off x="7289751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5C9F606-1EC9-2269-889A-81561454D244}"/>
              </a:ext>
            </a:extLst>
          </p:cNvPr>
          <p:cNvCxnSpPr>
            <a:cxnSpLocks/>
          </p:cNvCxnSpPr>
          <p:nvPr/>
        </p:nvCxnSpPr>
        <p:spPr>
          <a:xfrm flipV="1">
            <a:off x="8225939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C48E20-162A-F857-F973-531818EA44F4}"/>
              </a:ext>
            </a:extLst>
          </p:cNvPr>
          <p:cNvCxnSpPr>
            <a:cxnSpLocks/>
          </p:cNvCxnSpPr>
          <p:nvPr/>
        </p:nvCxnSpPr>
        <p:spPr>
          <a:xfrm flipV="1">
            <a:off x="9835036" y="1075527"/>
            <a:ext cx="0" cy="48858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E3ED145-6CF3-0113-F939-DFDEDAB4090E}"/>
              </a:ext>
            </a:extLst>
          </p:cNvPr>
          <p:cNvSpPr txBox="1"/>
          <p:nvPr/>
        </p:nvSpPr>
        <p:spPr>
          <a:xfrm>
            <a:off x="2532170" y="1079929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D27A50-28F9-3A57-DC6C-CB9E56A8B391}"/>
              </a:ext>
            </a:extLst>
          </p:cNvPr>
          <p:cNvSpPr txBox="1"/>
          <p:nvPr/>
        </p:nvSpPr>
        <p:spPr>
          <a:xfrm>
            <a:off x="4902250" y="1079928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3FD918-817B-858F-268B-0D1D05B3B15F}"/>
              </a:ext>
            </a:extLst>
          </p:cNvPr>
          <p:cNvSpPr txBox="1"/>
          <p:nvPr/>
        </p:nvSpPr>
        <p:spPr>
          <a:xfrm>
            <a:off x="7440578" y="1079927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37F00C-5E1C-FE17-E81E-F3A1C97EACC0}"/>
              </a:ext>
            </a:extLst>
          </p:cNvPr>
          <p:cNvSpPr txBox="1"/>
          <p:nvPr/>
        </p:nvSpPr>
        <p:spPr>
          <a:xfrm>
            <a:off x="8741078" y="1079926"/>
            <a:ext cx="1131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Site 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6E4E2A-0646-DFF9-8FCA-440690FF5DD0}"/>
              </a:ext>
            </a:extLst>
          </p:cNvPr>
          <p:cNvCxnSpPr>
            <a:cxnSpLocks/>
          </p:cNvCxnSpPr>
          <p:nvPr/>
        </p:nvCxnSpPr>
        <p:spPr>
          <a:xfrm flipV="1">
            <a:off x="5254633" y="1564109"/>
            <a:ext cx="0" cy="876201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F9726F-0467-B257-BECA-217FADD3B7A0}"/>
              </a:ext>
            </a:extLst>
          </p:cNvPr>
          <p:cNvCxnSpPr>
            <a:cxnSpLocks/>
          </p:cNvCxnSpPr>
          <p:nvPr/>
        </p:nvCxnSpPr>
        <p:spPr>
          <a:xfrm flipV="1">
            <a:off x="2735085" y="2253078"/>
            <a:ext cx="0" cy="83095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39F125B-816D-C25A-C029-545360D8132A}"/>
              </a:ext>
            </a:extLst>
          </p:cNvPr>
          <p:cNvCxnSpPr>
            <a:cxnSpLocks/>
          </p:cNvCxnSpPr>
          <p:nvPr/>
        </p:nvCxnSpPr>
        <p:spPr>
          <a:xfrm>
            <a:off x="7362088" y="3618437"/>
            <a:ext cx="863851" cy="0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440A22-1097-DC24-7202-C2FC23C755B6}"/>
              </a:ext>
            </a:extLst>
          </p:cNvPr>
          <p:cNvCxnSpPr>
            <a:cxnSpLocks/>
          </p:cNvCxnSpPr>
          <p:nvPr/>
        </p:nvCxnSpPr>
        <p:spPr>
          <a:xfrm flipV="1">
            <a:off x="9218829" y="2324328"/>
            <a:ext cx="0" cy="421948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2E6AC5-FA17-F855-4E88-ACCFACDC94D5}"/>
              </a:ext>
            </a:extLst>
          </p:cNvPr>
          <p:cNvSpPr txBox="1"/>
          <p:nvPr/>
        </p:nvSpPr>
        <p:spPr>
          <a:xfrm>
            <a:off x="5254633" y="1864499"/>
            <a:ext cx="33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F32C02-816E-D91B-7445-BC6A631954DD}"/>
              </a:ext>
            </a:extLst>
          </p:cNvPr>
          <p:cNvSpPr txBox="1"/>
          <p:nvPr/>
        </p:nvSpPr>
        <p:spPr>
          <a:xfrm>
            <a:off x="2738997" y="2413105"/>
            <a:ext cx="33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CF6FC9-7BE3-3AB5-182F-108EFC56CF46}"/>
              </a:ext>
            </a:extLst>
          </p:cNvPr>
          <p:cNvSpPr txBox="1"/>
          <p:nvPr/>
        </p:nvSpPr>
        <p:spPr>
          <a:xfrm>
            <a:off x="7609183" y="3239563"/>
            <a:ext cx="33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A0BF09-457E-B092-3A59-8BCC3DE5EE06}"/>
              </a:ext>
            </a:extLst>
          </p:cNvPr>
          <p:cNvSpPr txBox="1"/>
          <p:nvPr/>
        </p:nvSpPr>
        <p:spPr>
          <a:xfrm>
            <a:off x="8837620" y="2353853"/>
            <a:ext cx="3312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94D603-9065-2785-0CF4-3206C13E0D9B}"/>
              </a:ext>
            </a:extLst>
          </p:cNvPr>
          <p:cNvSpPr txBox="1"/>
          <p:nvPr/>
        </p:nvSpPr>
        <p:spPr>
          <a:xfrm>
            <a:off x="-1" y="0"/>
            <a:ext cx="7070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Increasing Urban Density in Heritage Areas</a:t>
            </a:r>
          </a:p>
        </p:txBody>
      </p:sp>
    </p:spTree>
    <p:extLst>
      <p:ext uri="{BB962C8B-B14F-4D97-AF65-F5344CB8AC3E}">
        <p14:creationId xmlns:p14="http://schemas.microsoft.com/office/powerpoint/2010/main" val="140860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45004</TotalTime>
  <Words>726</Words>
  <Application>Microsoft Macintosh PowerPoint</Application>
  <PresentationFormat>Widescreen</PresentationFormat>
  <Paragraphs>309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Baskerville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priyanka.arora@sturgis.co.uk</dc:creator>
  <cp:lastModifiedBy>simon sturgis</cp:lastModifiedBy>
  <cp:revision>2051</cp:revision>
  <cp:lastPrinted>2022-11-01T17:55:05Z</cp:lastPrinted>
  <dcterms:created xsi:type="dcterms:W3CDTF">2017-05-03T09:22:52Z</dcterms:created>
  <dcterms:modified xsi:type="dcterms:W3CDTF">2024-10-03T15:54:41Z</dcterms:modified>
</cp:coreProperties>
</file>