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641" r:id="rId3"/>
    <p:sldId id="643" r:id="rId4"/>
    <p:sldId id="639" r:id="rId5"/>
    <p:sldId id="640" r:id="rId6"/>
    <p:sldId id="472" r:id="rId7"/>
    <p:sldId id="282" r:id="rId8"/>
    <p:sldId id="283" r:id="rId9"/>
    <p:sldId id="285" r:id="rId10"/>
    <p:sldId id="567" r:id="rId11"/>
    <p:sldId id="561" r:id="rId12"/>
    <p:sldId id="289" r:id="rId13"/>
    <p:sldId id="560" r:id="rId14"/>
    <p:sldId id="569" r:id="rId15"/>
    <p:sldId id="571" r:id="rId16"/>
    <p:sldId id="572" r:id="rId17"/>
    <p:sldId id="575" r:id="rId18"/>
    <p:sldId id="576" r:id="rId19"/>
    <p:sldId id="577" r:id="rId20"/>
    <p:sldId id="578" r:id="rId21"/>
    <p:sldId id="579" r:id="rId22"/>
    <p:sldId id="582" r:id="rId23"/>
    <p:sldId id="583" r:id="rId24"/>
    <p:sldId id="528" r:id="rId25"/>
    <p:sldId id="644" r:id="rId26"/>
    <p:sldId id="586" r:id="rId27"/>
    <p:sldId id="585" r:id="rId28"/>
    <p:sldId id="267" r:id="rId29"/>
    <p:sldId id="268" r:id="rId30"/>
    <p:sldId id="269" r:id="rId31"/>
    <p:sldId id="272" r:id="rId32"/>
    <p:sldId id="274" r:id="rId33"/>
    <p:sldId id="645" r:id="rId34"/>
    <p:sldId id="650" r:id="rId35"/>
    <p:sldId id="649" r:id="rId36"/>
    <p:sldId id="646" r:id="rId37"/>
    <p:sldId id="592" r:id="rId38"/>
    <p:sldId id="359" r:id="rId39"/>
    <p:sldId id="595" r:id="rId40"/>
    <p:sldId id="647" r:id="rId41"/>
    <p:sldId id="648" r:id="rId42"/>
    <p:sldId id="590" r:id="rId43"/>
    <p:sldId id="276" r:id="rId44"/>
    <p:sldId id="280" r:id="rId45"/>
    <p:sldId id="279" r:id="rId46"/>
    <p:sldId id="597" r:id="rId47"/>
    <p:sldId id="599" r:id="rId48"/>
    <p:sldId id="278" r:id="rId49"/>
    <p:sldId id="281" r:id="rId50"/>
    <p:sldId id="608" r:id="rId51"/>
    <p:sldId id="613" r:id="rId52"/>
    <p:sldId id="617" r:id="rId53"/>
    <p:sldId id="620" r:id="rId54"/>
    <p:sldId id="625" r:id="rId55"/>
    <p:sldId id="65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667E"/>
    <a:srgbClr val="F26522"/>
    <a:srgbClr val="8469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p:restoredTop sz="71499"/>
  </p:normalViewPr>
  <p:slideViewPr>
    <p:cSldViewPr snapToGrid="0">
      <p:cViewPr varScale="1">
        <p:scale>
          <a:sx n="113" d="100"/>
          <a:sy n="113" d="100"/>
        </p:scale>
        <p:origin x="16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6AD6-E607-CD49-8DA5-02CA69AE67B5}" type="datetimeFigureOut">
              <a:rPr lang="en-GB" smtClean="0"/>
              <a:t>04/10/2024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8A6E9-A0DB-A340-A36C-62B211992C6E}" type="slidenum">
              <a:rPr lang="en-GB" smtClean="0"/>
              <a:t>‹#›</a:t>
            </a:fld>
            <a:endParaRPr lang="en-GB"/>
          </a:p>
        </p:txBody>
      </p:sp>
    </p:spTree>
    <p:extLst>
      <p:ext uri="{BB962C8B-B14F-4D97-AF65-F5344CB8AC3E}">
        <p14:creationId xmlns:p14="http://schemas.microsoft.com/office/powerpoint/2010/main" val="2342463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1</a:t>
            </a:fld>
            <a:endParaRPr lang="en-GB"/>
          </a:p>
        </p:txBody>
      </p:sp>
    </p:spTree>
    <p:extLst>
      <p:ext uri="{BB962C8B-B14F-4D97-AF65-F5344CB8AC3E}">
        <p14:creationId xmlns:p14="http://schemas.microsoft.com/office/powerpoint/2010/main" val="2746441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916329-129B-9041-B20C-9FEAEA37FB16}" type="slidenum">
              <a:rPr lang="en-GB" smtClean="0"/>
              <a:t>11</a:t>
            </a:fld>
            <a:endParaRPr lang="en-GB"/>
          </a:p>
        </p:txBody>
      </p:sp>
    </p:spTree>
    <p:extLst>
      <p:ext uri="{BB962C8B-B14F-4D97-AF65-F5344CB8AC3E}">
        <p14:creationId xmlns:p14="http://schemas.microsoft.com/office/powerpoint/2010/main" val="2066673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12</a:t>
            </a:fld>
            <a:endParaRPr lang="en-GB"/>
          </a:p>
        </p:txBody>
      </p:sp>
    </p:spTree>
    <p:extLst>
      <p:ext uri="{BB962C8B-B14F-4D97-AF65-F5344CB8AC3E}">
        <p14:creationId xmlns:p14="http://schemas.microsoft.com/office/powerpoint/2010/main" val="226664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916329-129B-9041-B20C-9FEAEA37FB16}" type="slidenum">
              <a:rPr lang="en-GB" smtClean="0"/>
              <a:t>13</a:t>
            </a:fld>
            <a:endParaRPr lang="en-GB"/>
          </a:p>
        </p:txBody>
      </p:sp>
    </p:spTree>
    <p:extLst>
      <p:ext uri="{BB962C8B-B14F-4D97-AF65-F5344CB8AC3E}">
        <p14:creationId xmlns:p14="http://schemas.microsoft.com/office/powerpoint/2010/main" val="1758896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8C916329-129B-9041-B20C-9FEAEA37FB16}" type="slidenum">
              <a:rPr lang="en-GB" smtClean="0"/>
              <a:t>15</a:t>
            </a:fld>
            <a:endParaRPr lang="en-GB"/>
          </a:p>
        </p:txBody>
      </p:sp>
    </p:spTree>
    <p:extLst>
      <p:ext uri="{BB962C8B-B14F-4D97-AF65-F5344CB8AC3E}">
        <p14:creationId xmlns:p14="http://schemas.microsoft.com/office/powerpoint/2010/main" val="2613181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916329-129B-9041-B20C-9FEAEA37FB16}" type="slidenum">
              <a:rPr lang="en-GB" smtClean="0"/>
              <a:t>16</a:t>
            </a:fld>
            <a:endParaRPr lang="en-GB"/>
          </a:p>
        </p:txBody>
      </p:sp>
    </p:spTree>
    <p:extLst>
      <p:ext uri="{BB962C8B-B14F-4D97-AF65-F5344CB8AC3E}">
        <p14:creationId xmlns:p14="http://schemas.microsoft.com/office/powerpoint/2010/main" val="2306267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916329-129B-9041-B20C-9FEAEA37FB16}" type="slidenum">
              <a:rPr lang="en-GB" smtClean="0"/>
              <a:t>17</a:t>
            </a:fld>
            <a:endParaRPr lang="en-GB"/>
          </a:p>
        </p:txBody>
      </p:sp>
    </p:spTree>
    <p:extLst>
      <p:ext uri="{BB962C8B-B14F-4D97-AF65-F5344CB8AC3E}">
        <p14:creationId xmlns:p14="http://schemas.microsoft.com/office/powerpoint/2010/main" val="148131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916329-129B-9041-B20C-9FEAEA37FB16}" type="slidenum">
              <a:rPr lang="en-GB" smtClean="0"/>
              <a:t>18</a:t>
            </a:fld>
            <a:endParaRPr lang="en-GB"/>
          </a:p>
        </p:txBody>
      </p:sp>
    </p:spTree>
    <p:extLst>
      <p:ext uri="{BB962C8B-B14F-4D97-AF65-F5344CB8AC3E}">
        <p14:creationId xmlns:p14="http://schemas.microsoft.com/office/powerpoint/2010/main" val="2586517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solidFill>
                <a:schemeClr val="tx1"/>
              </a:solidFill>
              <a:latin typeface="Avenir Next" panose="020B0503020202020204" pitchFamily="34" charset="0"/>
            </a:endParaRPr>
          </a:p>
        </p:txBody>
      </p:sp>
      <p:sp>
        <p:nvSpPr>
          <p:cNvPr id="4" name="Slide Number Placeholder 3"/>
          <p:cNvSpPr>
            <a:spLocks noGrp="1"/>
          </p:cNvSpPr>
          <p:nvPr>
            <p:ph type="sldNum" sz="quarter" idx="5"/>
          </p:nvPr>
        </p:nvSpPr>
        <p:spPr/>
        <p:txBody>
          <a:bodyPr/>
          <a:lstStyle/>
          <a:p>
            <a:fld id="{8C916329-129B-9041-B20C-9FEAEA37FB16}" type="slidenum">
              <a:rPr lang="en-GB" smtClean="0"/>
              <a:t>19</a:t>
            </a:fld>
            <a:endParaRPr lang="en-GB"/>
          </a:p>
        </p:txBody>
      </p:sp>
    </p:spTree>
    <p:extLst>
      <p:ext uri="{BB962C8B-B14F-4D97-AF65-F5344CB8AC3E}">
        <p14:creationId xmlns:p14="http://schemas.microsoft.com/office/powerpoint/2010/main" val="2076741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916329-129B-9041-B20C-9FEAEA37FB16}" type="slidenum">
              <a:rPr lang="en-GB" smtClean="0"/>
              <a:t>20</a:t>
            </a:fld>
            <a:endParaRPr lang="en-GB"/>
          </a:p>
        </p:txBody>
      </p:sp>
    </p:spTree>
    <p:extLst>
      <p:ext uri="{BB962C8B-B14F-4D97-AF65-F5344CB8AC3E}">
        <p14:creationId xmlns:p14="http://schemas.microsoft.com/office/powerpoint/2010/main" val="1249253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916329-129B-9041-B20C-9FEAEA37FB16}" type="slidenum">
              <a:rPr lang="en-GB" smtClean="0"/>
              <a:t>21</a:t>
            </a:fld>
            <a:endParaRPr lang="en-GB"/>
          </a:p>
        </p:txBody>
      </p:sp>
    </p:spTree>
    <p:extLst>
      <p:ext uri="{BB962C8B-B14F-4D97-AF65-F5344CB8AC3E}">
        <p14:creationId xmlns:p14="http://schemas.microsoft.com/office/powerpoint/2010/main" val="4252261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2</a:t>
            </a:fld>
            <a:endParaRPr lang="en-GB"/>
          </a:p>
        </p:txBody>
      </p:sp>
    </p:spTree>
    <p:extLst>
      <p:ext uri="{BB962C8B-B14F-4D97-AF65-F5344CB8AC3E}">
        <p14:creationId xmlns:p14="http://schemas.microsoft.com/office/powerpoint/2010/main" val="114112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22</a:t>
            </a:fld>
            <a:endParaRPr lang="en-GB"/>
          </a:p>
        </p:txBody>
      </p:sp>
    </p:spTree>
    <p:extLst>
      <p:ext uri="{BB962C8B-B14F-4D97-AF65-F5344CB8AC3E}">
        <p14:creationId xmlns:p14="http://schemas.microsoft.com/office/powerpoint/2010/main" val="251389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23</a:t>
            </a:fld>
            <a:endParaRPr lang="en-GB"/>
          </a:p>
        </p:txBody>
      </p:sp>
    </p:spTree>
    <p:extLst>
      <p:ext uri="{BB962C8B-B14F-4D97-AF65-F5344CB8AC3E}">
        <p14:creationId xmlns:p14="http://schemas.microsoft.com/office/powerpoint/2010/main" val="1079860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064B86-A3E1-1B45-AEFA-704D7C07C096}" type="slidenum">
              <a:rPr lang="en-GB" smtClean="0"/>
              <a:t>24</a:t>
            </a:fld>
            <a:endParaRPr lang="en-GB"/>
          </a:p>
        </p:txBody>
      </p:sp>
    </p:spTree>
    <p:extLst>
      <p:ext uri="{BB962C8B-B14F-4D97-AF65-F5344CB8AC3E}">
        <p14:creationId xmlns:p14="http://schemas.microsoft.com/office/powerpoint/2010/main" val="3255298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9B0A6-2E5F-FA61-4736-9AE5FA8FD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5EE33-2ABC-EDCE-34C3-B7C5F4B59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6FA08-1E9D-BC79-58E4-7DB944D0D313}"/>
              </a:ext>
            </a:extLst>
          </p:cNvPr>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0997D01-D7E5-2872-4D27-E778A44CD03B}"/>
              </a:ext>
            </a:extLst>
          </p:cNvPr>
          <p:cNvSpPr>
            <a:spLocks noGrp="1"/>
          </p:cNvSpPr>
          <p:nvPr>
            <p:ph type="sldNum" sz="quarter" idx="5"/>
          </p:nvPr>
        </p:nvSpPr>
        <p:spPr/>
        <p:txBody>
          <a:bodyPr/>
          <a:lstStyle/>
          <a:p>
            <a:fld id="{33064B86-A3E1-1B45-AEFA-704D7C07C096}" type="slidenum">
              <a:rPr lang="en-GB" smtClean="0"/>
              <a:t>25</a:t>
            </a:fld>
            <a:endParaRPr lang="en-GB"/>
          </a:p>
        </p:txBody>
      </p:sp>
    </p:spTree>
    <p:extLst>
      <p:ext uri="{BB962C8B-B14F-4D97-AF65-F5344CB8AC3E}">
        <p14:creationId xmlns:p14="http://schemas.microsoft.com/office/powerpoint/2010/main" val="675090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916329-129B-9041-B20C-9FEAEA37FB16}" type="slidenum">
              <a:rPr lang="en-GB" smtClean="0"/>
              <a:t>27</a:t>
            </a:fld>
            <a:endParaRPr lang="en-GB"/>
          </a:p>
        </p:txBody>
      </p:sp>
    </p:spTree>
    <p:extLst>
      <p:ext uri="{BB962C8B-B14F-4D97-AF65-F5344CB8AC3E}">
        <p14:creationId xmlns:p14="http://schemas.microsoft.com/office/powerpoint/2010/main" val="1840188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F89E-C627-5C7B-8488-D025D24418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A1AE4-DB1C-97BB-3EF3-02B695498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4A3E4-CA08-2C75-28C7-4E59E9CB87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F5D811C-4DE1-2090-228A-C0908B6CF0ED}"/>
              </a:ext>
            </a:extLst>
          </p:cNvPr>
          <p:cNvSpPr>
            <a:spLocks noGrp="1"/>
          </p:cNvSpPr>
          <p:nvPr>
            <p:ph type="sldNum" sz="quarter" idx="5"/>
          </p:nvPr>
        </p:nvSpPr>
        <p:spPr/>
        <p:txBody>
          <a:bodyPr/>
          <a:lstStyle/>
          <a:p>
            <a:fld id="{CA575875-DEE6-9442-B62A-16B409D0A166}" type="slidenum">
              <a:rPr lang="en-GB" smtClean="0"/>
              <a:t>28</a:t>
            </a:fld>
            <a:endParaRPr lang="en-GB"/>
          </a:p>
        </p:txBody>
      </p:sp>
    </p:spTree>
    <p:extLst>
      <p:ext uri="{BB962C8B-B14F-4D97-AF65-F5344CB8AC3E}">
        <p14:creationId xmlns:p14="http://schemas.microsoft.com/office/powerpoint/2010/main" val="3346314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706C1-0561-E409-463A-92B975F41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0E938-C3D9-C3A5-246E-D9C6B8308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15AB0-9EA1-A1ED-F5BA-7DED506D86E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A26A685-F64F-5639-5125-8B53F8371469}"/>
              </a:ext>
            </a:extLst>
          </p:cNvPr>
          <p:cNvSpPr>
            <a:spLocks noGrp="1"/>
          </p:cNvSpPr>
          <p:nvPr>
            <p:ph type="sldNum" sz="quarter" idx="5"/>
          </p:nvPr>
        </p:nvSpPr>
        <p:spPr/>
        <p:txBody>
          <a:bodyPr/>
          <a:lstStyle/>
          <a:p>
            <a:fld id="{CA575875-DEE6-9442-B62A-16B409D0A166}" type="slidenum">
              <a:rPr lang="en-GB" smtClean="0"/>
              <a:t>29</a:t>
            </a:fld>
            <a:endParaRPr lang="en-GB"/>
          </a:p>
        </p:txBody>
      </p:sp>
    </p:spTree>
    <p:extLst>
      <p:ext uri="{BB962C8B-B14F-4D97-AF65-F5344CB8AC3E}">
        <p14:creationId xmlns:p14="http://schemas.microsoft.com/office/powerpoint/2010/main" val="3773607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9FB28-CBA2-11E2-D9F0-DD1F464D9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68EFB-3C90-A2B2-56C8-AE528B383F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6F610-7D05-29E7-4B6F-CD9893747EB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6F62FE-0165-1AC9-B2CF-D3697D565678}"/>
              </a:ext>
            </a:extLst>
          </p:cNvPr>
          <p:cNvSpPr>
            <a:spLocks noGrp="1"/>
          </p:cNvSpPr>
          <p:nvPr>
            <p:ph type="sldNum" sz="quarter" idx="5"/>
          </p:nvPr>
        </p:nvSpPr>
        <p:spPr/>
        <p:txBody>
          <a:bodyPr/>
          <a:lstStyle/>
          <a:p>
            <a:fld id="{CA575875-DEE6-9442-B62A-16B409D0A166}" type="slidenum">
              <a:rPr lang="en-GB" smtClean="0"/>
              <a:t>30</a:t>
            </a:fld>
            <a:endParaRPr lang="en-GB"/>
          </a:p>
        </p:txBody>
      </p:sp>
    </p:spTree>
    <p:extLst>
      <p:ext uri="{BB962C8B-B14F-4D97-AF65-F5344CB8AC3E}">
        <p14:creationId xmlns:p14="http://schemas.microsoft.com/office/powerpoint/2010/main" val="2482942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31</a:t>
            </a:fld>
            <a:endParaRPr lang="en-GB"/>
          </a:p>
        </p:txBody>
      </p:sp>
    </p:spTree>
    <p:extLst>
      <p:ext uri="{BB962C8B-B14F-4D97-AF65-F5344CB8AC3E}">
        <p14:creationId xmlns:p14="http://schemas.microsoft.com/office/powerpoint/2010/main" val="2801943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35A14-36BB-F07E-C4E5-D939689BC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EFF7B-0D98-8E8D-ED80-E1F0C0762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D821E-4EE3-3170-15DF-C7C01AE773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667DF5-82FD-35DB-711C-2E17060DAFCC}"/>
              </a:ext>
            </a:extLst>
          </p:cNvPr>
          <p:cNvSpPr>
            <a:spLocks noGrp="1"/>
          </p:cNvSpPr>
          <p:nvPr>
            <p:ph type="sldNum" sz="quarter" idx="5"/>
          </p:nvPr>
        </p:nvSpPr>
        <p:spPr/>
        <p:txBody>
          <a:bodyPr/>
          <a:lstStyle/>
          <a:p>
            <a:fld id="{CA575875-DEE6-9442-B62A-16B409D0A166}" type="slidenum">
              <a:rPr lang="en-GB" smtClean="0"/>
              <a:t>32</a:t>
            </a:fld>
            <a:endParaRPr lang="en-GB"/>
          </a:p>
        </p:txBody>
      </p:sp>
    </p:spTree>
    <p:extLst>
      <p:ext uri="{BB962C8B-B14F-4D97-AF65-F5344CB8AC3E}">
        <p14:creationId xmlns:p14="http://schemas.microsoft.com/office/powerpoint/2010/main" val="2045439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3</a:t>
            </a:fld>
            <a:endParaRPr lang="en-GB"/>
          </a:p>
        </p:txBody>
      </p:sp>
    </p:spTree>
    <p:extLst>
      <p:ext uri="{BB962C8B-B14F-4D97-AF65-F5344CB8AC3E}">
        <p14:creationId xmlns:p14="http://schemas.microsoft.com/office/powerpoint/2010/main" val="1007365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916329-129B-9041-B20C-9FEAEA37FB16}" type="slidenum">
              <a:rPr lang="en-GB" smtClean="0"/>
              <a:t>37</a:t>
            </a:fld>
            <a:endParaRPr lang="en-GB"/>
          </a:p>
        </p:txBody>
      </p:sp>
    </p:spTree>
    <p:extLst>
      <p:ext uri="{BB962C8B-B14F-4D97-AF65-F5344CB8AC3E}">
        <p14:creationId xmlns:p14="http://schemas.microsoft.com/office/powerpoint/2010/main" val="2346205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064B86-A3E1-1B45-AEFA-704D7C07C096}" type="slidenum">
              <a:rPr lang="en-GB" smtClean="0"/>
              <a:t>38</a:t>
            </a:fld>
            <a:endParaRPr lang="en-GB"/>
          </a:p>
        </p:txBody>
      </p:sp>
    </p:spTree>
    <p:extLst>
      <p:ext uri="{BB962C8B-B14F-4D97-AF65-F5344CB8AC3E}">
        <p14:creationId xmlns:p14="http://schemas.microsoft.com/office/powerpoint/2010/main" val="647341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39</a:t>
            </a:fld>
            <a:endParaRPr lang="en-GB"/>
          </a:p>
        </p:txBody>
      </p:sp>
    </p:spTree>
    <p:extLst>
      <p:ext uri="{BB962C8B-B14F-4D97-AF65-F5344CB8AC3E}">
        <p14:creationId xmlns:p14="http://schemas.microsoft.com/office/powerpoint/2010/main" val="3779021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FEBBE-8CEB-7A3A-A88F-C0628D72F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EE5E5-06A0-BD32-294E-1D9A0841A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65596-775F-199B-914F-2778C1506AE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46E7985-47B5-023E-2A63-48F13DE1AA99}"/>
              </a:ext>
            </a:extLst>
          </p:cNvPr>
          <p:cNvSpPr>
            <a:spLocks noGrp="1"/>
          </p:cNvSpPr>
          <p:nvPr>
            <p:ph type="sldNum" sz="quarter" idx="5"/>
          </p:nvPr>
        </p:nvSpPr>
        <p:spPr/>
        <p:txBody>
          <a:bodyPr/>
          <a:lstStyle/>
          <a:p>
            <a:fld id="{CA575875-DEE6-9442-B62A-16B409D0A166}" type="slidenum">
              <a:rPr lang="en-GB" smtClean="0"/>
              <a:t>40</a:t>
            </a:fld>
            <a:endParaRPr lang="en-GB"/>
          </a:p>
        </p:txBody>
      </p:sp>
    </p:spTree>
    <p:extLst>
      <p:ext uri="{BB962C8B-B14F-4D97-AF65-F5344CB8AC3E}">
        <p14:creationId xmlns:p14="http://schemas.microsoft.com/office/powerpoint/2010/main" val="422470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C0EEA-22B9-EF92-D14D-58338A8A5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45A06-BC07-62D7-BB8D-5091F6A90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D5E27-C9E3-9D8F-55A0-CA6FF0122D5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AE5DF93-F547-EDFD-A035-A78D5570A48D}"/>
              </a:ext>
            </a:extLst>
          </p:cNvPr>
          <p:cNvSpPr>
            <a:spLocks noGrp="1"/>
          </p:cNvSpPr>
          <p:nvPr>
            <p:ph type="sldNum" sz="quarter" idx="5"/>
          </p:nvPr>
        </p:nvSpPr>
        <p:spPr/>
        <p:txBody>
          <a:bodyPr/>
          <a:lstStyle/>
          <a:p>
            <a:fld id="{CA575875-DEE6-9442-B62A-16B409D0A166}" type="slidenum">
              <a:rPr lang="en-GB" smtClean="0"/>
              <a:t>41</a:t>
            </a:fld>
            <a:endParaRPr lang="en-GB"/>
          </a:p>
        </p:txBody>
      </p:sp>
    </p:spTree>
    <p:extLst>
      <p:ext uri="{BB962C8B-B14F-4D97-AF65-F5344CB8AC3E}">
        <p14:creationId xmlns:p14="http://schemas.microsoft.com/office/powerpoint/2010/main" val="180871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916329-129B-9041-B20C-9FEAEA37FB16}" type="slidenum">
              <a:rPr lang="en-GB" smtClean="0"/>
              <a:t>42</a:t>
            </a:fld>
            <a:endParaRPr lang="en-GB"/>
          </a:p>
        </p:txBody>
      </p:sp>
    </p:spTree>
    <p:extLst>
      <p:ext uri="{BB962C8B-B14F-4D97-AF65-F5344CB8AC3E}">
        <p14:creationId xmlns:p14="http://schemas.microsoft.com/office/powerpoint/2010/main" val="1456648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D75B9-C607-47F9-F230-8283A662A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4E777-9840-28A7-0EAC-3BE37ADEB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16BE9-8D4D-E745-A89B-A58CBE9C072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02975F-6D5E-3A99-8460-442BF60AE1F7}"/>
              </a:ext>
            </a:extLst>
          </p:cNvPr>
          <p:cNvSpPr>
            <a:spLocks noGrp="1"/>
          </p:cNvSpPr>
          <p:nvPr>
            <p:ph type="sldNum" sz="quarter" idx="5"/>
          </p:nvPr>
        </p:nvSpPr>
        <p:spPr/>
        <p:txBody>
          <a:bodyPr/>
          <a:lstStyle/>
          <a:p>
            <a:fld id="{CA575875-DEE6-9442-B62A-16B409D0A166}" type="slidenum">
              <a:rPr lang="en-GB" smtClean="0"/>
              <a:t>43</a:t>
            </a:fld>
            <a:endParaRPr lang="en-GB"/>
          </a:p>
        </p:txBody>
      </p:sp>
    </p:spTree>
    <p:extLst>
      <p:ext uri="{BB962C8B-B14F-4D97-AF65-F5344CB8AC3E}">
        <p14:creationId xmlns:p14="http://schemas.microsoft.com/office/powerpoint/2010/main" val="322960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C3818-4C6D-B060-E4BA-2374917B1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488FE-E704-C5F0-A1DA-69DD641320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02AED-4207-A82A-3AA9-2942D4C7B8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2EA340-AD1B-AADE-AFE4-B3BCA26A24E0}"/>
              </a:ext>
            </a:extLst>
          </p:cNvPr>
          <p:cNvSpPr>
            <a:spLocks noGrp="1"/>
          </p:cNvSpPr>
          <p:nvPr>
            <p:ph type="sldNum" sz="quarter" idx="5"/>
          </p:nvPr>
        </p:nvSpPr>
        <p:spPr/>
        <p:txBody>
          <a:bodyPr/>
          <a:lstStyle/>
          <a:p>
            <a:fld id="{CA575875-DEE6-9442-B62A-16B409D0A166}" type="slidenum">
              <a:rPr lang="en-GB" smtClean="0"/>
              <a:t>44</a:t>
            </a:fld>
            <a:endParaRPr lang="en-GB"/>
          </a:p>
        </p:txBody>
      </p:sp>
    </p:spTree>
    <p:extLst>
      <p:ext uri="{BB962C8B-B14F-4D97-AF65-F5344CB8AC3E}">
        <p14:creationId xmlns:p14="http://schemas.microsoft.com/office/powerpoint/2010/main" val="3173084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76A6-943F-96C1-83C2-D7539AF03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6012D-E8E7-200C-D05C-160187632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D8947-6E88-FBCF-D662-45F52E8C05E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7A26789-1442-885F-BD2A-C28FDFD71C92}"/>
              </a:ext>
            </a:extLst>
          </p:cNvPr>
          <p:cNvSpPr>
            <a:spLocks noGrp="1"/>
          </p:cNvSpPr>
          <p:nvPr>
            <p:ph type="sldNum" sz="quarter" idx="5"/>
          </p:nvPr>
        </p:nvSpPr>
        <p:spPr/>
        <p:txBody>
          <a:bodyPr/>
          <a:lstStyle/>
          <a:p>
            <a:fld id="{CA575875-DEE6-9442-B62A-16B409D0A166}" type="slidenum">
              <a:rPr lang="en-GB" smtClean="0"/>
              <a:t>45</a:t>
            </a:fld>
            <a:endParaRPr lang="en-GB"/>
          </a:p>
        </p:txBody>
      </p:sp>
    </p:spTree>
    <p:extLst>
      <p:ext uri="{BB962C8B-B14F-4D97-AF65-F5344CB8AC3E}">
        <p14:creationId xmlns:p14="http://schemas.microsoft.com/office/powerpoint/2010/main" val="1676301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46</a:t>
            </a:fld>
            <a:endParaRPr lang="en-GB"/>
          </a:p>
        </p:txBody>
      </p:sp>
    </p:spTree>
    <p:extLst>
      <p:ext uri="{BB962C8B-B14F-4D97-AF65-F5344CB8AC3E}">
        <p14:creationId xmlns:p14="http://schemas.microsoft.com/office/powerpoint/2010/main" val="201760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064B86-A3E1-1B45-AEFA-704D7C07C096}" type="slidenum">
              <a:rPr lang="en-GB" smtClean="0"/>
              <a:t>4</a:t>
            </a:fld>
            <a:endParaRPr lang="en-GB"/>
          </a:p>
        </p:txBody>
      </p:sp>
    </p:spTree>
    <p:extLst>
      <p:ext uri="{BB962C8B-B14F-4D97-AF65-F5344CB8AC3E}">
        <p14:creationId xmlns:p14="http://schemas.microsoft.com/office/powerpoint/2010/main" val="1862093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47</a:t>
            </a:fld>
            <a:endParaRPr lang="en-GB"/>
          </a:p>
        </p:txBody>
      </p:sp>
    </p:spTree>
    <p:extLst>
      <p:ext uri="{BB962C8B-B14F-4D97-AF65-F5344CB8AC3E}">
        <p14:creationId xmlns:p14="http://schemas.microsoft.com/office/powerpoint/2010/main" val="138603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95D77-1AC4-F3CE-8875-3AEC0DB1D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CA528-BB0F-7AE8-D9B9-1E58F89F7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EC94F-B449-6572-20C5-B1DF41F6DC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4DCCDC-A5D9-6430-BFE7-78EDB556F02D}"/>
              </a:ext>
            </a:extLst>
          </p:cNvPr>
          <p:cNvSpPr>
            <a:spLocks noGrp="1"/>
          </p:cNvSpPr>
          <p:nvPr>
            <p:ph type="sldNum" sz="quarter" idx="5"/>
          </p:nvPr>
        </p:nvSpPr>
        <p:spPr/>
        <p:txBody>
          <a:bodyPr/>
          <a:lstStyle/>
          <a:p>
            <a:fld id="{CA575875-DEE6-9442-B62A-16B409D0A166}" type="slidenum">
              <a:rPr lang="en-GB" smtClean="0"/>
              <a:t>48</a:t>
            </a:fld>
            <a:endParaRPr lang="en-GB"/>
          </a:p>
        </p:txBody>
      </p:sp>
    </p:spTree>
    <p:extLst>
      <p:ext uri="{BB962C8B-B14F-4D97-AF65-F5344CB8AC3E}">
        <p14:creationId xmlns:p14="http://schemas.microsoft.com/office/powerpoint/2010/main" val="1161029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21612-7918-8D33-02FF-EF91AB1BB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67951-E24B-B1FB-7C30-155BC53CD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DBBD5-CB06-1831-6476-B332B1C5ADD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6C2EF59-7E75-7303-ABC4-C73FDDDE162A}"/>
              </a:ext>
            </a:extLst>
          </p:cNvPr>
          <p:cNvSpPr>
            <a:spLocks noGrp="1"/>
          </p:cNvSpPr>
          <p:nvPr>
            <p:ph type="sldNum" sz="quarter" idx="5"/>
          </p:nvPr>
        </p:nvSpPr>
        <p:spPr/>
        <p:txBody>
          <a:bodyPr/>
          <a:lstStyle/>
          <a:p>
            <a:fld id="{CA575875-DEE6-9442-B62A-16B409D0A166}" type="slidenum">
              <a:rPr lang="en-GB" smtClean="0"/>
              <a:t>49</a:t>
            </a:fld>
            <a:endParaRPr lang="en-GB"/>
          </a:p>
        </p:txBody>
      </p:sp>
    </p:spTree>
    <p:extLst>
      <p:ext uri="{BB962C8B-B14F-4D97-AF65-F5344CB8AC3E}">
        <p14:creationId xmlns:p14="http://schemas.microsoft.com/office/powerpoint/2010/main" val="3113261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906AD4-12AA-7544-BF3A-5C6F2FA97759}" type="slidenum">
              <a:rPr lang="en-GB" smtClean="0"/>
              <a:t>50</a:t>
            </a:fld>
            <a:endParaRPr lang="en-GB"/>
          </a:p>
        </p:txBody>
      </p:sp>
    </p:spTree>
    <p:extLst>
      <p:ext uri="{BB962C8B-B14F-4D97-AF65-F5344CB8AC3E}">
        <p14:creationId xmlns:p14="http://schemas.microsoft.com/office/powerpoint/2010/main" val="2389280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906AD4-12AA-7544-BF3A-5C6F2FA97759}" type="slidenum">
              <a:rPr lang="en-GB" smtClean="0"/>
              <a:t>51</a:t>
            </a:fld>
            <a:endParaRPr lang="en-GB"/>
          </a:p>
        </p:txBody>
      </p:sp>
    </p:spTree>
    <p:extLst>
      <p:ext uri="{BB962C8B-B14F-4D97-AF65-F5344CB8AC3E}">
        <p14:creationId xmlns:p14="http://schemas.microsoft.com/office/powerpoint/2010/main" val="1913525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906AD4-12AA-7544-BF3A-5C6F2FA97759}" type="slidenum">
              <a:rPr lang="en-GB" smtClean="0"/>
              <a:t>52</a:t>
            </a:fld>
            <a:endParaRPr lang="en-GB"/>
          </a:p>
        </p:txBody>
      </p:sp>
    </p:spTree>
    <p:extLst>
      <p:ext uri="{BB962C8B-B14F-4D97-AF65-F5344CB8AC3E}">
        <p14:creationId xmlns:p14="http://schemas.microsoft.com/office/powerpoint/2010/main" val="1133363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53</a:t>
            </a:fld>
            <a:endParaRPr lang="en-GB"/>
          </a:p>
        </p:txBody>
      </p:sp>
    </p:spTree>
    <p:extLst>
      <p:ext uri="{BB962C8B-B14F-4D97-AF65-F5344CB8AC3E}">
        <p14:creationId xmlns:p14="http://schemas.microsoft.com/office/powerpoint/2010/main" val="12257529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906AD4-12AA-7544-BF3A-5C6F2FA97759}" type="slidenum">
              <a:rPr lang="en-GB" smtClean="0"/>
              <a:t>54</a:t>
            </a:fld>
            <a:endParaRPr lang="en-GB"/>
          </a:p>
        </p:txBody>
      </p:sp>
    </p:spTree>
    <p:extLst>
      <p:ext uri="{BB962C8B-B14F-4D97-AF65-F5344CB8AC3E}">
        <p14:creationId xmlns:p14="http://schemas.microsoft.com/office/powerpoint/2010/main" val="967619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064B86-A3E1-1B45-AEFA-704D7C07C096}" type="slidenum">
              <a:rPr lang="en-GB" smtClean="0"/>
              <a:t>5</a:t>
            </a:fld>
            <a:endParaRPr lang="en-GB"/>
          </a:p>
        </p:txBody>
      </p:sp>
    </p:spTree>
    <p:extLst>
      <p:ext uri="{BB962C8B-B14F-4D97-AF65-F5344CB8AC3E}">
        <p14:creationId xmlns:p14="http://schemas.microsoft.com/office/powerpoint/2010/main" val="3976685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064B86-A3E1-1B45-AEFA-704D7C07C096}" type="slidenum">
              <a:rPr lang="en-GB" smtClean="0"/>
              <a:t>6</a:t>
            </a:fld>
            <a:endParaRPr lang="en-GB"/>
          </a:p>
        </p:txBody>
      </p:sp>
    </p:spTree>
    <p:extLst>
      <p:ext uri="{BB962C8B-B14F-4D97-AF65-F5344CB8AC3E}">
        <p14:creationId xmlns:p14="http://schemas.microsoft.com/office/powerpoint/2010/main" val="291495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F8A6E9-A0DB-A340-A36C-62B211992C6E}" type="slidenum">
              <a:rPr lang="en-GB" smtClean="0"/>
              <a:t>7</a:t>
            </a:fld>
            <a:endParaRPr lang="en-GB"/>
          </a:p>
        </p:txBody>
      </p:sp>
    </p:spTree>
    <p:extLst>
      <p:ext uri="{BB962C8B-B14F-4D97-AF65-F5344CB8AC3E}">
        <p14:creationId xmlns:p14="http://schemas.microsoft.com/office/powerpoint/2010/main" val="165723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A8658-486F-EB51-20B3-DBD8E8455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A4C61-16D6-46D5-AEBC-85CBA935D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3D6A7-0746-8316-7F23-CE2CC30060D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76031DB-9E40-5141-42AC-5187353026C0}"/>
              </a:ext>
            </a:extLst>
          </p:cNvPr>
          <p:cNvSpPr>
            <a:spLocks noGrp="1"/>
          </p:cNvSpPr>
          <p:nvPr>
            <p:ph type="sldNum" sz="quarter" idx="5"/>
          </p:nvPr>
        </p:nvSpPr>
        <p:spPr/>
        <p:txBody>
          <a:bodyPr/>
          <a:lstStyle/>
          <a:p>
            <a:fld id="{777BD26E-B054-BF43-BD9C-1942224078BE}" type="slidenum">
              <a:rPr lang="en-GB" smtClean="0"/>
              <a:t>8</a:t>
            </a:fld>
            <a:endParaRPr lang="en-GB"/>
          </a:p>
        </p:txBody>
      </p:sp>
    </p:spTree>
    <p:extLst>
      <p:ext uri="{BB962C8B-B14F-4D97-AF65-F5344CB8AC3E}">
        <p14:creationId xmlns:p14="http://schemas.microsoft.com/office/powerpoint/2010/main" val="2953868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C9A19-A5CB-3375-A96B-F5AB31C57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E5D26-BFF1-BC79-2C77-B447E53A5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2C7FC-9224-9272-CE08-3052AD25671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42772D-ACB1-624E-6988-49F57828BB8A}"/>
              </a:ext>
            </a:extLst>
          </p:cNvPr>
          <p:cNvSpPr>
            <a:spLocks noGrp="1"/>
          </p:cNvSpPr>
          <p:nvPr>
            <p:ph type="sldNum" sz="quarter" idx="5"/>
          </p:nvPr>
        </p:nvSpPr>
        <p:spPr/>
        <p:txBody>
          <a:bodyPr/>
          <a:lstStyle/>
          <a:p>
            <a:fld id="{8C916329-129B-9041-B20C-9FEAEA37FB16}" type="slidenum">
              <a:rPr lang="en-GB" smtClean="0"/>
              <a:t>10</a:t>
            </a:fld>
            <a:endParaRPr lang="en-GB"/>
          </a:p>
        </p:txBody>
      </p:sp>
    </p:spTree>
    <p:extLst>
      <p:ext uri="{BB962C8B-B14F-4D97-AF65-F5344CB8AC3E}">
        <p14:creationId xmlns:p14="http://schemas.microsoft.com/office/powerpoint/2010/main" val="866427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1A59-B6AB-4084-8A65-1F285F19612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3F7083E-2DAD-6D47-4263-07651D4C14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A3DB75D-E274-9860-E4DF-3DA5EF6D6FE6}"/>
              </a:ext>
            </a:extLst>
          </p:cNvPr>
          <p:cNvSpPr>
            <a:spLocks noGrp="1"/>
          </p:cNvSpPr>
          <p:nvPr>
            <p:ph type="dt" sz="half" idx="10"/>
          </p:nvPr>
        </p:nvSpPr>
        <p:spPr/>
        <p:txBody>
          <a:bodyPr/>
          <a:lstStyle/>
          <a:p>
            <a:fld id="{622F90BA-122E-1E4A-A46E-43B3FD59E5EF}" type="datetimeFigureOut">
              <a:rPr lang="en-GB" smtClean="0"/>
              <a:t>04/10/2024</a:t>
            </a:fld>
            <a:endParaRPr lang="en-GB"/>
          </a:p>
        </p:txBody>
      </p:sp>
      <p:sp>
        <p:nvSpPr>
          <p:cNvPr id="5" name="Footer Placeholder 4">
            <a:extLst>
              <a:ext uri="{FF2B5EF4-FFF2-40B4-BE49-F238E27FC236}">
                <a16:creationId xmlns:a16="http://schemas.microsoft.com/office/drawing/2014/main" id="{F1EF9F7E-829C-BFE6-4AD3-8A1DC06566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797BB8-766E-035D-E26E-490B0D1299D1}"/>
              </a:ext>
            </a:extLst>
          </p:cNvPr>
          <p:cNvSpPr>
            <a:spLocks noGrp="1"/>
          </p:cNvSpPr>
          <p:nvPr>
            <p:ph type="sldNum" sz="quarter" idx="12"/>
          </p:nvPr>
        </p:nvSpPr>
        <p:spPr/>
        <p:txBody>
          <a:bodyPr/>
          <a:lstStyle/>
          <a:p>
            <a:fld id="{F7058AB4-C12F-F542-AC0A-C5640CFFE409}" type="slidenum">
              <a:rPr lang="en-GB" smtClean="0"/>
              <a:t>‹#›</a:t>
            </a:fld>
            <a:endParaRPr lang="en-GB"/>
          </a:p>
        </p:txBody>
      </p:sp>
    </p:spTree>
    <p:extLst>
      <p:ext uri="{BB962C8B-B14F-4D97-AF65-F5344CB8AC3E}">
        <p14:creationId xmlns:p14="http://schemas.microsoft.com/office/powerpoint/2010/main" val="1053350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9281-011F-24B6-038E-03A2726FBE4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65AF736-A6EB-0689-529E-9CBE115F5CA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DB2ED57-2F27-6331-A003-3DF0F5B1AA74}"/>
              </a:ext>
            </a:extLst>
          </p:cNvPr>
          <p:cNvSpPr>
            <a:spLocks noGrp="1"/>
          </p:cNvSpPr>
          <p:nvPr>
            <p:ph type="dt" sz="half" idx="10"/>
          </p:nvPr>
        </p:nvSpPr>
        <p:spPr/>
        <p:txBody>
          <a:bodyPr/>
          <a:lstStyle/>
          <a:p>
            <a:fld id="{622F90BA-122E-1E4A-A46E-43B3FD59E5EF}" type="datetimeFigureOut">
              <a:rPr lang="en-GB" smtClean="0"/>
              <a:t>04/10/2024</a:t>
            </a:fld>
            <a:endParaRPr lang="en-GB"/>
          </a:p>
        </p:txBody>
      </p:sp>
      <p:sp>
        <p:nvSpPr>
          <p:cNvPr id="5" name="Footer Placeholder 4">
            <a:extLst>
              <a:ext uri="{FF2B5EF4-FFF2-40B4-BE49-F238E27FC236}">
                <a16:creationId xmlns:a16="http://schemas.microsoft.com/office/drawing/2014/main" id="{018DD423-DAD5-E3B8-8843-238FC1B274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9D4CE7-98FC-2201-2C46-0F27867D5BCA}"/>
              </a:ext>
            </a:extLst>
          </p:cNvPr>
          <p:cNvSpPr>
            <a:spLocks noGrp="1"/>
          </p:cNvSpPr>
          <p:nvPr>
            <p:ph type="sldNum" sz="quarter" idx="12"/>
          </p:nvPr>
        </p:nvSpPr>
        <p:spPr/>
        <p:txBody>
          <a:bodyPr/>
          <a:lstStyle/>
          <a:p>
            <a:fld id="{F7058AB4-C12F-F542-AC0A-C5640CFFE409}" type="slidenum">
              <a:rPr lang="en-GB" smtClean="0"/>
              <a:t>‹#›</a:t>
            </a:fld>
            <a:endParaRPr lang="en-GB"/>
          </a:p>
        </p:txBody>
      </p:sp>
    </p:spTree>
    <p:extLst>
      <p:ext uri="{BB962C8B-B14F-4D97-AF65-F5344CB8AC3E}">
        <p14:creationId xmlns:p14="http://schemas.microsoft.com/office/powerpoint/2010/main" val="1991705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EE943A-96F9-7F5B-77B2-5A2D949449F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28E64D0-9937-0832-41BE-CB2EE4E9B9D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2B8FD5-DB5B-2BF2-8FAD-196458607EF9}"/>
              </a:ext>
            </a:extLst>
          </p:cNvPr>
          <p:cNvSpPr>
            <a:spLocks noGrp="1"/>
          </p:cNvSpPr>
          <p:nvPr>
            <p:ph type="dt" sz="half" idx="10"/>
          </p:nvPr>
        </p:nvSpPr>
        <p:spPr/>
        <p:txBody>
          <a:bodyPr/>
          <a:lstStyle/>
          <a:p>
            <a:fld id="{622F90BA-122E-1E4A-A46E-43B3FD59E5EF}" type="datetimeFigureOut">
              <a:rPr lang="en-GB" smtClean="0"/>
              <a:t>04/10/2024</a:t>
            </a:fld>
            <a:endParaRPr lang="en-GB"/>
          </a:p>
        </p:txBody>
      </p:sp>
      <p:sp>
        <p:nvSpPr>
          <p:cNvPr id="5" name="Footer Placeholder 4">
            <a:extLst>
              <a:ext uri="{FF2B5EF4-FFF2-40B4-BE49-F238E27FC236}">
                <a16:creationId xmlns:a16="http://schemas.microsoft.com/office/drawing/2014/main" id="{7BB059F5-CC57-3648-F148-9747CC9A5C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3FE5BD-532F-E789-06C6-C6A4ECF4C14B}"/>
              </a:ext>
            </a:extLst>
          </p:cNvPr>
          <p:cNvSpPr>
            <a:spLocks noGrp="1"/>
          </p:cNvSpPr>
          <p:nvPr>
            <p:ph type="sldNum" sz="quarter" idx="12"/>
          </p:nvPr>
        </p:nvSpPr>
        <p:spPr/>
        <p:txBody>
          <a:bodyPr/>
          <a:lstStyle/>
          <a:p>
            <a:fld id="{F7058AB4-C12F-F542-AC0A-C5640CFFE409}" type="slidenum">
              <a:rPr lang="en-GB" smtClean="0"/>
              <a:t>‹#›</a:t>
            </a:fld>
            <a:endParaRPr lang="en-GB"/>
          </a:p>
        </p:txBody>
      </p:sp>
    </p:spTree>
    <p:extLst>
      <p:ext uri="{BB962C8B-B14F-4D97-AF65-F5344CB8AC3E}">
        <p14:creationId xmlns:p14="http://schemas.microsoft.com/office/powerpoint/2010/main" val="299172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55EF-0D3A-1C39-3F4F-7CC6F5BBF39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A11429E-6282-BDA8-C932-3908716CD9A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7CC77E-FA42-0159-0404-BD4DB5DCA528}"/>
              </a:ext>
            </a:extLst>
          </p:cNvPr>
          <p:cNvSpPr>
            <a:spLocks noGrp="1"/>
          </p:cNvSpPr>
          <p:nvPr>
            <p:ph type="dt" sz="half" idx="10"/>
          </p:nvPr>
        </p:nvSpPr>
        <p:spPr/>
        <p:txBody>
          <a:bodyPr/>
          <a:lstStyle/>
          <a:p>
            <a:fld id="{622F90BA-122E-1E4A-A46E-43B3FD59E5EF}" type="datetimeFigureOut">
              <a:rPr lang="en-GB" smtClean="0"/>
              <a:t>04/10/2024</a:t>
            </a:fld>
            <a:endParaRPr lang="en-GB"/>
          </a:p>
        </p:txBody>
      </p:sp>
      <p:sp>
        <p:nvSpPr>
          <p:cNvPr id="5" name="Footer Placeholder 4">
            <a:extLst>
              <a:ext uri="{FF2B5EF4-FFF2-40B4-BE49-F238E27FC236}">
                <a16:creationId xmlns:a16="http://schemas.microsoft.com/office/drawing/2014/main" id="{8495C5E8-A3C2-485F-B19A-606D5D4BF2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82D867-423E-648E-5E52-A80ADB4F4046}"/>
              </a:ext>
            </a:extLst>
          </p:cNvPr>
          <p:cNvSpPr>
            <a:spLocks noGrp="1"/>
          </p:cNvSpPr>
          <p:nvPr>
            <p:ph type="sldNum" sz="quarter" idx="12"/>
          </p:nvPr>
        </p:nvSpPr>
        <p:spPr/>
        <p:txBody>
          <a:bodyPr/>
          <a:lstStyle/>
          <a:p>
            <a:fld id="{F7058AB4-C12F-F542-AC0A-C5640CFFE409}" type="slidenum">
              <a:rPr lang="en-GB" smtClean="0"/>
              <a:t>‹#›</a:t>
            </a:fld>
            <a:endParaRPr lang="en-GB"/>
          </a:p>
        </p:txBody>
      </p:sp>
    </p:spTree>
    <p:extLst>
      <p:ext uri="{BB962C8B-B14F-4D97-AF65-F5344CB8AC3E}">
        <p14:creationId xmlns:p14="http://schemas.microsoft.com/office/powerpoint/2010/main" val="237001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33E1-D375-C1DC-1BF1-EF06EA0071F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10BE3E1-8E5E-0464-7E71-079EC14A08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14C49F5-189D-D6AA-6718-55BFDFFC411E}"/>
              </a:ext>
            </a:extLst>
          </p:cNvPr>
          <p:cNvSpPr>
            <a:spLocks noGrp="1"/>
          </p:cNvSpPr>
          <p:nvPr>
            <p:ph type="dt" sz="half" idx="10"/>
          </p:nvPr>
        </p:nvSpPr>
        <p:spPr/>
        <p:txBody>
          <a:bodyPr/>
          <a:lstStyle/>
          <a:p>
            <a:fld id="{622F90BA-122E-1E4A-A46E-43B3FD59E5EF}" type="datetimeFigureOut">
              <a:rPr lang="en-GB" smtClean="0"/>
              <a:t>04/10/2024</a:t>
            </a:fld>
            <a:endParaRPr lang="en-GB"/>
          </a:p>
        </p:txBody>
      </p:sp>
      <p:sp>
        <p:nvSpPr>
          <p:cNvPr id="5" name="Footer Placeholder 4">
            <a:extLst>
              <a:ext uri="{FF2B5EF4-FFF2-40B4-BE49-F238E27FC236}">
                <a16:creationId xmlns:a16="http://schemas.microsoft.com/office/drawing/2014/main" id="{1E7D0695-7B30-0222-606F-A670AD2E4B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8A8901-263B-52B4-5879-AEF304210334}"/>
              </a:ext>
            </a:extLst>
          </p:cNvPr>
          <p:cNvSpPr>
            <a:spLocks noGrp="1"/>
          </p:cNvSpPr>
          <p:nvPr>
            <p:ph type="sldNum" sz="quarter" idx="12"/>
          </p:nvPr>
        </p:nvSpPr>
        <p:spPr/>
        <p:txBody>
          <a:bodyPr/>
          <a:lstStyle/>
          <a:p>
            <a:fld id="{F7058AB4-C12F-F542-AC0A-C5640CFFE409}" type="slidenum">
              <a:rPr lang="en-GB" smtClean="0"/>
              <a:t>‹#›</a:t>
            </a:fld>
            <a:endParaRPr lang="en-GB"/>
          </a:p>
        </p:txBody>
      </p:sp>
    </p:spTree>
    <p:extLst>
      <p:ext uri="{BB962C8B-B14F-4D97-AF65-F5344CB8AC3E}">
        <p14:creationId xmlns:p14="http://schemas.microsoft.com/office/powerpoint/2010/main" val="291702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34593-1493-4E69-7018-49F44014E54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2D4AD48-E68D-BF0D-5E0C-43F42994E98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70877A6-431D-60FE-EBFD-356621A001B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33DF7E7-EA91-4D3E-5FD0-3F6D105537C3}"/>
              </a:ext>
            </a:extLst>
          </p:cNvPr>
          <p:cNvSpPr>
            <a:spLocks noGrp="1"/>
          </p:cNvSpPr>
          <p:nvPr>
            <p:ph type="dt" sz="half" idx="10"/>
          </p:nvPr>
        </p:nvSpPr>
        <p:spPr/>
        <p:txBody>
          <a:bodyPr/>
          <a:lstStyle/>
          <a:p>
            <a:fld id="{622F90BA-122E-1E4A-A46E-43B3FD59E5EF}" type="datetimeFigureOut">
              <a:rPr lang="en-GB" smtClean="0"/>
              <a:t>04/10/2024</a:t>
            </a:fld>
            <a:endParaRPr lang="en-GB"/>
          </a:p>
        </p:txBody>
      </p:sp>
      <p:sp>
        <p:nvSpPr>
          <p:cNvPr id="6" name="Footer Placeholder 5">
            <a:extLst>
              <a:ext uri="{FF2B5EF4-FFF2-40B4-BE49-F238E27FC236}">
                <a16:creationId xmlns:a16="http://schemas.microsoft.com/office/drawing/2014/main" id="{78632029-98EF-C55E-1086-0939D44093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3CE5B8-CD85-47F7-42AC-2EB9B15D82F7}"/>
              </a:ext>
            </a:extLst>
          </p:cNvPr>
          <p:cNvSpPr>
            <a:spLocks noGrp="1"/>
          </p:cNvSpPr>
          <p:nvPr>
            <p:ph type="sldNum" sz="quarter" idx="12"/>
          </p:nvPr>
        </p:nvSpPr>
        <p:spPr/>
        <p:txBody>
          <a:bodyPr/>
          <a:lstStyle/>
          <a:p>
            <a:fld id="{F7058AB4-C12F-F542-AC0A-C5640CFFE409}" type="slidenum">
              <a:rPr lang="en-GB" smtClean="0"/>
              <a:t>‹#›</a:t>
            </a:fld>
            <a:endParaRPr lang="en-GB"/>
          </a:p>
        </p:txBody>
      </p:sp>
    </p:spTree>
    <p:extLst>
      <p:ext uri="{BB962C8B-B14F-4D97-AF65-F5344CB8AC3E}">
        <p14:creationId xmlns:p14="http://schemas.microsoft.com/office/powerpoint/2010/main" val="104309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7C88-EF52-F871-BFD0-33FE9D57587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AB9BA36-9C87-8343-5F6C-0DF06B15D6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585270-4495-A39A-E7BF-1D1659C6F1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A58B426-7A87-F360-AD51-93113D42A5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07724C8-1711-E26C-822A-705EB5A517F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4F1B041-8899-947E-73E4-8C9670CD9736}"/>
              </a:ext>
            </a:extLst>
          </p:cNvPr>
          <p:cNvSpPr>
            <a:spLocks noGrp="1"/>
          </p:cNvSpPr>
          <p:nvPr>
            <p:ph type="dt" sz="half" idx="10"/>
          </p:nvPr>
        </p:nvSpPr>
        <p:spPr/>
        <p:txBody>
          <a:bodyPr/>
          <a:lstStyle/>
          <a:p>
            <a:fld id="{622F90BA-122E-1E4A-A46E-43B3FD59E5EF}" type="datetimeFigureOut">
              <a:rPr lang="en-GB" smtClean="0"/>
              <a:t>04/10/2024</a:t>
            </a:fld>
            <a:endParaRPr lang="en-GB"/>
          </a:p>
        </p:txBody>
      </p:sp>
      <p:sp>
        <p:nvSpPr>
          <p:cNvPr id="8" name="Footer Placeholder 7">
            <a:extLst>
              <a:ext uri="{FF2B5EF4-FFF2-40B4-BE49-F238E27FC236}">
                <a16:creationId xmlns:a16="http://schemas.microsoft.com/office/drawing/2014/main" id="{0553B2BF-4BB1-60CB-0DD7-AE9872FBFD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822226-1977-9454-093E-5750CCA71B62}"/>
              </a:ext>
            </a:extLst>
          </p:cNvPr>
          <p:cNvSpPr>
            <a:spLocks noGrp="1"/>
          </p:cNvSpPr>
          <p:nvPr>
            <p:ph type="sldNum" sz="quarter" idx="12"/>
          </p:nvPr>
        </p:nvSpPr>
        <p:spPr/>
        <p:txBody>
          <a:bodyPr/>
          <a:lstStyle/>
          <a:p>
            <a:fld id="{F7058AB4-C12F-F542-AC0A-C5640CFFE409}" type="slidenum">
              <a:rPr lang="en-GB" smtClean="0"/>
              <a:t>‹#›</a:t>
            </a:fld>
            <a:endParaRPr lang="en-GB"/>
          </a:p>
        </p:txBody>
      </p:sp>
    </p:spTree>
    <p:extLst>
      <p:ext uri="{BB962C8B-B14F-4D97-AF65-F5344CB8AC3E}">
        <p14:creationId xmlns:p14="http://schemas.microsoft.com/office/powerpoint/2010/main" val="3296629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9CF0-C9FA-8112-D6D2-EE1EB2E0055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BF84C37-5200-F49E-8649-72F2CF7AF97F}"/>
              </a:ext>
            </a:extLst>
          </p:cNvPr>
          <p:cNvSpPr>
            <a:spLocks noGrp="1"/>
          </p:cNvSpPr>
          <p:nvPr>
            <p:ph type="dt" sz="half" idx="10"/>
          </p:nvPr>
        </p:nvSpPr>
        <p:spPr/>
        <p:txBody>
          <a:bodyPr/>
          <a:lstStyle/>
          <a:p>
            <a:fld id="{622F90BA-122E-1E4A-A46E-43B3FD59E5EF}" type="datetimeFigureOut">
              <a:rPr lang="en-GB" smtClean="0"/>
              <a:t>04/10/2024</a:t>
            </a:fld>
            <a:endParaRPr lang="en-GB"/>
          </a:p>
        </p:txBody>
      </p:sp>
      <p:sp>
        <p:nvSpPr>
          <p:cNvPr id="4" name="Footer Placeholder 3">
            <a:extLst>
              <a:ext uri="{FF2B5EF4-FFF2-40B4-BE49-F238E27FC236}">
                <a16:creationId xmlns:a16="http://schemas.microsoft.com/office/drawing/2014/main" id="{0D267FE1-8F90-3A52-B2A2-5C701EBC72C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E2B3C80-6787-163A-BB90-D18628AFEBA0}"/>
              </a:ext>
            </a:extLst>
          </p:cNvPr>
          <p:cNvSpPr>
            <a:spLocks noGrp="1"/>
          </p:cNvSpPr>
          <p:nvPr>
            <p:ph type="sldNum" sz="quarter" idx="12"/>
          </p:nvPr>
        </p:nvSpPr>
        <p:spPr/>
        <p:txBody>
          <a:bodyPr/>
          <a:lstStyle/>
          <a:p>
            <a:fld id="{F7058AB4-C12F-F542-AC0A-C5640CFFE409}" type="slidenum">
              <a:rPr lang="en-GB" smtClean="0"/>
              <a:t>‹#›</a:t>
            </a:fld>
            <a:endParaRPr lang="en-GB"/>
          </a:p>
        </p:txBody>
      </p:sp>
    </p:spTree>
    <p:extLst>
      <p:ext uri="{BB962C8B-B14F-4D97-AF65-F5344CB8AC3E}">
        <p14:creationId xmlns:p14="http://schemas.microsoft.com/office/powerpoint/2010/main" val="1687889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1A778B-4BA7-8A8D-947E-FDB960462785}"/>
              </a:ext>
            </a:extLst>
          </p:cNvPr>
          <p:cNvSpPr>
            <a:spLocks noGrp="1"/>
          </p:cNvSpPr>
          <p:nvPr>
            <p:ph type="dt" sz="half" idx="10"/>
          </p:nvPr>
        </p:nvSpPr>
        <p:spPr/>
        <p:txBody>
          <a:bodyPr/>
          <a:lstStyle/>
          <a:p>
            <a:fld id="{622F90BA-122E-1E4A-A46E-43B3FD59E5EF}" type="datetimeFigureOut">
              <a:rPr lang="en-GB" smtClean="0"/>
              <a:t>04/10/2024</a:t>
            </a:fld>
            <a:endParaRPr lang="en-GB"/>
          </a:p>
        </p:txBody>
      </p:sp>
      <p:sp>
        <p:nvSpPr>
          <p:cNvPr id="3" name="Footer Placeholder 2">
            <a:extLst>
              <a:ext uri="{FF2B5EF4-FFF2-40B4-BE49-F238E27FC236}">
                <a16:creationId xmlns:a16="http://schemas.microsoft.com/office/drawing/2014/main" id="{773B0301-A546-376C-6E85-084163D187C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E38A0D-9C44-D6AA-FA90-5B98FF953BD0}"/>
              </a:ext>
            </a:extLst>
          </p:cNvPr>
          <p:cNvSpPr>
            <a:spLocks noGrp="1"/>
          </p:cNvSpPr>
          <p:nvPr>
            <p:ph type="sldNum" sz="quarter" idx="12"/>
          </p:nvPr>
        </p:nvSpPr>
        <p:spPr/>
        <p:txBody>
          <a:bodyPr/>
          <a:lstStyle/>
          <a:p>
            <a:fld id="{F7058AB4-C12F-F542-AC0A-C5640CFFE409}" type="slidenum">
              <a:rPr lang="en-GB" smtClean="0"/>
              <a:t>‹#›</a:t>
            </a:fld>
            <a:endParaRPr lang="en-GB"/>
          </a:p>
        </p:txBody>
      </p:sp>
    </p:spTree>
    <p:extLst>
      <p:ext uri="{BB962C8B-B14F-4D97-AF65-F5344CB8AC3E}">
        <p14:creationId xmlns:p14="http://schemas.microsoft.com/office/powerpoint/2010/main" val="4049507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1ED63-3140-556C-69D0-269FBD63DD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33E7F13-C581-951B-6DCB-F0EA8FAD2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0399D25-7C86-DAC9-684E-B7013B114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03FB50-E07D-0C7D-6E69-C9591FFF622F}"/>
              </a:ext>
            </a:extLst>
          </p:cNvPr>
          <p:cNvSpPr>
            <a:spLocks noGrp="1"/>
          </p:cNvSpPr>
          <p:nvPr>
            <p:ph type="dt" sz="half" idx="10"/>
          </p:nvPr>
        </p:nvSpPr>
        <p:spPr/>
        <p:txBody>
          <a:bodyPr/>
          <a:lstStyle/>
          <a:p>
            <a:fld id="{622F90BA-122E-1E4A-A46E-43B3FD59E5EF}" type="datetimeFigureOut">
              <a:rPr lang="en-GB" smtClean="0"/>
              <a:t>04/10/2024</a:t>
            </a:fld>
            <a:endParaRPr lang="en-GB"/>
          </a:p>
        </p:txBody>
      </p:sp>
      <p:sp>
        <p:nvSpPr>
          <p:cNvPr id="6" name="Footer Placeholder 5">
            <a:extLst>
              <a:ext uri="{FF2B5EF4-FFF2-40B4-BE49-F238E27FC236}">
                <a16:creationId xmlns:a16="http://schemas.microsoft.com/office/drawing/2014/main" id="{F0EA34F1-690D-64FC-C18C-A94F2085E7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87D01A-BB31-D014-FE8F-DADDA8CA4887}"/>
              </a:ext>
            </a:extLst>
          </p:cNvPr>
          <p:cNvSpPr>
            <a:spLocks noGrp="1"/>
          </p:cNvSpPr>
          <p:nvPr>
            <p:ph type="sldNum" sz="quarter" idx="12"/>
          </p:nvPr>
        </p:nvSpPr>
        <p:spPr/>
        <p:txBody>
          <a:bodyPr/>
          <a:lstStyle/>
          <a:p>
            <a:fld id="{F7058AB4-C12F-F542-AC0A-C5640CFFE409}" type="slidenum">
              <a:rPr lang="en-GB" smtClean="0"/>
              <a:t>‹#›</a:t>
            </a:fld>
            <a:endParaRPr lang="en-GB"/>
          </a:p>
        </p:txBody>
      </p:sp>
    </p:spTree>
    <p:extLst>
      <p:ext uri="{BB962C8B-B14F-4D97-AF65-F5344CB8AC3E}">
        <p14:creationId xmlns:p14="http://schemas.microsoft.com/office/powerpoint/2010/main" val="4106514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7D779-3993-EBD8-F121-1F725DF5C17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68084D3-566F-EDF7-B79C-608A25030F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3F1C44B-D693-E29B-22B6-2B9194E21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D2BA7B1-28B3-8330-0D75-21E7592DC78F}"/>
              </a:ext>
            </a:extLst>
          </p:cNvPr>
          <p:cNvSpPr>
            <a:spLocks noGrp="1"/>
          </p:cNvSpPr>
          <p:nvPr>
            <p:ph type="dt" sz="half" idx="10"/>
          </p:nvPr>
        </p:nvSpPr>
        <p:spPr/>
        <p:txBody>
          <a:bodyPr/>
          <a:lstStyle/>
          <a:p>
            <a:fld id="{622F90BA-122E-1E4A-A46E-43B3FD59E5EF}" type="datetimeFigureOut">
              <a:rPr lang="en-GB" smtClean="0"/>
              <a:t>04/10/2024</a:t>
            </a:fld>
            <a:endParaRPr lang="en-GB"/>
          </a:p>
        </p:txBody>
      </p:sp>
      <p:sp>
        <p:nvSpPr>
          <p:cNvPr id="6" name="Footer Placeholder 5">
            <a:extLst>
              <a:ext uri="{FF2B5EF4-FFF2-40B4-BE49-F238E27FC236}">
                <a16:creationId xmlns:a16="http://schemas.microsoft.com/office/drawing/2014/main" id="{E4DA76C6-E972-957B-4DCF-F0D829CF2E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2D15B4-7831-871E-F048-D498A18838D4}"/>
              </a:ext>
            </a:extLst>
          </p:cNvPr>
          <p:cNvSpPr>
            <a:spLocks noGrp="1"/>
          </p:cNvSpPr>
          <p:nvPr>
            <p:ph type="sldNum" sz="quarter" idx="12"/>
          </p:nvPr>
        </p:nvSpPr>
        <p:spPr/>
        <p:txBody>
          <a:bodyPr/>
          <a:lstStyle/>
          <a:p>
            <a:fld id="{F7058AB4-C12F-F542-AC0A-C5640CFFE409}" type="slidenum">
              <a:rPr lang="en-GB" smtClean="0"/>
              <a:t>‹#›</a:t>
            </a:fld>
            <a:endParaRPr lang="en-GB"/>
          </a:p>
        </p:txBody>
      </p:sp>
    </p:spTree>
    <p:extLst>
      <p:ext uri="{BB962C8B-B14F-4D97-AF65-F5344CB8AC3E}">
        <p14:creationId xmlns:p14="http://schemas.microsoft.com/office/powerpoint/2010/main" val="266191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704312-95DE-0C48-C079-8BA980A89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E4D2F9C-7397-7100-492C-6305996A05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276E28A-A998-3CCE-A5C5-092FF181C1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2F90BA-122E-1E4A-A46E-43B3FD59E5EF}" type="datetimeFigureOut">
              <a:rPr lang="en-GB" smtClean="0"/>
              <a:t>04/10/2024</a:t>
            </a:fld>
            <a:endParaRPr lang="en-GB"/>
          </a:p>
        </p:txBody>
      </p:sp>
      <p:sp>
        <p:nvSpPr>
          <p:cNvPr id="5" name="Footer Placeholder 4">
            <a:extLst>
              <a:ext uri="{FF2B5EF4-FFF2-40B4-BE49-F238E27FC236}">
                <a16:creationId xmlns:a16="http://schemas.microsoft.com/office/drawing/2014/main" id="{E301D224-A899-84BB-43EC-8F7C7589E4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6811FF3-66F0-7683-468B-12C1ACCC9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058AB4-C12F-F542-AC0A-C5640CFFE409}" type="slidenum">
              <a:rPr lang="en-GB" smtClean="0"/>
              <a:t>‹#›</a:t>
            </a:fld>
            <a:endParaRPr lang="en-GB"/>
          </a:p>
        </p:txBody>
      </p:sp>
    </p:spTree>
    <p:extLst>
      <p:ext uri="{BB962C8B-B14F-4D97-AF65-F5344CB8AC3E}">
        <p14:creationId xmlns:p14="http://schemas.microsoft.com/office/powerpoint/2010/main" val="3617010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E8C3F3F-2A28-8E1E-41EE-D75E1347DC6A}"/>
              </a:ext>
            </a:extLst>
          </p:cNvPr>
          <p:cNvSpPr>
            <a:spLocks noGrp="1"/>
          </p:cNvSpPr>
          <p:nvPr>
            <p:ph type="ctrTitle"/>
          </p:nvPr>
        </p:nvSpPr>
        <p:spPr>
          <a:xfrm>
            <a:off x="3880430" y="583345"/>
            <a:ext cx="7160357" cy="4164820"/>
          </a:xfrm>
        </p:spPr>
        <p:txBody>
          <a:bodyPr anchor="t">
            <a:normAutofit/>
          </a:bodyPr>
          <a:lstStyle/>
          <a:p>
            <a:pPr algn="r"/>
            <a:r>
              <a:rPr lang="en-GB" sz="6800" b="1" dirty="0">
                <a:solidFill>
                  <a:srgbClr val="FFFFFF"/>
                </a:solidFill>
              </a:rPr>
              <a:t>Māori Engagement in the Climate Space – Aotearoa New Zealand</a:t>
            </a:r>
          </a:p>
        </p:txBody>
      </p:sp>
      <p:sp>
        <p:nvSpPr>
          <p:cNvPr id="32"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3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3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35" name="Straight Connector 3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6"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37"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5" name="TextBox 4">
            <a:extLst>
              <a:ext uri="{FF2B5EF4-FFF2-40B4-BE49-F238E27FC236}">
                <a16:creationId xmlns:a16="http://schemas.microsoft.com/office/drawing/2014/main" id="{A00D30D2-E302-D961-EA49-0EF3FB4CAF91}"/>
              </a:ext>
            </a:extLst>
          </p:cNvPr>
          <p:cNvSpPr txBox="1"/>
          <p:nvPr/>
        </p:nvSpPr>
        <p:spPr>
          <a:xfrm>
            <a:off x="1364607" y="5600565"/>
            <a:ext cx="9971273" cy="923330"/>
          </a:xfrm>
          <a:prstGeom prst="rect">
            <a:avLst/>
          </a:prstGeom>
          <a:noFill/>
        </p:spPr>
        <p:txBody>
          <a:bodyPr wrap="square">
            <a:spAutoFit/>
          </a:bodyPr>
          <a:lstStyle/>
          <a:p>
            <a:r>
              <a:rPr lang="en-GB" sz="1800" b="1" dirty="0">
                <a:solidFill>
                  <a:srgbClr val="FFFFFF"/>
                </a:solidFill>
              </a:rPr>
              <a:t>Dr Sarah Forgesson (Ngāti Whakaue, Ngāti Raukawa)</a:t>
            </a:r>
          </a:p>
          <a:p>
            <a:r>
              <a:rPr lang="en-GB" dirty="0">
                <a:solidFill>
                  <a:srgbClr val="FFFFFF"/>
                </a:solidFill>
              </a:rPr>
              <a:t>Preserving Legacies – Education and Knowledge Director</a:t>
            </a:r>
          </a:p>
          <a:p>
            <a:r>
              <a:rPr lang="en-GB" dirty="0">
                <a:solidFill>
                  <a:srgbClr val="FFFFFF"/>
                </a:solidFill>
              </a:rPr>
              <a:t>Queen’s University Belfast</a:t>
            </a:r>
            <a:endParaRPr lang="en-GB" dirty="0"/>
          </a:p>
        </p:txBody>
      </p:sp>
    </p:spTree>
    <p:extLst>
      <p:ext uri="{BB962C8B-B14F-4D97-AF65-F5344CB8AC3E}">
        <p14:creationId xmlns:p14="http://schemas.microsoft.com/office/powerpoint/2010/main" val="597279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2DE336F7-DCCF-345D-1F82-1E1EACAA009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3BBA7E-AC49-1D96-0985-353828A1B049}"/>
              </a:ext>
            </a:extLst>
          </p:cNvPr>
          <p:cNvSpPr>
            <a:spLocks noGrp="1"/>
          </p:cNvSpPr>
          <p:nvPr>
            <p:ph idx="1"/>
          </p:nvPr>
        </p:nvSpPr>
        <p:spPr>
          <a:xfrm>
            <a:off x="1025769" y="1690688"/>
            <a:ext cx="10515600" cy="4909404"/>
          </a:xfrm>
        </p:spPr>
        <p:txBody>
          <a:bodyPr>
            <a:normAutofit lnSpcReduction="10000"/>
          </a:bodyPr>
          <a:lstStyle/>
          <a:p>
            <a:pPr marL="0" indent="0" algn="l">
              <a:buNone/>
            </a:pPr>
            <a:r>
              <a:rPr lang="en-GB" b="0" i="0" u="none" strike="noStrike" dirty="0">
                <a:solidFill>
                  <a:schemeClr val="tx1"/>
                </a:solidFill>
                <a:effectLst/>
                <a:latin typeface="Aptos" panose="020B0004020202020204" pitchFamily="34" charset="0"/>
              </a:rPr>
              <a:t>For Māori these impacts include loss of:</a:t>
            </a:r>
          </a:p>
          <a:p>
            <a:pPr marL="0" indent="0" algn="l">
              <a:buNone/>
            </a:pPr>
            <a:endParaRPr lang="en-GB" b="0" i="0" u="none" strike="noStrike" dirty="0">
              <a:solidFill>
                <a:schemeClr val="tx1"/>
              </a:solidFill>
              <a:effectLst/>
              <a:latin typeface="Aptos" panose="020B0004020202020204" pitchFamily="34" charset="0"/>
            </a:endParaRPr>
          </a:p>
          <a:p>
            <a:pPr algn="l">
              <a:buFont typeface="Arial" panose="020B0604020202020204" pitchFamily="34" charset="0"/>
              <a:buChar char="•"/>
            </a:pPr>
            <a:r>
              <a:rPr lang="en-GB" b="0" i="0" u="none" strike="noStrike" dirty="0">
                <a:solidFill>
                  <a:schemeClr val="tx1"/>
                </a:solidFill>
                <a:effectLst/>
                <a:latin typeface="Aptos" panose="020B0004020202020204" pitchFamily="34" charset="0"/>
              </a:rPr>
              <a:t>culturally significant structures and places.</a:t>
            </a:r>
          </a:p>
          <a:p>
            <a:pPr algn="l">
              <a:buFont typeface="Arial" panose="020B0604020202020204" pitchFamily="34" charset="0"/>
              <a:buChar char="•"/>
            </a:pPr>
            <a:r>
              <a:rPr lang="en-GB" b="0" i="0" u="none" strike="noStrike" dirty="0">
                <a:solidFill>
                  <a:schemeClr val="tx1"/>
                </a:solidFill>
                <a:effectLst/>
                <a:latin typeface="Aptos" panose="020B0004020202020204" pitchFamily="34" charset="0"/>
              </a:rPr>
              <a:t>access to equitable resources (forestry, primary sectors, seafood).</a:t>
            </a:r>
          </a:p>
          <a:p>
            <a:pPr algn="l">
              <a:buFont typeface="Arial" panose="020B0604020202020204" pitchFamily="34" charset="0"/>
              <a:buChar char="•"/>
            </a:pPr>
            <a:r>
              <a:rPr lang="en-GB" b="0" i="0" u="none" strike="noStrike" dirty="0">
                <a:solidFill>
                  <a:schemeClr val="tx1"/>
                </a:solidFill>
                <a:effectLst/>
                <a:latin typeface="Aptos" panose="020B0004020202020204" pitchFamily="34" charset="0"/>
              </a:rPr>
              <a:t>cultural practises.</a:t>
            </a:r>
          </a:p>
          <a:p>
            <a:pPr algn="l">
              <a:buFont typeface="Arial" panose="020B0604020202020204" pitchFamily="34" charset="0"/>
              <a:buChar char="•"/>
            </a:pPr>
            <a:r>
              <a:rPr lang="en-GB" b="0" i="0" u="none" strike="noStrike" dirty="0">
                <a:solidFill>
                  <a:schemeClr val="tx1"/>
                </a:solidFill>
                <a:effectLst/>
                <a:latin typeface="Aptos" panose="020B0004020202020204" pitchFamily="34" charset="0"/>
              </a:rPr>
              <a:t>native taonga species.</a:t>
            </a:r>
          </a:p>
          <a:p>
            <a:pPr algn="l">
              <a:buFont typeface="Arial" panose="020B0604020202020204" pitchFamily="34" charset="0"/>
              <a:buChar char="•"/>
            </a:pPr>
            <a:endParaRPr lang="en-GB" b="0" i="0" u="none" strike="noStrike" dirty="0">
              <a:solidFill>
                <a:srgbClr val="003D59"/>
              </a:solidFill>
              <a:effectLst/>
              <a:latin typeface="Aptos" panose="020B0004020202020204" pitchFamily="34" charset="0"/>
            </a:endParaRPr>
          </a:p>
          <a:p>
            <a:pPr marL="0" indent="0" algn="l">
              <a:buNone/>
            </a:pPr>
            <a:r>
              <a:rPr lang="en-GB" b="0" i="0" u="none" strike="noStrike" dirty="0">
                <a:solidFill>
                  <a:schemeClr val="bg1"/>
                </a:solidFill>
                <a:effectLst/>
                <a:highlight>
                  <a:srgbClr val="0270C0"/>
                </a:highlight>
                <a:latin typeface="Aptos" panose="020B0004020202020204" pitchFamily="34" charset="0"/>
              </a:rPr>
              <a:t>Climate change also impacts the ability to pass down Mātauranga Māori to future generations and enact cultural processes such as manaakitanga, whanaungatanga, and kaitiakitanga.</a:t>
            </a:r>
          </a:p>
        </p:txBody>
      </p:sp>
      <p:sp>
        <p:nvSpPr>
          <p:cNvPr id="7" name="Title 4">
            <a:extLst>
              <a:ext uri="{FF2B5EF4-FFF2-40B4-BE49-F238E27FC236}">
                <a16:creationId xmlns:a16="http://schemas.microsoft.com/office/drawing/2014/main" id="{5E832E60-6A4E-0E3D-E135-963A12C2BF35}"/>
              </a:ext>
            </a:extLst>
          </p:cNvPr>
          <p:cNvSpPr>
            <a:spLocks noGrp="1"/>
          </p:cNvSpPr>
          <p:nvPr>
            <p:ph type="title"/>
          </p:nvPr>
        </p:nvSpPr>
        <p:spPr>
          <a:xfrm>
            <a:off x="838200" y="365125"/>
            <a:ext cx="10515600" cy="1325563"/>
          </a:xfrm>
        </p:spPr>
        <p:txBody>
          <a:bodyPr>
            <a:normAutofit fontScale="90000"/>
          </a:bodyPr>
          <a:lstStyle/>
          <a:p>
            <a:r>
              <a:rPr lang="en-GB" sz="5400" b="1" dirty="0">
                <a:solidFill>
                  <a:srgbClr val="F26522"/>
                </a:solidFill>
                <a:latin typeface="Aptos" panose="020B0004020202020204" pitchFamily="34" charset="0"/>
              </a:rPr>
              <a:t>Impact on Māori Cultural Heritage</a:t>
            </a:r>
          </a:p>
        </p:txBody>
      </p:sp>
    </p:spTree>
    <p:extLst>
      <p:ext uri="{BB962C8B-B14F-4D97-AF65-F5344CB8AC3E}">
        <p14:creationId xmlns:p14="http://schemas.microsoft.com/office/powerpoint/2010/main" val="2533505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D5D56-9D22-2BD7-36DF-ACA663CBA2EA}"/>
              </a:ext>
            </a:extLst>
          </p:cNvPr>
          <p:cNvSpPr>
            <a:spLocks noGrp="1"/>
          </p:cNvSpPr>
          <p:nvPr>
            <p:ph type="title"/>
          </p:nvPr>
        </p:nvSpPr>
        <p:spPr>
          <a:xfrm>
            <a:off x="322384" y="365125"/>
            <a:ext cx="11353800" cy="1325563"/>
          </a:xfrm>
        </p:spPr>
        <p:txBody>
          <a:bodyPr>
            <a:normAutofit/>
          </a:bodyPr>
          <a:lstStyle/>
          <a:p>
            <a:r>
              <a:rPr lang="en-GB" sz="4200" b="1" dirty="0">
                <a:latin typeface="Aptos" panose="020B0004020202020204" pitchFamily="34" charset="0"/>
              </a:rPr>
              <a:t>He </a:t>
            </a:r>
            <a:r>
              <a:rPr lang="en-GB" sz="4200" b="1" dirty="0" err="1">
                <a:latin typeface="Aptos" panose="020B0004020202020204" pitchFamily="34" charset="0"/>
              </a:rPr>
              <a:t>Pou</a:t>
            </a:r>
            <a:r>
              <a:rPr lang="en-GB" sz="4200" b="1" dirty="0">
                <a:latin typeface="Aptos" panose="020B0004020202020204" pitchFamily="34" charset="0"/>
              </a:rPr>
              <a:t> a Rangi – Climate Change Commission</a:t>
            </a:r>
          </a:p>
        </p:txBody>
      </p:sp>
      <p:sp>
        <p:nvSpPr>
          <p:cNvPr id="3" name="Content Placeholder 2">
            <a:extLst>
              <a:ext uri="{FF2B5EF4-FFF2-40B4-BE49-F238E27FC236}">
                <a16:creationId xmlns:a16="http://schemas.microsoft.com/office/drawing/2014/main" id="{ECA56233-79AC-E737-C01E-8DF94F14CD90}"/>
              </a:ext>
            </a:extLst>
          </p:cNvPr>
          <p:cNvSpPr>
            <a:spLocks noGrp="1"/>
          </p:cNvSpPr>
          <p:nvPr>
            <p:ph idx="1"/>
          </p:nvPr>
        </p:nvSpPr>
        <p:spPr>
          <a:xfrm>
            <a:off x="378069" y="1629768"/>
            <a:ext cx="11242430" cy="4351338"/>
          </a:xfrm>
        </p:spPr>
        <p:txBody>
          <a:bodyPr>
            <a:normAutofit/>
          </a:bodyPr>
          <a:lstStyle/>
          <a:p>
            <a:pPr marL="0" indent="0">
              <a:buNone/>
            </a:pPr>
            <a:r>
              <a:rPr lang="en-GB" dirty="0">
                <a:ln>
                  <a:noFill/>
                </a:ln>
                <a:solidFill>
                  <a:srgbClr val="0D0D0D"/>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Crown-Māori engagements on the climate crisis have proceeded primarily on the basis of direct dialogue</a:t>
            </a:r>
            <a:r>
              <a:rPr lang="en-GB" dirty="0">
                <a:solidFill>
                  <a:srgbClr val="0D0D0D"/>
                </a:solidFill>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 </a:t>
            </a:r>
            <a:r>
              <a:rPr lang="en-GB" dirty="0">
                <a:ln>
                  <a:noFill/>
                </a:ln>
                <a:solidFill>
                  <a:srgbClr val="0D0D0D"/>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prompted by the Climate Change Commission's recommendations</a:t>
            </a:r>
          </a:p>
          <a:p>
            <a:pPr marL="0" indent="0">
              <a:buNone/>
            </a:pPr>
            <a:r>
              <a:rPr lang="en-GB" dirty="0">
                <a:solidFill>
                  <a:srgbClr val="000000"/>
                </a:solidFill>
                <a:latin typeface="Aptos" panose="020B0004020202020204" pitchFamily="34" charset="0"/>
              </a:rPr>
              <a:t>P</a:t>
            </a:r>
            <a:r>
              <a:rPr lang="en-GB" b="0" i="0" u="none" strike="noStrike" dirty="0">
                <a:solidFill>
                  <a:srgbClr val="000000"/>
                </a:solidFill>
                <a:effectLst/>
                <a:latin typeface="Aptos" panose="020B0004020202020204" pitchFamily="34" charset="0"/>
              </a:rPr>
              <a:t>roduce independent advice to the Government on the direction of policy that will enable Aotearoa New Zealand to respond and achieve a low-emissions, climate-resilient future. </a:t>
            </a:r>
          </a:p>
          <a:p>
            <a:pPr marL="0" indent="0">
              <a:buNone/>
            </a:pPr>
            <a:r>
              <a:rPr lang="en-GB" dirty="0">
                <a:solidFill>
                  <a:srgbClr val="000000"/>
                </a:solidFill>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This is mainly done through public consultation – often targeted</a:t>
            </a:r>
            <a:endParaRPr lang="en-GB" dirty="0">
              <a:solidFill>
                <a:srgbClr val="0D0D0D"/>
              </a:solidFill>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endParaRPr>
          </a:p>
        </p:txBody>
      </p:sp>
      <p:pic>
        <p:nvPicPr>
          <p:cNvPr id="4" name="Picture 3">
            <a:extLst>
              <a:ext uri="{FF2B5EF4-FFF2-40B4-BE49-F238E27FC236}">
                <a16:creationId xmlns:a16="http://schemas.microsoft.com/office/drawing/2014/main" id="{97A9E388-F021-AEDA-9327-E81863697A6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03181" y="4764245"/>
            <a:ext cx="7772400" cy="2093756"/>
          </a:xfrm>
          <a:prstGeom prst="rect">
            <a:avLst/>
          </a:prstGeom>
        </p:spPr>
      </p:pic>
    </p:spTree>
    <p:extLst>
      <p:ext uri="{BB962C8B-B14F-4D97-AF65-F5344CB8AC3E}">
        <p14:creationId xmlns:p14="http://schemas.microsoft.com/office/powerpoint/2010/main" val="2298408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8BB9622A-5C36-FA10-44A3-FB861693D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03CC3-6B34-F0DC-265E-723B96762BBD}"/>
              </a:ext>
            </a:extLst>
          </p:cNvPr>
          <p:cNvSpPr>
            <a:spLocks noGrp="1"/>
          </p:cNvSpPr>
          <p:nvPr>
            <p:ph type="title"/>
          </p:nvPr>
        </p:nvSpPr>
        <p:spPr>
          <a:xfrm>
            <a:off x="931985" y="482356"/>
            <a:ext cx="10515600" cy="1325563"/>
          </a:xfrm>
        </p:spPr>
        <p:txBody>
          <a:bodyPr/>
          <a:lstStyle/>
          <a:p>
            <a:r>
              <a:rPr lang="en-GB" b="1" dirty="0">
                <a:solidFill>
                  <a:srgbClr val="F26522"/>
                </a:solidFill>
                <a:latin typeface="Aptos" panose="020B0004020202020204" pitchFamily="34" charset="0"/>
              </a:rPr>
              <a:t>Māori and Climate Vulnerability</a:t>
            </a:r>
          </a:p>
        </p:txBody>
      </p:sp>
      <p:sp>
        <p:nvSpPr>
          <p:cNvPr id="3" name="Content Placeholder 2">
            <a:extLst>
              <a:ext uri="{FF2B5EF4-FFF2-40B4-BE49-F238E27FC236}">
                <a16:creationId xmlns:a16="http://schemas.microsoft.com/office/drawing/2014/main" id="{4D221DDA-3050-50BE-1AFD-24F52456AA1C}"/>
              </a:ext>
            </a:extLst>
          </p:cNvPr>
          <p:cNvSpPr>
            <a:spLocks noGrp="1"/>
          </p:cNvSpPr>
          <p:nvPr>
            <p:ph idx="1"/>
          </p:nvPr>
        </p:nvSpPr>
        <p:spPr>
          <a:xfrm>
            <a:off x="931985" y="1690688"/>
            <a:ext cx="10515600" cy="4351338"/>
          </a:xfrm>
        </p:spPr>
        <p:txBody>
          <a:bodyPr>
            <a:normAutofit fontScale="70000" lnSpcReduction="20000"/>
          </a:bodyPr>
          <a:lstStyle/>
          <a:p>
            <a:pPr marL="0" indent="0">
              <a:lnSpc>
                <a:spcPct val="120000"/>
              </a:lnSpc>
              <a:buNone/>
            </a:pPr>
            <a:r>
              <a:rPr lang="en-GB" sz="2800"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Various provisions </a:t>
            </a:r>
            <a:r>
              <a:rPr lang="en-GB" dirty="0">
                <a:solidFill>
                  <a:srgbClr val="000000"/>
                </a:solidFill>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were </a:t>
            </a:r>
            <a:r>
              <a:rPr lang="en-GB" sz="2800"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brought about by the Climate Change Commission sought to ensure the effective participation of Mā</a:t>
            </a:r>
            <a:r>
              <a:rPr lang="en-GB" sz="2800"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Times New Roman" panose="02020603050405020304" pitchFamily="18" charset="0"/>
              </a:rPr>
              <a:t>o</a:t>
            </a:r>
            <a:r>
              <a:rPr lang="en-GB" sz="2800"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ri in decision-making - </a:t>
            </a:r>
            <a:r>
              <a:rPr lang="en-GB" sz="2800" b="1"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specifically requiring the Minister to ensure consultation with iwi and Māori has been adequate including emission reduction plans which conceivably would include any mitigation policies which might affect the relationship of Mā</a:t>
            </a:r>
            <a:r>
              <a:rPr lang="en-GB" sz="2800" b="1"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Times New Roman" panose="02020603050405020304" pitchFamily="18" charset="0"/>
              </a:rPr>
              <a:t>o</a:t>
            </a:r>
            <a:r>
              <a:rPr lang="en-GB" sz="2800" b="1"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ri with their traditional lands. </a:t>
            </a:r>
          </a:p>
          <a:p>
            <a:pPr marL="0" indent="0">
              <a:lnSpc>
                <a:spcPct val="120000"/>
              </a:lnSpc>
              <a:buNone/>
            </a:pPr>
            <a:endParaRPr lang="en-GB" dirty="0">
              <a:solidFill>
                <a:srgbClr val="000000"/>
              </a:solidFill>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endParaRPr>
          </a:p>
          <a:p>
            <a:pPr marL="0" indent="0">
              <a:lnSpc>
                <a:spcPct val="120000"/>
              </a:lnSpc>
              <a:buNone/>
            </a:pPr>
            <a:r>
              <a:rPr lang="en-GB" sz="2800" b="1"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Consultation with Mā</a:t>
            </a:r>
            <a:r>
              <a:rPr lang="en-GB" sz="2800" b="1"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Times New Roman" panose="02020603050405020304" pitchFamily="18" charset="0"/>
              </a:rPr>
              <a:t>o</a:t>
            </a:r>
            <a:r>
              <a:rPr lang="en-GB" sz="2800" b="1"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ri needs to fulfil Crown’s obligation to give effect to the principles of the Treaty of Waitangi – namely that of partnership. </a:t>
            </a:r>
          </a:p>
          <a:p>
            <a:pPr marL="0" indent="0">
              <a:lnSpc>
                <a:spcPct val="120000"/>
              </a:lnSpc>
              <a:buNone/>
            </a:pPr>
            <a:endParaRPr lang="en-GB" dirty="0">
              <a:solidFill>
                <a:srgbClr val="000000"/>
              </a:solidFill>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endParaRPr>
          </a:p>
          <a:p>
            <a:pPr marL="0" indent="0">
              <a:lnSpc>
                <a:spcPct val="120000"/>
              </a:lnSpc>
              <a:buNone/>
            </a:pPr>
            <a:r>
              <a:rPr lang="en-GB" sz="2800"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Climate Change Commission’s addition of a Chapter addressing the “</a:t>
            </a:r>
            <a:r>
              <a:rPr lang="en-GB" sz="2800" b="1"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the key concerns raised by Iwi/Māori submissions” </a:t>
            </a:r>
            <a:r>
              <a:rPr lang="en-GB" sz="2800" dirty="0">
                <a:ln>
                  <a:noFill/>
                </a:ln>
                <a:solidFill>
                  <a:srgbClr val="000000"/>
                </a:solidFill>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in direct response to consultation with Māori where they expressed disappointment in the Commission’s lack of attention to Māori-specific issues</a:t>
            </a:r>
          </a:p>
        </p:txBody>
      </p:sp>
    </p:spTree>
    <p:extLst>
      <p:ext uri="{BB962C8B-B14F-4D97-AF65-F5344CB8AC3E}">
        <p14:creationId xmlns:p14="http://schemas.microsoft.com/office/powerpoint/2010/main" val="2893353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A3E73-8765-2B2D-1CB8-1C1DE7A9A99D}"/>
              </a:ext>
            </a:extLst>
          </p:cNvPr>
          <p:cNvSpPr>
            <a:spLocks noGrp="1"/>
          </p:cNvSpPr>
          <p:nvPr>
            <p:ph type="title"/>
          </p:nvPr>
        </p:nvSpPr>
        <p:spPr>
          <a:xfrm>
            <a:off x="303334" y="294787"/>
            <a:ext cx="6707066" cy="1325563"/>
          </a:xfrm>
        </p:spPr>
        <p:txBody>
          <a:bodyPr>
            <a:normAutofit/>
          </a:bodyPr>
          <a:lstStyle/>
          <a:p>
            <a:r>
              <a:rPr lang="en-GB" b="1" u="none" strike="noStrike" dirty="0">
                <a:solidFill>
                  <a:srgbClr val="000000"/>
                </a:solidFill>
                <a:effectLst/>
                <a:latin typeface="Aptos" panose="020B0004020202020204" pitchFamily="34" charset="0"/>
              </a:rPr>
              <a:t>Climate Change Iwi Leaders Group</a:t>
            </a:r>
            <a:endParaRPr lang="en-GB" b="1" dirty="0">
              <a:latin typeface="Aptos" panose="020B0004020202020204" pitchFamily="34" charset="0"/>
            </a:endParaRPr>
          </a:p>
        </p:txBody>
      </p:sp>
      <p:sp>
        <p:nvSpPr>
          <p:cNvPr id="4" name="Content Placeholder 2">
            <a:extLst>
              <a:ext uri="{FF2B5EF4-FFF2-40B4-BE49-F238E27FC236}">
                <a16:creationId xmlns:a16="http://schemas.microsoft.com/office/drawing/2014/main" id="{5865A280-12F0-B1B3-0802-25399D0F6ED3}"/>
              </a:ext>
            </a:extLst>
          </p:cNvPr>
          <p:cNvSpPr>
            <a:spLocks noGrp="1"/>
          </p:cNvSpPr>
          <p:nvPr>
            <p:ph idx="1"/>
          </p:nvPr>
        </p:nvSpPr>
        <p:spPr>
          <a:xfrm>
            <a:off x="303334" y="2296718"/>
            <a:ext cx="6707066" cy="4351338"/>
          </a:xfrm>
        </p:spPr>
        <p:txBody>
          <a:bodyPr>
            <a:noAutofit/>
          </a:bodyPr>
          <a:lstStyle/>
          <a:p>
            <a:pPr marL="0" indent="0">
              <a:lnSpc>
                <a:spcPct val="100000"/>
              </a:lnSpc>
              <a:buNone/>
            </a:pPr>
            <a:r>
              <a:rPr lang="en-GB" sz="2400" b="0" i="0" u="none" strike="noStrike" dirty="0">
                <a:solidFill>
                  <a:srgbClr val="000000"/>
                </a:solidFill>
                <a:effectLst/>
                <a:latin typeface="Aptos" panose="020B0004020202020204" pitchFamily="34" charset="0"/>
              </a:rPr>
              <a:t>"</a:t>
            </a:r>
            <a:r>
              <a:rPr lang="en-GB" sz="2400" b="0" i="1" u="none" strike="noStrike" dirty="0">
                <a:solidFill>
                  <a:srgbClr val="000000"/>
                </a:solidFill>
                <a:effectLst/>
                <a:latin typeface="Aptos" panose="020B0004020202020204" pitchFamily="34" charset="0"/>
              </a:rPr>
              <a:t>The climate change challenge for Māori society is about sustainable living arrangements and development, as much as it is about natural hazards management such as risks associated with flooding, storms and coastal erosion," says Mike. “Our mission is to bring together engagement, understanding, empowerment and implementation to drive Māori-led climate resilience strategies.”</a:t>
            </a:r>
            <a:endParaRPr lang="en-GB" sz="3600" b="0" i="1" u="none" strike="noStrike" dirty="0">
              <a:effectLst/>
              <a:latin typeface="Aptos" panose="020B0004020202020204" pitchFamily="34" charset="0"/>
            </a:endParaRPr>
          </a:p>
        </p:txBody>
      </p:sp>
      <p:pic>
        <p:nvPicPr>
          <p:cNvPr id="5" name="Picture 2" descr="Climate Change Iwi Leaders Group chair Mike Smith is seeking a declaration in the High Court the Government is &quot;failing&quot; Māori through inaction over climate change. Photo / File">
            <a:extLst>
              <a:ext uri="{FF2B5EF4-FFF2-40B4-BE49-F238E27FC236}">
                <a16:creationId xmlns:a16="http://schemas.microsoft.com/office/drawing/2014/main" id="{F80464A8-D08C-138C-AC6B-AEC81BD90BC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7188594" y="0"/>
            <a:ext cx="5003406"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38247B-D64D-2FEA-700E-302052529F63}"/>
              </a:ext>
            </a:extLst>
          </p:cNvPr>
          <p:cNvSpPr txBox="1"/>
          <p:nvPr/>
        </p:nvSpPr>
        <p:spPr>
          <a:xfrm>
            <a:off x="7320832" y="5952725"/>
            <a:ext cx="4448714" cy="830997"/>
          </a:xfrm>
          <a:prstGeom prst="rect">
            <a:avLst/>
          </a:prstGeom>
          <a:noFill/>
        </p:spPr>
        <p:txBody>
          <a:bodyPr wrap="square">
            <a:spAutoFit/>
          </a:bodyPr>
          <a:lstStyle/>
          <a:p>
            <a:r>
              <a:rPr lang="en-GB" sz="1200" b="0" i="0" u="none" strike="noStrike" dirty="0">
                <a:solidFill>
                  <a:srgbClr val="707C83"/>
                </a:solidFill>
                <a:effectLst/>
                <a:highlight>
                  <a:srgbClr val="C0C0C0"/>
                </a:highlight>
                <a:latin typeface="Avenir Next" panose="020B0503020202020204" pitchFamily="34" charset="0"/>
              </a:rPr>
              <a:t>Climate Change Iwi Leaders Group chair Mike Smith is seeking a declaration in the High Court the Government is "failing" Māori through inaction over climate change. Photo / File</a:t>
            </a:r>
            <a:endParaRPr lang="en-GB" sz="1200" dirty="0">
              <a:highlight>
                <a:srgbClr val="C0C0C0"/>
              </a:highlight>
              <a:latin typeface="Avenir Next" panose="020B0503020202020204" pitchFamily="34" charset="0"/>
            </a:endParaRPr>
          </a:p>
        </p:txBody>
      </p:sp>
    </p:spTree>
    <p:extLst>
      <p:ext uri="{BB962C8B-B14F-4D97-AF65-F5344CB8AC3E}">
        <p14:creationId xmlns:p14="http://schemas.microsoft.com/office/powerpoint/2010/main" val="118483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BDB1-1B06-7094-4AD4-07D7E47B0763}"/>
              </a:ext>
            </a:extLst>
          </p:cNvPr>
          <p:cNvSpPr>
            <a:spLocks noGrp="1"/>
          </p:cNvSpPr>
          <p:nvPr>
            <p:ph type="title"/>
          </p:nvPr>
        </p:nvSpPr>
        <p:spPr>
          <a:xfrm>
            <a:off x="838200" y="500062"/>
            <a:ext cx="10515600" cy="1325563"/>
          </a:xfrm>
        </p:spPr>
        <p:txBody>
          <a:bodyPr/>
          <a:lstStyle/>
          <a:p>
            <a:r>
              <a:rPr lang="en-GB" b="1" dirty="0">
                <a:latin typeface="Aptos" panose="020B0004020202020204" pitchFamily="34" charset="0"/>
              </a:rPr>
              <a:t>Presence in Reporting</a:t>
            </a:r>
          </a:p>
        </p:txBody>
      </p:sp>
      <p:sp>
        <p:nvSpPr>
          <p:cNvPr id="3" name="Content Placeholder 2">
            <a:extLst>
              <a:ext uri="{FF2B5EF4-FFF2-40B4-BE49-F238E27FC236}">
                <a16:creationId xmlns:a16="http://schemas.microsoft.com/office/drawing/2014/main" id="{35FA1415-AAC0-B587-68F7-2CF426DFD8B1}"/>
              </a:ext>
            </a:extLst>
          </p:cNvPr>
          <p:cNvSpPr>
            <a:spLocks noGrp="1"/>
          </p:cNvSpPr>
          <p:nvPr>
            <p:ph idx="1"/>
          </p:nvPr>
        </p:nvSpPr>
        <p:spPr/>
        <p:txBody>
          <a:bodyPr/>
          <a:lstStyle/>
          <a:p>
            <a:pPr marL="0" indent="0">
              <a:buNone/>
            </a:pPr>
            <a:r>
              <a:rPr lang="en-GB" dirty="0">
                <a:latin typeface="Aptos" panose="020B0004020202020204" pitchFamily="34" charset="0"/>
              </a:rPr>
              <a:t>Two major national level reports around climate change:</a:t>
            </a:r>
          </a:p>
          <a:p>
            <a:endParaRPr lang="en-GB" dirty="0">
              <a:latin typeface="Aptos" panose="020B0004020202020204" pitchFamily="34" charset="0"/>
            </a:endParaRPr>
          </a:p>
          <a:p>
            <a:r>
              <a:rPr lang="en-GB" b="1" i="0" u="none" strike="noStrike" dirty="0">
                <a:solidFill>
                  <a:schemeClr val="accent1">
                    <a:lumMod val="75000"/>
                  </a:schemeClr>
                </a:solidFill>
                <a:effectLst/>
                <a:latin typeface="Aptos" panose="020B0004020202020204" pitchFamily="34" charset="0"/>
              </a:rPr>
              <a:t>National climate change risk assessment for New Zealand</a:t>
            </a:r>
          </a:p>
          <a:p>
            <a:r>
              <a:rPr lang="en-GB" b="1" i="0" u="none" strike="noStrike" dirty="0">
                <a:solidFill>
                  <a:srgbClr val="00B0F0"/>
                </a:solidFill>
                <a:effectLst/>
                <a:latin typeface="Aptos" panose="020B0004020202020204" pitchFamily="34" charset="0"/>
              </a:rPr>
              <a:t>National adaptation plan</a:t>
            </a:r>
          </a:p>
        </p:txBody>
      </p:sp>
    </p:spTree>
    <p:extLst>
      <p:ext uri="{BB962C8B-B14F-4D97-AF65-F5344CB8AC3E}">
        <p14:creationId xmlns:p14="http://schemas.microsoft.com/office/powerpoint/2010/main" val="3311491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66C0B-1F6A-4558-EAC0-BF5A92B4A5EF}"/>
              </a:ext>
            </a:extLst>
          </p:cNvPr>
          <p:cNvSpPr>
            <a:spLocks noGrp="1"/>
          </p:cNvSpPr>
          <p:nvPr>
            <p:ph type="title"/>
          </p:nvPr>
        </p:nvSpPr>
        <p:spPr>
          <a:xfrm>
            <a:off x="490642" y="320334"/>
            <a:ext cx="6777666" cy="1664573"/>
          </a:xfrm>
        </p:spPr>
        <p:txBody>
          <a:bodyPr>
            <a:normAutofit/>
          </a:bodyPr>
          <a:lstStyle/>
          <a:p>
            <a:pPr>
              <a:lnSpc>
                <a:spcPct val="90000"/>
              </a:lnSpc>
            </a:pPr>
            <a:r>
              <a:rPr lang="en-GB" sz="2800" b="1" dirty="0">
                <a:solidFill>
                  <a:schemeClr val="bg1"/>
                </a:solidFill>
                <a:effectLst/>
                <a:highlight>
                  <a:srgbClr val="F26522"/>
                </a:highlight>
                <a:latin typeface="+mn-lt"/>
              </a:rPr>
              <a:t>National Climate Change Risk Assessment for New Zealand </a:t>
            </a:r>
            <a:br>
              <a:rPr lang="en-GB" sz="2800" dirty="0">
                <a:solidFill>
                  <a:schemeClr val="bg1"/>
                </a:solidFill>
                <a:effectLst/>
                <a:highlight>
                  <a:srgbClr val="F26522"/>
                </a:highlight>
                <a:latin typeface="+mn-lt"/>
              </a:rPr>
            </a:br>
            <a:r>
              <a:rPr lang="en-GB" sz="2800" dirty="0" err="1">
                <a:solidFill>
                  <a:schemeClr val="bg1"/>
                </a:solidFill>
                <a:effectLst/>
                <a:highlight>
                  <a:srgbClr val="F26522"/>
                </a:highlight>
                <a:latin typeface="+mn-lt"/>
              </a:rPr>
              <a:t>Arotakenga</a:t>
            </a:r>
            <a:r>
              <a:rPr lang="en-GB" sz="2800" dirty="0">
                <a:solidFill>
                  <a:schemeClr val="bg1"/>
                </a:solidFill>
                <a:effectLst/>
                <a:highlight>
                  <a:srgbClr val="F26522"/>
                </a:highlight>
                <a:latin typeface="+mn-lt"/>
              </a:rPr>
              <a:t> </a:t>
            </a:r>
            <a:r>
              <a:rPr lang="en-GB" sz="2800" dirty="0" err="1">
                <a:solidFill>
                  <a:schemeClr val="bg1"/>
                </a:solidFill>
                <a:effectLst/>
                <a:highlight>
                  <a:srgbClr val="F26522"/>
                </a:highlight>
                <a:latin typeface="+mn-lt"/>
              </a:rPr>
              <a:t>Tūraru</a:t>
            </a:r>
            <a:r>
              <a:rPr lang="en-GB" sz="2800" dirty="0">
                <a:solidFill>
                  <a:schemeClr val="bg1"/>
                </a:solidFill>
                <a:effectLst/>
                <a:highlight>
                  <a:srgbClr val="F26522"/>
                </a:highlight>
                <a:latin typeface="+mn-lt"/>
              </a:rPr>
              <a:t> </a:t>
            </a:r>
            <a:r>
              <a:rPr lang="en-GB" sz="2800" dirty="0" err="1">
                <a:solidFill>
                  <a:schemeClr val="bg1"/>
                </a:solidFill>
                <a:effectLst/>
                <a:highlight>
                  <a:srgbClr val="F26522"/>
                </a:highlight>
                <a:latin typeface="+mn-lt"/>
              </a:rPr>
              <a:t>mo</a:t>
            </a:r>
            <a:r>
              <a:rPr lang="en-GB" sz="2800" dirty="0">
                <a:solidFill>
                  <a:schemeClr val="bg1"/>
                </a:solidFill>
                <a:effectLst/>
                <a:highlight>
                  <a:srgbClr val="F26522"/>
                </a:highlight>
                <a:latin typeface="+mn-lt"/>
              </a:rPr>
              <a:t>̄ </a:t>
            </a:r>
            <a:r>
              <a:rPr lang="en-GB" sz="2800" dirty="0" err="1">
                <a:solidFill>
                  <a:schemeClr val="bg1"/>
                </a:solidFill>
                <a:effectLst/>
                <a:highlight>
                  <a:srgbClr val="F26522"/>
                </a:highlight>
                <a:latin typeface="+mn-lt"/>
              </a:rPr>
              <a:t>te</a:t>
            </a:r>
            <a:r>
              <a:rPr lang="en-GB" sz="2800" dirty="0">
                <a:solidFill>
                  <a:schemeClr val="bg1"/>
                </a:solidFill>
                <a:effectLst/>
                <a:highlight>
                  <a:srgbClr val="F26522"/>
                </a:highlight>
                <a:latin typeface="+mn-lt"/>
              </a:rPr>
              <a:t> </a:t>
            </a:r>
            <a:r>
              <a:rPr lang="en-GB" sz="2800" dirty="0" err="1">
                <a:solidFill>
                  <a:schemeClr val="bg1"/>
                </a:solidFill>
                <a:effectLst/>
                <a:highlight>
                  <a:srgbClr val="F26522"/>
                </a:highlight>
                <a:latin typeface="+mn-lt"/>
              </a:rPr>
              <a:t>Huringa</a:t>
            </a:r>
            <a:r>
              <a:rPr lang="en-GB" sz="2800" dirty="0">
                <a:solidFill>
                  <a:schemeClr val="bg1"/>
                </a:solidFill>
                <a:effectLst/>
                <a:highlight>
                  <a:srgbClr val="F26522"/>
                </a:highlight>
                <a:latin typeface="+mn-lt"/>
              </a:rPr>
              <a:t> </a:t>
            </a:r>
            <a:r>
              <a:rPr lang="en-GB" sz="2800" dirty="0" err="1">
                <a:solidFill>
                  <a:schemeClr val="bg1"/>
                </a:solidFill>
                <a:effectLst/>
                <a:highlight>
                  <a:srgbClr val="F26522"/>
                </a:highlight>
                <a:latin typeface="+mn-lt"/>
              </a:rPr>
              <a:t>Āhuarangi</a:t>
            </a:r>
            <a:r>
              <a:rPr lang="en-GB" sz="2800" dirty="0">
                <a:solidFill>
                  <a:schemeClr val="bg1"/>
                </a:solidFill>
                <a:effectLst/>
                <a:highlight>
                  <a:srgbClr val="F26522"/>
                </a:highlight>
                <a:latin typeface="+mn-lt"/>
              </a:rPr>
              <a:t> o </a:t>
            </a:r>
            <a:r>
              <a:rPr lang="en-GB" sz="2800" dirty="0" err="1">
                <a:solidFill>
                  <a:schemeClr val="bg1"/>
                </a:solidFill>
                <a:effectLst/>
                <a:highlight>
                  <a:srgbClr val="F26522"/>
                </a:highlight>
                <a:latin typeface="+mn-lt"/>
              </a:rPr>
              <a:t>Āotearoa</a:t>
            </a:r>
            <a:r>
              <a:rPr lang="en-GB" sz="2800" dirty="0">
                <a:solidFill>
                  <a:schemeClr val="bg1"/>
                </a:solidFill>
                <a:effectLst/>
                <a:highlight>
                  <a:srgbClr val="F26522"/>
                </a:highlight>
                <a:latin typeface="+mn-lt"/>
              </a:rPr>
              <a:t> </a:t>
            </a:r>
            <a:endParaRPr lang="en-GB" sz="2800" dirty="0">
              <a:solidFill>
                <a:schemeClr val="bg1"/>
              </a:solidFill>
              <a:highlight>
                <a:srgbClr val="F26522"/>
              </a:highlight>
              <a:latin typeface="+mn-lt"/>
            </a:endParaRPr>
          </a:p>
        </p:txBody>
      </p:sp>
      <p:sp>
        <p:nvSpPr>
          <p:cNvPr id="3" name="Content Placeholder 2">
            <a:extLst>
              <a:ext uri="{FF2B5EF4-FFF2-40B4-BE49-F238E27FC236}">
                <a16:creationId xmlns:a16="http://schemas.microsoft.com/office/drawing/2014/main" id="{DE670668-4150-A58C-C7F4-95CD298F01E6}"/>
              </a:ext>
            </a:extLst>
          </p:cNvPr>
          <p:cNvSpPr>
            <a:spLocks noGrp="1"/>
          </p:cNvSpPr>
          <p:nvPr>
            <p:ph idx="1"/>
          </p:nvPr>
        </p:nvSpPr>
        <p:spPr>
          <a:xfrm>
            <a:off x="490642" y="2323245"/>
            <a:ext cx="6390094" cy="4132359"/>
          </a:xfrm>
        </p:spPr>
        <p:txBody>
          <a:bodyPr>
            <a:normAutofit/>
          </a:bodyPr>
          <a:lstStyle/>
          <a:p>
            <a:pPr marL="0" indent="0">
              <a:buNone/>
            </a:pPr>
            <a:r>
              <a:rPr lang="en-GB" b="0" i="0" u="none" strike="noStrike" dirty="0">
                <a:effectLst/>
                <a:latin typeface="Aptos" panose="020B0004020202020204" pitchFamily="34" charset="0"/>
              </a:rPr>
              <a:t>Identifies 43 priority risks across five value domains (natural environment, human, economy, built environment and governance) </a:t>
            </a:r>
          </a:p>
          <a:p>
            <a:pPr marL="0" indent="0">
              <a:buNone/>
            </a:pPr>
            <a:endParaRPr lang="en-GB" b="0" i="0" u="none" strike="noStrike" dirty="0">
              <a:effectLst/>
              <a:latin typeface="Aptos" panose="020B0004020202020204" pitchFamily="34" charset="0"/>
            </a:endParaRPr>
          </a:p>
          <a:p>
            <a:pPr marL="0" indent="0">
              <a:buNone/>
            </a:pPr>
            <a:r>
              <a:rPr lang="en-GB" b="0" i="0" u="none" strike="noStrike" dirty="0">
                <a:effectLst/>
                <a:latin typeface="Aptos" panose="020B0004020202020204" pitchFamily="34" charset="0"/>
              </a:rPr>
              <a:t>The risk assessment was meant to feed to Government information to prioritise action, including through the national adaptation plan.</a:t>
            </a:r>
            <a:endParaRPr lang="en-GB" dirty="0">
              <a:latin typeface="Aptos" panose="020B0004020202020204" pitchFamily="34" charset="0"/>
            </a:endParaRPr>
          </a:p>
        </p:txBody>
      </p:sp>
      <p:pic>
        <p:nvPicPr>
          <p:cNvPr id="4" name="Picture 3">
            <a:extLst>
              <a:ext uri="{FF2B5EF4-FFF2-40B4-BE49-F238E27FC236}">
                <a16:creationId xmlns:a16="http://schemas.microsoft.com/office/drawing/2014/main" id="{3BD33642-70E8-1A34-D6BC-6E5D16290A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66167" y="567942"/>
            <a:ext cx="4030386" cy="5716862"/>
          </a:xfrm>
          <a:prstGeom prst="rect">
            <a:avLst/>
          </a:prstGeom>
        </p:spPr>
      </p:pic>
    </p:spTree>
    <p:extLst>
      <p:ext uri="{BB962C8B-B14F-4D97-AF65-F5344CB8AC3E}">
        <p14:creationId xmlns:p14="http://schemas.microsoft.com/office/powerpoint/2010/main" val="235496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00717-B5FC-305B-F4C9-FEC17005DE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6092" y="337071"/>
            <a:ext cx="9249508" cy="6183857"/>
          </a:xfrm>
          <a:prstGeom prst="rect">
            <a:avLst/>
          </a:prstGeom>
        </p:spPr>
      </p:pic>
    </p:spTree>
    <p:extLst>
      <p:ext uri="{BB962C8B-B14F-4D97-AF65-F5344CB8AC3E}">
        <p14:creationId xmlns:p14="http://schemas.microsoft.com/office/powerpoint/2010/main" val="1690965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82813-1FFD-935A-BD72-1D9CC5D790E1}"/>
              </a:ext>
            </a:extLst>
          </p:cNvPr>
          <p:cNvSpPr>
            <a:spLocks noGrp="1"/>
          </p:cNvSpPr>
          <p:nvPr>
            <p:ph type="title"/>
          </p:nvPr>
        </p:nvSpPr>
        <p:spPr/>
        <p:txBody>
          <a:bodyPr/>
          <a:lstStyle/>
          <a:p>
            <a:r>
              <a:rPr lang="en-GB" b="1" dirty="0">
                <a:latin typeface="Aptos" panose="020B0004020202020204" pitchFamily="34" charset="0"/>
              </a:rPr>
              <a:t>Risks for Māori</a:t>
            </a:r>
          </a:p>
        </p:txBody>
      </p:sp>
      <p:sp>
        <p:nvSpPr>
          <p:cNvPr id="3" name="Content Placeholder 2">
            <a:extLst>
              <a:ext uri="{FF2B5EF4-FFF2-40B4-BE49-F238E27FC236}">
                <a16:creationId xmlns:a16="http://schemas.microsoft.com/office/drawing/2014/main" id="{3E70C947-B571-162B-47BF-AE776E0F7035}"/>
              </a:ext>
            </a:extLst>
          </p:cNvPr>
          <p:cNvSpPr>
            <a:spLocks noGrp="1"/>
          </p:cNvSpPr>
          <p:nvPr>
            <p:ph idx="1"/>
          </p:nvPr>
        </p:nvSpPr>
        <p:spPr>
          <a:xfrm>
            <a:off x="920262" y="1567717"/>
            <a:ext cx="10515600" cy="4351338"/>
          </a:xfrm>
        </p:spPr>
        <p:txBody>
          <a:bodyPr>
            <a:noAutofit/>
          </a:bodyPr>
          <a:lstStyle/>
          <a:p>
            <a:pPr marL="0" indent="0">
              <a:buNone/>
            </a:pPr>
            <a:r>
              <a:rPr lang="en-GB" sz="2400" dirty="0">
                <a:solidFill>
                  <a:schemeClr val="bg1"/>
                </a:solidFill>
                <a:effectLst/>
                <a:highlight>
                  <a:srgbClr val="E66E5B"/>
                </a:highlight>
                <a:latin typeface="Aptos" panose="020B0004020202020204" pitchFamily="34" charset="0"/>
              </a:rPr>
              <a:t>Risks to </a:t>
            </a:r>
            <a:r>
              <a:rPr lang="en-GB" sz="2400" dirty="0" err="1">
                <a:solidFill>
                  <a:schemeClr val="bg1"/>
                </a:solidFill>
                <a:effectLst/>
                <a:highlight>
                  <a:srgbClr val="E66E5B"/>
                </a:highlight>
                <a:latin typeface="Aptos" panose="020B0004020202020204" pitchFamily="34" charset="0"/>
              </a:rPr>
              <a:t>Māori</a:t>
            </a:r>
            <a:r>
              <a:rPr lang="en-GB" sz="2400" dirty="0">
                <a:solidFill>
                  <a:schemeClr val="bg1"/>
                </a:solidFill>
                <a:effectLst/>
                <a:highlight>
                  <a:srgbClr val="E66E5B"/>
                </a:highlight>
                <a:latin typeface="Aptos" panose="020B0004020202020204" pitchFamily="34" charset="0"/>
              </a:rPr>
              <a:t> social, cultural, spiritual and economic wellbeing from loss and degradation of lands and waters</a:t>
            </a:r>
            <a:r>
              <a:rPr lang="en-GB" sz="2400" dirty="0">
                <a:effectLst/>
                <a:latin typeface="Aptos" panose="020B0004020202020204" pitchFamily="34" charset="0"/>
              </a:rPr>
              <a:t>, as well as cultural assets such as marae, due to ongoing sea-level rise, changes in rainfall and drought. </a:t>
            </a:r>
            <a:endParaRPr lang="en-GB" sz="2400" dirty="0">
              <a:latin typeface="Aptos" panose="020B0004020202020204" pitchFamily="34" charset="0"/>
            </a:endParaRPr>
          </a:p>
          <a:p>
            <a:pPr marL="0" indent="0">
              <a:buNone/>
            </a:pPr>
            <a:r>
              <a:rPr lang="en-GB" sz="2400" dirty="0">
                <a:solidFill>
                  <a:schemeClr val="bg1"/>
                </a:solidFill>
                <a:effectLst/>
                <a:highlight>
                  <a:srgbClr val="3FD6DF"/>
                </a:highlight>
                <a:latin typeface="Aptos" panose="020B0004020202020204" pitchFamily="34" charset="0"/>
              </a:rPr>
              <a:t>Risks to </a:t>
            </a:r>
            <a:r>
              <a:rPr lang="en-GB" sz="2400" dirty="0" err="1">
                <a:solidFill>
                  <a:schemeClr val="bg1"/>
                </a:solidFill>
                <a:effectLst/>
                <a:highlight>
                  <a:srgbClr val="3FD6DF"/>
                </a:highlight>
                <a:latin typeface="Aptos" panose="020B0004020202020204" pitchFamily="34" charset="0"/>
              </a:rPr>
              <a:t>Māori</a:t>
            </a:r>
            <a:r>
              <a:rPr lang="en-GB" sz="2400" dirty="0">
                <a:solidFill>
                  <a:schemeClr val="bg1"/>
                </a:solidFill>
                <a:effectLst/>
                <a:highlight>
                  <a:srgbClr val="3FD6DF"/>
                </a:highlight>
                <a:latin typeface="Aptos" panose="020B0004020202020204" pitchFamily="34" charset="0"/>
              </a:rPr>
              <a:t> social, cultural, spiritual and economic wellbeing from loss of species and biodiversity </a:t>
            </a:r>
            <a:r>
              <a:rPr lang="en-GB" sz="2400" dirty="0">
                <a:effectLst/>
                <a:latin typeface="Aptos" panose="020B0004020202020204" pitchFamily="34" charset="0"/>
              </a:rPr>
              <a:t>due to greater climate variability and ongoing sea-level rise. </a:t>
            </a:r>
          </a:p>
          <a:p>
            <a:pPr marL="0" indent="0">
              <a:buNone/>
            </a:pPr>
            <a:r>
              <a:rPr lang="en-GB" sz="2400" dirty="0">
                <a:solidFill>
                  <a:schemeClr val="bg1"/>
                </a:solidFill>
                <a:effectLst/>
                <a:highlight>
                  <a:srgbClr val="D084B8"/>
                </a:highlight>
                <a:latin typeface="Aptos" panose="020B0004020202020204" pitchFamily="34" charset="0"/>
              </a:rPr>
              <a:t>Risks to </a:t>
            </a:r>
            <a:r>
              <a:rPr lang="en-GB" sz="2400" dirty="0" err="1">
                <a:solidFill>
                  <a:schemeClr val="bg1"/>
                </a:solidFill>
                <a:effectLst/>
                <a:highlight>
                  <a:srgbClr val="D084B8"/>
                </a:highlight>
                <a:latin typeface="Aptos" panose="020B0004020202020204" pitchFamily="34" charset="0"/>
              </a:rPr>
              <a:t>Māori</a:t>
            </a:r>
            <a:r>
              <a:rPr lang="en-GB" sz="2400" dirty="0">
                <a:solidFill>
                  <a:schemeClr val="bg1"/>
                </a:solidFill>
                <a:effectLst/>
                <a:highlight>
                  <a:srgbClr val="D084B8"/>
                </a:highlight>
                <a:latin typeface="Aptos" panose="020B0004020202020204" pitchFamily="34" charset="0"/>
              </a:rPr>
              <a:t> and European cultural heritage </a:t>
            </a:r>
            <a:r>
              <a:rPr lang="en-GB" sz="2400" dirty="0">
                <a:effectLst/>
                <a:latin typeface="Aptos" panose="020B0004020202020204" pitchFamily="34" charset="0"/>
              </a:rPr>
              <a:t>sites due to ongoing sea-level rise, extreme weather events and increasing fire weather. </a:t>
            </a:r>
          </a:p>
          <a:p>
            <a:pPr marL="0" indent="0">
              <a:buNone/>
            </a:pPr>
            <a:r>
              <a:rPr lang="en-GB" sz="2400" dirty="0">
                <a:solidFill>
                  <a:schemeClr val="bg1"/>
                </a:solidFill>
                <a:effectLst/>
                <a:highlight>
                  <a:srgbClr val="51BBB3"/>
                </a:highlight>
                <a:latin typeface="Aptos" panose="020B0004020202020204" pitchFamily="34" charset="0"/>
              </a:rPr>
              <a:t>Risk of a breach of Treaty obligations </a:t>
            </a:r>
            <a:r>
              <a:rPr lang="en-GB" sz="2400" dirty="0">
                <a:effectLst/>
                <a:latin typeface="Aptos" panose="020B0004020202020204" pitchFamily="34" charset="0"/>
              </a:rPr>
              <a:t>from a failure to engage adequately with and protect current and future generations of </a:t>
            </a:r>
            <a:r>
              <a:rPr lang="en-GB" sz="2400" dirty="0" err="1">
                <a:effectLst/>
                <a:latin typeface="Aptos" panose="020B0004020202020204" pitchFamily="34" charset="0"/>
              </a:rPr>
              <a:t>Māori</a:t>
            </a:r>
            <a:r>
              <a:rPr lang="en-GB" sz="2400" dirty="0">
                <a:effectLst/>
                <a:latin typeface="Aptos" panose="020B0004020202020204" pitchFamily="34" charset="0"/>
              </a:rPr>
              <a:t> from the impacts of climate change. </a:t>
            </a:r>
            <a:endParaRPr lang="en-GB" sz="2400" dirty="0">
              <a:latin typeface="Aptos" panose="020B0004020202020204" pitchFamily="34" charset="0"/>
            </a:endParaRPr>
          </a:p>
          <a:p>
            <a:pPr marL="0" indent="0">
              <a:buNone/>
            </a:pPr>
            <a:r>
              <a:rPr lang="en-GB" sz="2400" dirty="0">
                <a:solidFill>
                  <a:schemeClr val="bg1"/>
                </a:solidFill>
                <a:effectLst/>
                <a:highlight>
                  <a:srgbClr val="0270C0"/>
                </a:highlight>
                <a:latin typeface="Aptos" panose="020B0004020202020204" pitchFamily="34" charset="0"/>
              </a:rPr>
              <a:t>Some risks will have a disproportionate impact on </a:t>
            </a:r>
            <a:r>
              <a:rPr lang="en-GB" sz="2400" dirty="0" err="1">
                <a:solidFill>
                  <a:schemeClr val="bg1"/>
                </a:solidFill>
                <a:effectLst/>
                <a:highlight>
                  <a:srgbClr val="0270C0"/>
                </a:highlight>
                <a:latin typeface="Aptos" panose="020B0004020202020204" pitchFamily="34" charset="0"/>
              </a:rPr>
              <a:t>Māori</a:t>
            </a:r>
            <a:r>
              <a:rPr lang="en-GB" sz="2400" dirty="0">
                <a:solidFill>
                  <a:schemeClr val="bg1"/>
                </a:solidFill>
                <a:effectLst/>
                <a:highlight>
                  <a:srgbClr val="0270C0"/>
                </a:highlight>
                <a:latin typeface="Aptos" panose="020B0004020202020204" pitchFamily="34" charset="0"/>
              </a:rPr>
              <a:t> or certain </a:t>
            </a:r>
            <a:r>
              <a:rPr lang="en-GB" sz="2400" dirty="0" err="1">
                <a:solidFill>
                  <a:schemeClr val="bg1"/>
                </a:solidFill>
                <a:effectLst/>
                <a:highlight>
                  <a:srgbClr val="0270C0"/>
                </a:highlight>
                <a:latin typeface="Aptos" panose="020B0004020202020204" pitchFamily="34" charset="0"/>
              </a:rPr>
              <a:t>Māori</a:t>
            </a:r>
            <a:r>
              <a:rPr lang="en-GB" sz="2400" dirty="0">
                <a:solidFill>
                  <a:schemeClr val="bg1"/>
                </a:solidFill>
                <a:effectLst/>
                <a:highlight>
                  <a:srgbClr val="0270C0"/>
                </a:highlight>
                <a:latin typeface="Aptos" panose="020B0004020202020204" pitchFamily="34" charset="0"/>
              </a:rPr>
              <a:t> groups</a:t>
            </a:r>
          </a:p>
          <a:p>
            <a:endParaRPr lang="en-GB" sz="2000" dirty="0">
              <a:latin typeface="Avenir Next" panose="020B0503020202020204" pitchFamily="34" charset="0"/>
            </a:endParaRPr>
          </a:p>
        </p:txBody>
      </p:sp>
    </p:spTree>
    <p:extLst>
      <p:ext uri="{BB962C8B-B14F-4D97-AF65-F5344CB8AC3E}">
        <p14:creationId xmlns:p14="http://schemas.microsoft.com/office/powerpoint/2010/main" val="2497251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EAB26D-0328-D4B4-48A3-8748BC84A8DC}"/>
              </a:ext>
            </a:extLst>
          </p:cNvPr>
          <p:cNvSpPr>
            <a:spLocks noGrp="1"/>
          </p:cNvSpPr>
          <p:nvPr>
            <p:ph idx="1"/>
          </p:nvPr>
        </p:nvSpPr>
        <p:spPr>
          <a:xfrm>
            <a:off x="427892" y="1731840"/>
            <a:ext cx="11049000" cy="4351338"/>
          </a:xfrm>
        </p:spPr>
        <p:txBody>
          <a:bodyPr>
            <a:noAutofit/>
          </a:bodyPr>
          <a:lstStyle/>
          <a:p>
            <a:pPr marL="457200" lvl="1" indent="0">
              <a:buNone/>
            </a:pPr>
            <a:r>
              <a:rPr lang="en-GB" dirty="0">
                <a:effectLst/>
                <a:latin typeface="Aptos" panose="020B0004020202020204" pitchFamily="34" charset="0"/>
              </a:rPr>
              <a:t>Enhanced risks include:</a:t>
            </a:r>
          </a:p>
          <a:p>
            <a:pPr marL="457200" lvl="1" indent="0">
              <a:buNone/>
            </a:pPr>
            <a:endParaRPr lang="en-GB" dirty="0">
              <a:effectLst/>
              <a:latin typeface="Aptos" panose="020B0004020202020204" pitchFamily="34" charset="0"/>
            </a:endParaRPr>
          </a:p>
          <a:p>
            <a:pPr marL="457200" lvl="1" indent="0">
              <a:buNone/>
            </a:pPr>
            <a:r>
              <a:rPr lang="en-GB" dirty="0">
                <a:solidFill>
                  <a:schemeClr val="bg1"/>
                </a:solidFill>
                <a:effectLst/>
                <a:highlight>
                  <a:srgbClr val="9B76EF"/>
                </a:highlight>
                <a:latin typeface="Aptos" panose="020B0004020202020204" pitchFamily="34" charset="0"/>
              </a:rPr>
              <a:t>Risks to social cohesion and community wellbeing </a:t>
            </a:r>
            <a:r>
              <a:rPr lang="en-GB" dirty="0">
                <a:effectLst/>
                <a:latin typeface="Aptos" panose="020B0004020202020204" pitchFamily="34" charset="0"/>
              </a:rPr>
              <a:t>from displacement of individuals, families, and communities due to climate change impacts. </a:t>
            </a:r>
          </a:p>
          <a:p>
            <a:pPr marL="457200" lvl="1" indent="0">
              <a:buNone/>
            </a:pPr>
            <a:endParaRPr lang="en-GB" dirty="0">
              <a:latin typeface="Aptos" panose="020B0004020202020204" pitchFamily="34" charset="0"/>
            </a:endParaRPr>
          </a:p>
          <a:p>
            <a:pPr marL="457200" lvl="1" indent="0">
              <a:buNone/>
            </a:pPr>
            <a:r>
              <a:rPr lang="en-GB" dirty="0">
                <a:solidFill>
                  <a:schemeClr val="bg1"/>
                </a:solidFill>
                <a:effectLst/>
                <a:highlight>
                  <a:srgbClr val="E7B9B8"/>
                </a:highlight>
                <a:latin typeface="Aptos" panose="020B0004020202020204" pitchFamily="34" charset="0"/>
              </a:rPr>
              <a:t>Risks of exacerbating existing inequities and creating new and additional inequities</a:t>
            </a:r>
            <a:r>
              <a:rPr lang="en-GB" dirty="0">
                <a:effectLst/>
                <a:latin typeface="Aptos" panose="020B0004020202020204" pitchFamily="34" charset="0"/>
              </a:rPr>
              <a:t> due to differential distribution of climate change impacts. </a:t>
            </a:r>
          </a:p>
          <a:p>
            <a:pPr marL="457200" lvl="1" indent="0">
              <a:buNone/>
            </a:pPr>
            <a:endParaRPr lang="en-GB" dirty="0">
              <a:latin typeface="Aptos" panose="020B0004020202020204" pitchFamily="34" charset="0"/>
            </a:endParaRPr>
          </a:p>
          <a:p>
            <a:pPr marL="457200" lvl="1" indent="0">
              <a:buNone/>
            </a:pPr>
            <a:r>
              <a:rPr lang="en-GB" dirty="0">
                <a:solidFill>
                  <a:schemeClr val="bg1"/>
                </a:solidFill>
                <a:effectLst/>
                <a:highlight>
                  <a:srgbClr val="3FD6DF"/>
                </a:highlight>
                <a:latin typeface="Aptos" panose="020B0004020202020204" pitchFamily="34" charset="0"/>
              </a:rPr>
              <a:t>Risks of conflict, disruption, and loss of trust in government </a:t>
            </a:r>
            <a:r>
              <a:rPr lang="en-GB" dirty="0">
                <a:effectLst/>
                <a:latin typeface="Aptos" panose="020B0004020202020204" pitchFamily="34" charset="0"/>
              </a:rPr>
              <a:t>from changing patterns in the value of assets and competition for access to scarce resources primarily due to extreme weather events and ongoing sea-level rise. </a:t>
            </a:r>
          </a:p>
          <a:p>
            <a:pPr>
              <a:buFont typeface="Arial" panose="020B0604020202020204" pitchFamily="34" charset="0"/>
              <a:buChar char="•"/>
            </a:pPr>
            <a:endParaRPr lang="en-GB" sz="2400" dirty="0">
              <a:effectLst/>
              <a:latin typeface="Aptos" panose="020B0004020202020204" pitchFamily="34" charset="0"/>
            </a:endParaRPr>
          </a:p>
          <a:p>
            <a:endParaRPr lang="en-GB" sz="2400" dirty="0">
              <a:latin typeface="Aptos" panose="020B0004020202020204" pitchFamily="34" charset="0"/>
            </a:endParaRPr>
          </a:p>
        </p:txBody>
      </p:sp>
      <p:sp>
        <p:nvSpPr>
          <p:cNvPr id="5" name="Title 1">
            <a:extLst>
              <a:ext uri="{FF2B5EF4-FFF2-40B4-BE49-F238E27FC236}">
                <a16:creationId xmlns:a16="http://schemas.microsoft.com/office/drawing/2014/main" id="{35EC2D97-3A1C-2CEA-D2E2-351E9C194723}"/>
              </a:ext>
            </a:extLst>
          </p:cNvPr>
          <p:cNvSpPr txBox="1">
            <a:spLocks/>
          </p:cNvSpPr>
          <p:nvPr/>
        </p:nvSpPr>
        <p:spPr>
          <a:xfrm>
            <a:off x="838200" y="4883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ptos" panose="020B0004020202020204" pitchFamily="34" charset="0"/>
              </a:rPr>
              <a:t>Risks for Māori</a:t>
            </a:r>
          </a:p>
        </p:txBody>
      </p:sp>
    </p:spTree>
    <p:extLst>
      <p:ext uri="{BB962C8B-B14F-4D97-AF65-F5344CB8AC3E}">
        <p14:creationId xmlns:p14="http://schemas.microsoft.com/office/powerpoint/2010/main" val="2097184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076C24-19E2-BD4A-7F74-E17CCB04D580}"/>
              </a:ext>
            </a:extLst>
          </p:cNvPr>
          <p:cNvSpPr>
            <a:spLocks noGrp="1"/>
          </p:cNvSpPr>
          <p:nvPr>
            <p:ph type="title"/>
          </p:nvPr>
        </p:nvSpPr>
        <p:spPr>
          <a:xfrm>
            <a:off x="6570572" y="1024517"/>
            <a:ext cx="5211303" cy="1570238"/>
          </a:xfrm>
        </p:spPr>
        <p:txBody>
          <a:bodyPr vert="horz" lIns="91440" tIns="45720" rIns="91440" bIns="45720" rtlCol="0" anchor="b">
            <a:normAutofit/>
          </a:bodyPr>
          <a:lstStyle/>
          <a:p>
            <a:r>
              <a:rPr lang="en-US" sz="4800" b="1" dirty="0" err="1">
                <a:solidFill>
                  <a:srgbClr val="5D667E"/>
                </a:solidFill>
                <a:effectLst/>
              </a:rPr>
              <a:t>Mātauranga</a:t>
            </a:r>
            <a:r>
              <a:rPr lang="en-US" sz="4800" b="1" dirty="0">
                <a:solidFill>
                  <a:srgbClr val="5D667E"/>
                </a:solidFill>
                <a:effectLst/>
              </a:rPr>
              <a:t> </a:t>
            </a:r>
            <a:r>
              <a:rPr lang="en-US" sz="4800" b="1" dirty="0" err="1">
                <a:solidFill>
                  <a:srgbClr val="5D667E"/>
                </a:solidFill>
                <a:effectLst/>
              </a:rPr>
              <a:t>Māori-based</a:t>
            </a:r>
            <a:r>
              <a:rPr lang="en-US" sz="4800" b="1" dirty="0">
                <a:solidFill>
                  <a:srgbClr val="5D667E"/>
                </a:solidFill>
                <a:effectLst/>
              </a:rPr>
              <a:t> gaps </a:t>
            </a:r>
            <a:endParaRPr lang="en-US" sz="4800" b="1" dirty="0">
              <a:solidFill>
                <a:srgbClr val="5D667E"/>
              </a:solidFill>
            </a:endParaRPr>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8FAA59A-ACFE-DA1A-B8AF-63A4998967E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81D7DC89-5794-830A-BB01-7278652CA81A}"/>
              </a:ext>
            </a:extLst>
          </p:cNvPr>
          <p:cNvSpPr txBox="1"/>
          <p:nvPr/>
        </p:nvSpPr>
        <p:spPr>
          <a:xfrm>
            <a:off x="6621901" y="2851402"/>
            <a:ext cx="4830899" cy="3749951"/>
          </a:xfrm>
          <a:prstGeom prst="rect">
            <a:avLst/>
          </a:prstGeom>
        </p:spPr>
        <p:txBody>
          <a:bodyPr vert="horz" lIns="91440" tIns="45720" rIns="91440" bIns="45720" rtlCol="0" anchor="t">
            <a:normAutofit lnSpcReduction="10000"/>
          </a:bodyPr>
          <a:lstStyle/>
          <a:p>
            <a:pPr>
              <a:lnSpc>
                <a:spcPct val="90000"/>
              </a:lnSpc>
              <a:spcAft>
                <a:spcPts val="600"/>
              </a:spcAft>
            </a:pPr>
            <a:r>
              <a:rPr lang="en-US" sz="2000" b="0" dirty="0" err="1">
                <a:solidFill>
                  <a:schemeClr val="tx1">
                    <a:alpha val="80000"/>
                  </a:schemeClr>
                </a:solidFill>
                <a:effectLst/>
              </a:rPr>
              <a:t>Mātauranga</a:t>
            </a:r>
            <a:r>
              <a:rPr lang="en-US" sz="2000" b="0" dirty="0">
                <a:solidFill>
                  <a:schemeClr val="tx1">
                    <a:alpha val="80000"/>
                  </a:schemeClr>
                </a:solidFill>
                <a:effectLst/>
              </a:rPr>
              <a:t> </a:t>
            </a:r>
            <a:r>
              <a:rPr lang="en-US" sz="2000" b="0" dirty="0" err="1">
                <a:solidFill>
                  <a:schemeClr val="tx1">
                    <a:alpha val="80000"/>
                  </a:schemeClr>
                </a:solidFill>
                <a:effectLst/>
              </a:rPr>
              <a:t>Māori</a:t>
            </a:r>
            <a:r>
              <a:rPr lang="en-US" sz="2000" b="0" dirty="0">
                <a:solidFill>
                  <a:schemeClr val="tx1">
                    <a:alpha val="80000"/>
                  </a:schemeClr>
                </a:solidFill>
                <a:effectLst/>
              </a:rPr>
              <a:t> is about a </a:t>
            </a:r>
            <a:r>
              <a:rPr lang="en-US" sz="2000" b="0" dirty="0" err="1">
                <a:solidFill>
                  <a:schemeClr val="tx1">
                    <a:alpha val="80000"/>
                  </a:schemeClr>
                </a:solidFill>
                <a:effectLst/>
              </a:rPr>
              <a:t>Māori</a:t>
            </a:r>
            <a:r>
              <a:rPr lang="en-US" sz="2000" b="0" dirty="0">
                <a:solidFill>
                  <a:schemeClr val="tx1">
                    <a:alpha val="80000"/>
                  </a:schemeClr>
                </a:solidFill>
                <a:effectLst/>
              </a:rPr>
              <a:t> way of </a:t>
            </a:r>
            <a:r>
              <a:rPr lang="en-US" sz="2000" b="0" i="1" dirty="0">
                <a:solidFill>
                  <a:schemeClr val="tx1">
                    <a:alpha val="80000"/>
                  </a:schemeClr>
                </a:solidFill>
                <a:effectLst/>
              </a:rPr>
              <a:t>being </a:t>
            </a:r>
            <a:r>
              <a:rPr lang="en-US" sz="2000" b="0" dirty="0">
                <a:solidFill>
                  <a:schemeClr val="tx1">
                    <a:alpha val="80000"/>
                  </a:schemeClr>
                </a:solidFill>
                <a:effectLst/>
              </a:rPr>
              <a:t>and </a:t>
            </a:r>
            <a:r>
              <a:rPr lang="en-US" sz="2000" b="0" i="1" dirty="0">
                <a:solidFill>
                  <a:schemeClr val="tx1">
                    <a:alpha val="80000"/>
                  </a:schemeClr>
                </a:solidFill>
                <a:effectLst/>
              </a:rPr>
              <a:t>engaging </a:t>
            </a:r>
            <a:r>
              <a:rPr lang="en-US" sz="2000" b="0" dirty="0">
                <a:solidFill>
                  <a:schemeClr val="tx1">
                    <a:alpha val="80000"/>
                  </a:schemeClr>
                </a:solidFill>
                <a:effectLst/>
              </a:rPr>
              <a:t>in the world – in its simplest form, it uses kawa (cultural practices) and tikanga (cultural principles) to critique, examine, </a:t>
            </a:r>
            <a:r>
              <a:rPr lang="en-US" sz="2000" b="0" dirty="0" err="1">
                <a:solidFill>
                  <a:schemeClr val="tx1">
                    <a:alpha val="80000"/>
                  </a:schemeClr>
                </a:solidFill>
                <a:effectLst/>
              </a:rPr>
              <a:t>analyse</a:t>
            </a:r>
            <a:r>
              <a:rPr lang="en-US" sz="2000" b="0" dirty="0">
                <a:solidFill>
                  <a:schemeClr val="tx1">
                    <a:alpha val="80000"/>
                  </a:schemeClr>
                </a:solidFill>
                <a:effectLst/>
              </a:rPr>
              <a:t> and understand the world. </a:t>
            </a:r>
          </a:p>
          <a:p>
            <a:pPr indent="-228600">
              <a:lnSpc>
                <a:spcPct val="90000"/>
              </a:lnSpc>
              <a:spcAft>
                <a:spcPts val="600"/>
              </a:spcAft>
              <a:buFont typeface="Arial" panose="020B0604020202020204" pitchFamily="34" charset="0"/>
              <a:buChar char="•"/>
            </a:pPr>
            <a:endParaRPr lang="en-US" sz="2000" dirty="0">
              <a:solidFill>
                <a:schemeClr val="tx1">
                  <a:alpha val="80000"/>
                </a:schemeClr>
              </a:solidFill>
            </a:endParaRPr>
          </a:p>
          <a:p>
            <a:pPr>
              <a:lnSpc>
                <a:spcPct val="90000"/>
              </a:lnSpc>
              <a:spcAft>
                <a:spcPts val="600"/>
              </a:spcAft>
            </a:pPr>
            <a:r>
              <a:rPr lang="en-US" sz="2000" b="0" dirty="0">
                <a:solidFill>
                  <a:schemeClr val="tx1">
                    <a:alpha val="80000"/>
                  </a:schemeClr>
                </a:solidFill>
                <a:effectLst/>
              </a:rPr>
              <a:t>It is based on ancient values of the spiritual realm of </a:t>
            </a:r>
            <a:r>
              <a:rPr lang="en-US" sz="2000" b="0" dirty="0" err="1">
                <a:solidFill>
                  <a:schemeClr val="tx1">
                    <a:alpha val="80000"/>
                  </a:schemeClr>
                </a:solidFill>
                <a:effectLst/>
              </a:rPr>
              <a:t>Te</a:t>
            </a:r>
            <a:r>
              <a:rPr lang="en-US" sz="2000" b="0" dirty="0">
                <a:solidFill>
                  <a:schemeClr val="tx1">
                    <a:alpha val="80000"/>
                  </a:schemeClr>
                </a:solidFill>
                <a:effectLst/>
              </a:rPr>
              <a:t> Ao </a:t>
            </a:r>
            <a:r>
              <a:rPr lang="en-US" sz="2000" b="0" dirty="0" err="1">
                <a:solidFill>
                  <a:schemeClr val="tx1">
                    <a:alpha val="80000"/>
                  </a:schemeClr>
                </a:solidFill>
                <a:effectLst/>
              </a:rPr>
              <a:t>Mārama</a:t>
            </a:r>
            <a:r>
              <a:rPr lang="en-US" sz="2000" b="0" dirty="0">
                <a:solidFill>
                  <a:schemeClr val="tx1">
                    <a:alpha val="80000"/>
                  </a:schemeClr>
                </a:solidFill>
                <a:effectLst/>
              </a:rPr>
              <a:t> (the cosmic family of the natural world) and it is constantly evolving as </a:t>
            </a:r>
            <a:r>
              <a:rPr lang="en-US" sz="2000" b="0" dirty="0" err="1">
                <a:solidFill>
                  <a:schemeClr val="tx1">
                    <a:alpha val="80000"/>
                  </a:schemeClr>
                </a:solidFill>
                <a:effectLst/>
              </a:rPr>
              <a:t>Māori</a:t>
            </a:r>
            <a:r>
              <a:rPr lang="en-US" sz="2000" b="0" dirty="0">
                <a:solidFill>
                  <a:schemeClr val="tx1">
                    <a:alpha val="80000"/>
                  </a:schemeClr>
                </a:solidFill>
                <a:effectLst/>
              </a:rPr>
              <a:t> continue to make sense of their human existence within the world. </a:t>
            </a:r>
            <a:endParaRPr lang="en-US" sz="2000" dirty="0">
              <a:solidFill>
                <a:schemeClr val="tx1">
                  <a:alpha val="80000"/>
                </a:schemeClr>
              </a:solidFill>
            </a:endParaRPr>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076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88369A-5374-2291-EC0E-8E12CB6FFA9C}"/>
              </a:ext>
            </a:extLst>
          </p:cNvPr>
          <p:cNvSpPr>
            <a:spLocks noGrp="1"/>
          </p:cNvSpPr>
          <p:nvPr>
            <p:ph type="title"/>
          </p:nvPr>
        </p:nvSpPr>
        <p:spPr>
          <a:xfrm>
            <a:off x="1245072" y="1289765"/>
            <a:ext cx="3651101" cy="4270963"/>
          </a:xfrm>
        </p:spPr>
        <p:txBody>
          <a:bodyPr anchor="ctr">
            <a:normAutofit/>
          </a:bodyPr>
          <a:lstStyle/>
          <a:p>
            <a:pPr algn="ctr"/>
            <a:r>
              <a:rPr lang="en-GB" sz="6600" b="1" i="0" u="none" strike="noStrike" dirty="0" err="1">
                <a:solidFill>
                  <a:srgbClr val="FFFFFF"/>
                </a:solidFill>
                <a:effectLst/>
                <a:latin typeface="Aptos" panose="020B0004020202020204" pitchFamily="34" charset="0"/>
              </a:rPr>
              <a:t>Te</a:t>
            </a:r>
            <a:r>
              <a:rPr lang="en-GB" sz="6600" b="1" i="0" u="none" strike="noStrike" dirty="0">
                <a:solidFill>
                  <a:srgbClr val="FFFFFF"/>
                </a:solidFill>
                <a:effectLst/>
                <a:latin typeface="Aptos" panose="020B0004020202020204" pitchFamily="34" charset="0"/>
              </a:rPr>
              <a:t> Tiriti o Waitangi</a:t>
            </a:r>
            <a:endParaRPr lang="en-GB" sz="6600" b="1" dirty="0">
              <a:solidFill>
                <a:srgbClr val="FFFFFF"/>
              </a:solidFill>
              <a:latin typeface="Aptos" panose="020B0004020202020204" pitchFamily="34" charset="0"/>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256146C0-F0A3-E6DD-2891-D1E41A4D7E85}"/>
              </a:ext>
            </a:extLst>
          </p:cNvPr>
          <p:cNvSpPr>
            <a:spLocks noGrp="1"/>
          </p:cNvSpPr>
          <p:nvPr>
            <p:ph idx="1"/>
          </p:nvPr>
        </p:nvSpPr>
        <p:spPr>
          <a:xfrm>
            <a:off x="6250285" y="3118338"/>
            <a:ext cx="5251701" cy="2998210"/>
          </a:xfrm>
        </p:spPr>
        <p:txBody>
          <a:bodyPr anchor="ctr">
            <a:normAutofit/>
          </a:bodyPr>
          <a:lstStyle/>
          <a:p>
            <a:pPr marL="0" indent="0">
              <a:buNone/>
            </a:pPr>
            <a:r>
              <a:rPr lang="en-GB" sz="2000" dirty="0">
                <a:solidFill>
                  <a:schemeClr val="tx1">
                    <a:alpha val="80000"/>
                  </a:schemeClr>
                </a:solidFill>
                <a:effectLst/>
                <a:latin typeface="Aptos" panose="020B0004020202020204" pitchFamily="34" charset="0"/>
                <a:ea typeface="Calibri" panose="020F0502020204030204" pitchFamily="34" charset="0"/>
                <a:cs typeface="Times New Roman" panose="02020603050405020304" pitchFamily="18" charset="0"/>
              </a:rPr>
              <a:t>This bilingual treaty document was signed in 1840 between the British Crown and representatives of over 500 Māori tribes. </a:t>
            </a:r>
          </a:p>
          <a:p>
            <a:pPr marL="0" indent="0">
              <a:buNone/>
            </a:pPr>
            <a:endParaRPr lang="en-GB" sz="2000" dirty="0">
              <a:solidFill>
                <a:schemeClr val="tx1">
                  <a:alpha val="80000"/>
                </a:schemeClr>
              </a:solidFill>
              <a:highlight>
                <a:srgbClr val="846978"/>
              </a:highlight>
              <a:latin typeface="Aptos" panose="020B0004020202020204" pitchFamily="34" charset="0"/>
              <a:ea typeface="Calibri" panose="020F0502020204030204" pitchFamily="34" charset="0"/>
              <a:cs typeface="Times New Roman" panose="02020603050405020304" pitchFamily="18" charset="0"/>
            </a:endParaRPr>
          </a:p>
          <a:p>
            <a:pPr marL="0" indent="0">
              <a:buNone/>
            </a:pPr>
            <a:r>
              <a:rPr lang="en-GB" sz="2000" dirty="0">
                <a:solidFill>
                  <a:schemeClr val="bg1"/>
                </a:solidFill>
                <a:effectLst/>
                <a:highlight>
                  <a:srgbClr val="846978"/>
                </a:highlight>
                <a:latin typeface="Aptos" panose="020B0004020202020204" pitchFamily="34" charset="0"/>
                <a:ea typeface="Calibri" panose="020F0502020204030204" pitchFamily="34" charset="0"/>
                <a:cs typeface="Times New Roman" panose="02020603050405020304" pitchFamily="18" charset="0"/>
              </a:rPr>
              <a:t>It is the major foundational documents which has since dictated the type of governance and policy development and is subsequently ingrained in the social, political and economic makeup of A/NZ. </a:t>
            </a:r>
            <a:endParaRPr lang="en-GB" sz="2000" dirty="0">
              <a:solidFill>
                <a:schemeClr val="bg1"/>
              </a:solidFill>
              <a:highlight>
                <a:srgbClr val="846978"/>
              </a:highlight>
              <a:latin typeface="Aptos" panose="020B0004020202020204" pitchFamily="34" charset="0"/>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1026" name="Picture 2" descr="Signing Treaty of Waitangi">
            <a:extLst>
              <a:ext uri="{FF2B5EF4-FFF2-40B4-BE49-F238E27FC236}">
                <a16:creationId xmlns:a16="http://schemas.microsoft.com/office/drawing/2014/main" id="{4B020FCB-95A5-FDEE-A3DA-E81D09B268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7916" y="170446"/>
            <a:ext cx="5176438" cy="2909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509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DC1A3-804E-D738-279E-2B2E2DAB8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736600"/>
            <a:ext cx="6858000" cy="5384800"/>
          </a:xfrm>
          <a:prstGeom prst="rect">
            <a:avLst/>
          </a:prstGeom>
        </p:spPr>
      </p:pic>
    </p:spTree>
    <p:extLst>
      <p:ext uri="{BB962C8B-B14F-4D97-AF65-F5344CB8AC3E}">
        <p14:creationId xmlns:p14="http://schemas.microsoft.com/office/powerpoint/2010/main" val="776581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F516-3420-C274-36A2-243579DE35FC}"/>
              </a:ext>
            </a:extLst>
          </p:cNvPr>
          <p:cNvSpPr>
            <a:spLocks noGrp="1"/>
          </p:cNvSpPr>
          <p:nvPr>
            <p:ph type="title"/>
          </p:nvPr>
        </p:nvSpPr>
        <p:spPr>
          <a:xfrm>
            <a:off x="374918" y="256293"/>
            <a:ext cx="6472505" cy="2951756"/>
          </a:xfrm>
        </p:spPr>
        <p:txBody>
          <a:bodyPr>
            <a:normAutofit/>
          </a:bodyPr>
          <a:lstStyle/>
          <a:p>
            <a:pPr>
              <a:lnSpc>
                <a:spcPct val="90000"/>
              </a:lnSpc>
            </a:pPr>
            <a:r>
              <a:rPr lang="en-GB" sz="2800" b="1" i="0" u="none" strike="noStrike" dirty="0">
                <a:solidFill>
                  <a:schemeClr val="bg1"/>
                </a:solidFill>
                <a:effectLst/>
                <a:highlight>
                  <a:srgbClr val="5D667E"/>
                </a:highlight>
                <a:latin typeface="Avenir Next" panose="020B0503020202020204" pitchFamily="34" charset="0"/>
              </a:rPr>
              <a:t>Adapt and thrive: Building a climate-resilient New Zealand – </a:t>
            </a:r>
            <a:r>
              <a:rPr lang="en-GB" sz="2800" i="0" u="none" strike="noStrike" dirty="0">
                <a:solidFill>
                  <a:schemeClr val="bg1"/>
                </a:solidFill>
                <a:effectLst/>
                <a:highlight>
                  <a:srgbClr val="5D667E"/>
                </a:highlight>
                <a:latin typeface="Avenir Next" panose="020B0503020202020204" pitchFamily="34" charset="0"/>
              </a:rPr>
              <a:t>New Zealand's first national adaptation plan</a:t>
            </a:r>
            <a:br>
              <a:rPr lang="en-GB" sz="2800" i="0" u="none" strike="noStrike" dirty="0">
                <a:solidFill>
                  <a:schemeClr val="bg1"/>
                </a:solidFill>
                <a:effectLst/>
                <a:highlight>
                  <a:srgbClr val="5D667E"/>
                </a:highlight>
                <a:latin typeface="Avenir Next" panose="020B0503020202020204" pitchFamily="34" charset="0"/>
              </a:rPr>
            </a:br>
            <a:r>
              <a:rPr lang="en-GB" sz="2800" i="0" u="none" strike="noStrike" dirty="0" err="1">
                <a:solidFill>
                  <a:schemeClr val="bg1"/>
                </a:solidFill>
                <a:effectLst/>
                <a:highlight>
                  <a:srgbClr val="5D667E"/>
                </a:highlight>
                <a:latin typeface="Avenir Next" panose="020B0503020202020204" pitchFamily="34" charset="0"/>
              </a:rPr>
              <a:t>Urutau</a:t>
            </a:r>
            <a:r>
              <a:rPr lang="en-GB" sz="2800" i="0" u="none" strike="noStrike" dirty="0">
                <a:solidFill>
                  <a:schemeClr val="bg1"/>
                </a:solidFill>
                <a:effectLst/>
                <a:highlight>
                  <a:srgbClr val="5D667E"/>
                </a:highlight>
                <a:latin typeface="Avenir Next" panose="020B0503020202020204" pitchFamily="34" charset="0"/>
              </a:rPr>
              <a:t>, ka </a:t>
            </a:r>
            <a:r>
              <a:rPr lang="en-GB" sz="2800" i="0" u="none" strike="noStrike" dirty="0" err="1">
                <a:solidFill>
                  <a:schemeClr val="bg1"/>
                </a:solidFill>
                <a:effectLst/>
                <a:highlight>
                  <a:srgbClr val="5D667E"/>
                </a:highlight>
                <a:latin typeface="Avenir Next" panose="020B0503020202020204" pitchFamily="34" charset="0"/>
              </a:rPr>
              <a:t>taurikura</a:t>
            </a:r>
            <a:r>
              <a:rPr lang="en-GB" sz="2800" i="0" u="none" strike="noStrike" dirty="0">
                <a:solidFill>
                  <a:schemeClr val="bg1"/>
                </a:solidFill>
                <a:effectLst/>
                <a:highlight>
                  <a:srgbClr val="5D667E"/>
                </a:highlight>
                <a:latin typeface="Avenir Next" panose="020B0503020202020204" pitchFamily="34" charset="0"/>
              </a:rPr>
              <a:t>: Kia </a:t>
            </a:r>
            <a:r>
              <a:rPr lang="en-GB" sz="2800" i="0" u="none" strike="noStrike" dirty="0" err="1">
                <a:solidFill>
                  <a:schemeClr val="bg1"/>
                </a:solidFill>
                <a:effectLst/>
                <a:highlight>
                  <a:srgbClr val="5D667E"/>
                </a:highlight>
                <a:latin typeface="Avenir Next" panose="020B0503020202020204" pitchFamily="34" charset="0"/>
              </a:rPr>
              <a:t>tū</a:t>
            </a:r>
            <a:r>
              <a:rPr lang="en-GB" sz="2800" i="0" u="none" strike="noStrike" dirty="0">
                <a:solidFill>
                  <a:schemeClr val="bg1"/>
                </a:solidFill>
                <a:effectLst/>
                <a:highlight>
                  <a:srgbClr val="5D667E"/>
                </a:highlight>
                <a:latin typeface="Avenir Next" panose="020B0503020202020204" pitchFamily="34" charset="0"/>
              </a:rPr>
              <a:t> </a:t>
            </a:r>
            <a:r>
              <a:rPr lang="en-GB" sz="2800" i="0" u="none" strike="noStrike" dirty="0" err="1">
                <a:solidFill>
                  <a:schemeClr val="bg1"/>
                </a:solidFill>
                <a:effectLst/>
                <a:highlight>
                  <a:srgbClr val="5D667E"/>
                </a:highlight>
                <a:latin typeface="Avenir Next" panose="020B0503020202020204" pitchFamily="34" charset="0"/>
              </a:rPr>
              <a:t>pakari</a:t>
            </a:r>
            <a:r>
              <a:rPr lang="en-GB" sz="2800" i="0" u="none" strike="noStrike" dirty="0">
                <a:solidFill>
                  <a:schemeClr val="bg1"/>
                </a:solidFill>
                <a:effectLst/>
                <a:highlight>
                  <a:srgbClr val="5D667E"/>
                </a:highlight>
                <a:latin typeface="Avenir Next" panose="020B0503020202020204" pitchFamily="34" charset="0"/>
              </a:rPr>
              <a:t> a Aotearoa </a:t>
            </a:r>
            <a:r>
              <a:rPr lang="en-GB" sz="2800" i="0" u="none" strike="noStrike" dirty="0" err="1">
                <a:solidFill>
                  <a:schemeClr val="bg1"/>
                </a:solidFill>
                <a:effectLst/>
                <a:highlight>
                  <a:srgbClr val="5D667E"/>
                </a:highlight>
                <a:latin typeface="Avenir Next" panose="020B0503020202020204" pitchFamily="34" charset="0"/>
              </a:rPr>
              <a:t>i</a:t>
            </a:r>
            <a:r>
              <a:rPr lang="en-GB" sz="2800" i="0" u="none" strike="noStrike" dirty="0">
                <a:solidFill>
                  <a:schemeClr val="bg1"/>
                </a:solidFill>
                <a:effectLst/>
                <a:highlight>
                  <a:srgbClr val="5D667E"/>
                </a:highlight>
                <a:latin typeface="Avenir Next" panose="020B0503020202020204" pitchFamily="34" charset="0"/>
              </a:rPr>
              <a:t> </a:t>
            </a:r>
            <a:r>
              <a:rPr lang="en-GB" sz="2800" i="0" u="none" strike="noStrike" dirty="0" err="1">
                <a:solidFill>
                  <a:schemeClr val="bg1"/>
                </a:solidFill>
                <a:effectLst/>
                <a:highlight>
                  <a:srgbClr val="5D667E"/>
                </a:highlight>
                <a:latin typeface="Avenir Next" panose="020B0503020202020204" pitchFamily="34" charset="0"/>
              </a:rPr>
              <a:t>ngā</a:t>
            </a:r>
            <a:r>
              <a:rPr lang="en-GB" sz="2800" i="0" u="none" strike="noStrike" dirty="0">
                <a:solidFill>
                  <a:schemeClr val="bg1"/>
                </a:solidFill>
                <a:effectLst/>
                <a:highlight>
                  <a:srgbClr val="5D667E"/>
                </a:highlight>
                <a:latin typeface="Avenir Next" panose="020B0503020202020204" pitchFamily="34" charset="0"/>
              </a:rPr>
              <a:t> </a:t>
            </a:r>
            <a:r>
              <a:rPr lang="en-GB" sz="2800" i="0" u="none" strike="noStrike" dirty="0" err="1">
                <a:solidFill>
                  <a:schemeClr val="bg1"/>
                </a:solidFill>
                <a:effectLst/>
                <a:highlight>
                  <a:srgbClr val="5D667E"/>
                </a:highlight>
                <a:latin typeface="Avenir Next" panose="020B0503020202020204" pitchFamily="34" charset="0"/>
              </a:rPr>
              <a:t>huringa</a:t>
            </a:r>
            <a:r>
              <a:rPr lang="en-GB" sz="2800" i="0" u="none" strike="noStrike" dirty="0">
                <a:solidFill>
                  <a:schemeClr val="bg1"/>
                </a:solidFill>
                <a:effectLst/>
                <a:highlight>
                  <a:srgbClr val="5D667E"/>
                </a:highlight>
                <a:latin typeface="Avenir Next" panose="020B0503020202020204" pitchFamily="34" charset="0"/>
              </a:rPr>
              <a:t> </a:t>
            </a:r>
            <a:r>
              <a:rPr lang="en-GB" sz="2800" i="0" u="none" strike="noStrike" dirty="0" err="1">
                <a:solidFill>
                  <a:schemeClr val="bg1"/>
                </a:solidFill>
                <a:effectLst/>
                <a:highlight>
                  <a:srgbClr val="5D667E"/>
                </a:highlight>
                <a:latin typeface="Avenir Next" panose="020B0503020202020204" pitchFamily="34" charset="0"/>
              </a:rPr>
              <a:t>āhuarang</a:t>
            </a:r>
            <a:endParaRPr lang="en-GB" sz="2800" dirty="0">
              <a:solidFill>
                <a:schemeClr val="bg1"/>
              </a:solidFill>
              <a:highlight>
                <a:srgbClr val="5D667E"/>
              </a:highlight>
              <a:latin typeface="Avenir Next" panose="020B0503020202020204" pitchFamily="34" charset="0"/>
            </a:endParaRPr>
          </a:p>
        </p:txBody>
      </p:sp>
      <p:sp>
        <p:nvSpPr>
          <p:cNvPr id="3" name="Content Placeholder 2">
            <a:extLst>
              <a:ext uri="{FF2B5EF4-FFF2-40B4-BE49-F238E27FC236}">
                <a16:creationId xmlns:a16="http://schemas.microsoft.com/office/drawing/2014/main" id="{DC729539-582D-0312-226A-96A87FF618DD}"/>
              </a:ext>
            </a:extLst>
          </p:cNvPr>
          <p:cNvSpPr>
            <a:spLocks noGrp="1"/>
          </p:cNvSpPr>
          <p:nvPr>
            <p:ph idx="1"/>
          </p:nvPr>
        </p:nvSpPr>
        <p:spPr>
          <a:xfrm>
            <a:off x="491003" y="3409629"/>
            <a:ext cx="5757397" cy="2776804"/>
          </a:xfrm>
        </p:spPr>
        <p:txBody>
          <a:bodyPr>
            <a:normAutofit lnSpcReduction="10000"/>
          </a:bodyPr>
          <a:lstStyle/>
          <a:p>
            <a:pPr marL="0" indent="0">
              <a:buNone/>
            </a:pPr>
            <a:r>
              <a:rPr lang="en-GB" dirty="0">
                <a:latin typeface="Avenir Next" panose="020B0503020202020204" pitchFamily="34" charset="0"/>
              </a:rPr>
              <a:t>C</a:t>
            </a:r>
            <a:r>
              <a:rPr lang="en-GB" b="0" i="0" u="none" strike="noStrike" dirty="0">
                <a:effectLst/>
                <a:latin typeface="Avenir Next" panose="020B0503020202020204" pitchFamily="34" charset="0"/>
              </a:rPr>
              <a:t>ontains strategies, policies and actions that will help New Zealanders adapt to the changing climate and its effects – so we can reduce the potential harm of climate change, as well as seize the opportunities that arise. </a:t>
            </a:r>
            <a:endParaRPr lang="en-GB" dirty="0">
              <a:latin typeface="Avenir Next" panose="020B0503020202020204" pitchFamily="34" charset="0"/>
            </a:endParaRPr>
          </a:p>
        </p:txBody>
      </p:sp>
      <p:pic>
        <p:nvPicPr>
          <p:cNvPr id="4" name="Picture 3">
            <a:extLst>
              <a:ext uri="{FF2B5EF4-FFF2-40B4-BE49-F238E27FC236}">
                <a16:creationId xmlns:a16="http://schemas.microsoft.com/office/drawing/2014/main" id="{2ED53CD4-B679-5ED3-531C-3556BAB7E5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88594" y="10"/>
            <a:ext cx="5003406" cy="6857990"/>
          </a:xfrm>
          <a:prstGeom prst="rect">
            <a:avLst/>
          </a:prstGeom>
        </p:spPr>
      </p:pic>
    </p:spTree>
    <p:extLst>
      <p:ext uri="{BB962C8B-B14F-4D97-AF65-F5344CB8AC3E}">
        <p14:creationId xmlns:p14="http://schemas.microsoft.com/office/powerpoint/2010/main" val="2520808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471861-E48B-6FF2-0F71-12ACE6C129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101" y="383917"/>
            <a:ext cx="8162165" cy="5595895"/>
          </a:xfrm>
          <a:prstGeom prst="rect">
            <a:avLst/>
          </a:prstGeom>
        </p:spPr>
      </p:pic>
    </p:spTree>
    <p:extLst>
      <p:ext uri="{BB962C8B-B14F-4D97-AF65-F5344CB8AC3E}">
        <p14:creationId xmlns:p14="http://schemas.microsoft.com/office/powerpoint/2010/main" val="4262781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19B6-D42C-B8A1-6732-6FF9F2582975}"/>
              </a:ext>
            </a:extLst>
          </p:cNvPr>
          <p:cNvSpPr>
            <a:spLocks noGrp="1"/>
          </p:cNvSpPr>
          <p:nvPr>
            <p:ph type="title"/>
          </p:nvPr>
        </p:nvSpPr>
        <p:spPr>
          <a:xfrm>
            <a:off x="344960" y="458910"/>
            <a:ext cx="5117757" cy="1325563"/>
          </a:xfrm>
        </p:spPr>
        <p:txBody>
          <a:bodyPr>
            <a:normAutofit/>
          </a:bodyPr>
          <a:lstStyle/>
          <a:p>
            <a:r>
              <a:rPr lang="en-GB" b="1" dirty="0" err="1">
                <a:latin typeface="Avenir Next Demi Bold" panose="020B0503020202020204" pitchFamily="34" charset="0"/>
              </a:rPr>
              <a:t>Rauora</a:t>
            </a:r>
            <a:r>
              <a:rPr lang="en-GB" b="1" dirty="0">
                <a:latin typeface="Avenir Next Demi Bold" panose="020B0503020202020204" pitchFamily="34" charset="0"/>
              </a:rPr>
              <a:t>: A Climate Framework</a:t>
            </a:r>
          </a:p>
        </p:txBody>
      </p:sp>
      <p:pic>
        <p:nvPicPr>
          <p:cNvPr id="4" name="Picture 3">
            <a:extLst>
              <a:ext uri="{FF2B5EF4-FFF2-40B4-BE49-F238E27FC236}">
                <a16:creationId xmlns:a16="http://schemas.microsoft.com/office/drawing/2014/main" id="{919A981F-3B0D-92AB-CFC8-55900C89BE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5957" y="0"/>
            <a:ext cx="4766094" cy="6858000"/>
          </a:xfrm>
          <a:prstGeom prst="rect">
            <a:avLst/>
          </a:prstGeom>
        </p:spPr>
      </p:pic>
      <p:sp>
        <p:nvSpPr>
          <p:cNvPr id="6" name="TextBox 5">
            <a:extLst>
              <a:ext uri="{FF2B5EF4-FFF2-40B4-BE49-F238E27FC236}">
                <a16:creationId xmlns:a16="http://schemas.microsoft.com/office/drawing/2014/main" id="{9AED1F60-1AA6-DBCE-B476-35859AA1AF74}"/>
              </a:ext>
            </a:extLst>
          </p:cNvPr>
          <p:cNvSpPr txBox="1"/>
          <p:nvPr/>
        </p:nvSpPr>
        <p:spPr>
          <a:xfrm>
            <a:off x="344960" y="2055813"/>
            <a:ext cx="5289721" cy="4524315"/>
          </a:xfrm>
          <a:prstGeom prst="rect">
            <a:avLst/>
          </a:prstGeom>
          <a:noFill/>
        </p:spPr>
        <p:txBody>
          <a:bodyPr wrap="square">
            <a:spAutoFit/>
          </a:bodyPr>
          <a:lstStyle/>
          <a:p>
            <a:r>
              <a:rPr lang="en-GB" sz="1600" dirty="0">
                <a:solidFill>
                  <a:schemeClr val="bg1"/>
                </a:solidFill>
                <a:effectLst/>
                <a:highlight>
                  <a:srgbClr val="846978"/>
                </a:highlight>
                <a:latin typeface="Avenir Next" panose="020B0503020202020204" pitchFamily="34" charset="0"/>
              </a:rPr>
              <a:t>The </a:t>
            </a:r>
            <a:r>
              <a:rPr lang="en-GB" sz="1600" dirty="0" err="1">
                <a:solidFill>
                  <a:schemeClr val="bg1"/>
                </a:solidFill>
                <a:effectLst/>
                <a:highlight>
                  <a:srgbClr val="846978"/>
                </a:highlight>
                <a:latin typeface="Avenir Next" panose="020B0503020202020204" pitchFamily="34" charset="0"/>
              </a:rPr>
              <a:t>Rauora</a:t>
            </a:r>
            <a:r>
              <a:rPr lang="en-GB" sz="1600" dirty="0">
                <a:solidFill>
                  <a:schemeClr val="bg1"/>
                </a:solidFill>
                <a:effectLst/>
                <a:highlight>
                  <a:srgbClr val="846978"/>
                </a:highlight>
                <a:latin typeface="Avenir Next" panose="020B0503020202020204" pitchFamily="34" charset="0"/>
              </a:rPr>
              <a:t> framework is also a foundation from which iwi, </a:t>
            </a:r>
            <a:r>
              <a:rPr lang="en-GB" sz="1600" dirty="0" err="1">
                <a:solidFill>
                  <a:schemeClr val="bg1"/>
                </a:solidFill>
                <a:effectLst/>
                <a:highlight>
                  <a:srgbClr val="846978"/>
                </a:highlight>
                <a:latin typeface="Avenir Next" panose="020B0503020202020204" pitchFamily="34" charset="0"/>
              </a:rPr>
              <a:t>hapu</a:t>
            </a:r>
            <a:r>
              <a:rPr lang="en-GB" sz="1600" dirty="0">
                <a:solidFill>
                  <a:schemeClr val="bg1"/>
                </a:solidFill>
                <a:effectLst/>
                <a:highlight>
                  <a:srgbClr val="846978"/>
                </a:highlight>
                <a:latin typeface="Avenir Next" panose="020B0503020202020204" pitchFamily="34" charset="0"/>
              </a:rPr>
              <a:t>̄ and </a:t>
            </a:r>
            <a:r>
              <a:rPr lang="en-GB" sz="1600" dirty="0" err="1">
                <a:solidFill>
                  <a:schemeClr val="bg1"/>
                </a:solidFill>
                <a:effectLst/>
                <a:highlight>
                  <a:srgbClr val="846978"/>
                </a:highlight>
                <a:latin typeface="Avenir Next" panose="020B0503020202020204" pitchFamily="34" charset="0"/>
              </a:rPr>
              <a:t>whānau</a:t>
            </a:r>
            <a:r>
              <a:rPr lang="en-GB" sz="1600" dirty="0">
                <a:solidFill>
                  <a:schemeClr val="bg1"/>
                </a:solidFill>
                <a:effectLst/>
                <a:highlight>
                  <a:srgbClr val="846978"/>
                </a:highlight>
                <a:latin typeface="Avenir Next" panose="020B0503020202020204" pitchFamily="34" charset="0"/>
              </a:rPr>
              <a:t> can apply their own </a:t>
            </a:r>
            <a:r>
              <a:rPr lang="en-GB" sz="1600" dirty="0" err="1">
                <a:solidFill>
                  <a:schemeClr val="bg1"/>
                </a:solidFill>
                <a:effectLst/>
                <a:highlight>
                  <a:srgbClr val="846978"/>
                </a:highlight>
                <a:latin typeface="Avenir Next" panose="020B0503020202020204" pitchFamily="34" charset="0"/>
              </a:rPr>
              <a:t>mātauranga-a-iwi</a:t>
            </a:r>
            <a:r>
              <a:rPr lang="en-GB" sz="1600" dirty="0">
                <a:solidFill>
                  <a:schemeClr val="bg1"/>
                </a:solidFill>
                <a:effectLst/>
                <a:highlight>
                  <a:srgbClr val="846978"/>
                </a:highlight>
                <a:latin typeface="Avenir Next" panose="020B0503020202020204" pitchFamily="34" charset="0"/>
              </a:rPr>
              <a:t> (knowledge with an iwi-specific base). </a:t>
            </a:r>
          </a:p>
          <a:p>
            <a:endParaRPr lang="en-GB" sz="1600" dirty="0">
              <a:latin typeface="Avenir Next" panose="020B0503020202020204" pitchFamily="34" charset="0"/>
            </a:endParaRPr>
          </a:p>
          <a:p>
            <a:r>
              <a:rPr lang="en-GB" sz="1600" dirty="0">
                <a:effectLst/>
                <a:latin typeface="Avenir Next" panose="020B0503020202020204" pitchFamily="34" charset="0"/>
              </a:rPr>
              <a:t>The notion of whenua ora, tangata ora, mauri ora recognises that the land, people and associated life forces are interconnected. In this way, a well land is a well people, and so too are the life forces of these components of the world healthy. The notion of kaitiakitanga is implicit in this approach, where </a:t>
            </a:r>
            <a:r>
              <a:rPr lang="en-GB" sz="1600" dirty="0" err="1">
                <a:effectLst/>
                <a:latin typeface="Avenir Next" panose="020B0503020202020204" pitchFamily="34" charset="0"/>
              </a:rPr>
              <a:t>Māori</a:t>
            </a:r>
            <a:r>
              <a:rPr lang="en-GB" sz="1600" dirty="0">
                <a:effectLst/>
                <a:latin typeface="Avenir Next" panose="020B0503020202020204" pitchFamily="34" charset="0"/>
              </a:rPr>
              <a:t> continue to strengthen their stewardship of the environment. </a:t>
            </a:r>
          </a:p>
          <a:p>
            <a:endParaRPr lang="en-GB" sz="1600" dirty="0">
              <a:latin typeface="Avenir Next" panose="020B0503020202020204" pitchFamily="34" charset="0"/>
            </a:endParaRPr>
          </a:p>
          <a:p>
            <a:r>
              <a:rPr lang="en-GB" sz="1600" dirty="0">
                <a:effectLst/>
                <a:latin typeface="Avenir Next" panose="020B0503020202020204" pitchFamily="34" charset="0"/>
              </a:rPr>
              <a:t>The </a:t>
            </a:r>
            <a:r>
              <a:rPr lang="en-GB" sz="1600" dirty="0" err="1">
                <a:effectLst/>
                <a:latin typeface="Avenir Next" panose="020B0503020202020204" pitchFamily="34" charset="0"/>
              </a:rPr>
              <a:t>Rauora</a:t>
            </a:r>
            <a:r>
              <a:rPr lang="en-GB" sz="1600" dirty="0">
                <a:effectLst/>
                <a:latin typeface="Avenir Next" panose="020B0503020202020204" pitchFamily="34" charset="0"/>
              </a:rPr>
              <a:t> framework supports and promotes transformative approaches, resilience building and supporting measures</a:t>
            </a:r>
            <a:r>
              <a:rPr lang="en-GB" sz="1600" dirty="0">
                <a:effectLst/>
                <a:highlight>
                  <a:srgbClr val="846978"/>
                </a:highlight>
                <a:latin typeface="Avenir Next" panose="020B0503020202020204" pitchFamily="34" charset="0"/>
              </a:rPr>
              <a:t>.</a:t>
            </a:r>
            <a:r>
              <a:rPr lang="en-GB" sz="1600" dirty="0">
                <a:solidFill>
                  <a:schemeClr val="bg1"/>
                </a:solidFill>
                <a:effectLst/>
                <a:highlight>
                  <a:srgbClr val="846978"/>
                </a:highlight>
                <a:latin typeface="Avenir Next" panose="020B0503020202020204" pitchFamily="34" charset="0"/>
              </a:rPr>
              <a:t> It elevates and celebrates the contributions indigenous values and </a:t>
            </a:r>
            <a:r>
              <a:rPr lang="en-GB" sz="1600" dirty="0" err="1">
                <a:solidFill>
                  <a:schemeClr val="bg1"/>
                </a:solidFill>
                <a:effectLst/>
                <a:highlight>
                  <a:srgbClr val="846978"/>
                </a:highlight>
                <a:latin typeface="Avenir Next" panose="020B0503020202020204" pitchFamily="34" charset="0"/>
              </a:rPr>
              <a:t>mātauranga</a:t>
            </a:r>
            <a:r>
              <a:rPr lang="en-GB" sz="1600" dirty="0">
                <a:solidFill>
                  <a:schemeClr val="bg1"/>
                </a:solidFill>
                <a:effectLst/>
                <a:highlight>
                  <a:srgbClr val="846978"/>
                </a:highlight>
                <a:latin typeface="Avenir Next" panose="020B0503020202020204" pitchFamily="34" charset="0"/>
              </a:rPr>
              <a:t> </a:t>
            </a:r>
            <a:r>
              <a:rPr lang="en-GB" sz="1600" dirty="0" err="1">
                <a:solidFill>
                  <a:schemeClr val="bg1"/>
                </a:solidFill>
                <a:effectLst/>
                <a:highlight>
                  <a:srgbClr val="846978"/>
                </a:highlight>
                <a:latin typeface="Avenir Next" panose="020B0503020202020204" pitchFamily="34" charset="0"/>
              </a:rPr>
              <a:t>Māori</a:t>
            </a:r>
            <a:r>
              <a:rPr lang="en-GB" sz="1600" dirty="0">
                <a:solidFill>
                  <a:schemeClr val="bg1"/>
                </a:solidFill>
                <a:effectLst/>
                <a:highlight>
                  <a:srgbClr val="846978"/>
                </a:highlight>
                <a:latin typeface="Avenir Next" panose="020B0503020202020204" pitchFamily="34" charset="0"/>
              </a:rPr>
              <a:t> can bring to climate action. </a:t>
            </a:r>
            <a:endParaRPr lang="en-GB" sz="1600" dirty="0">
              <a:solidFill>
                <a:schemeClr val="bg1"/>
              </a:solidFill>
              <a:highlight>
                <a:srgbClr val="846978"/>
              </a:highlight>
              <a:latin typeface="Avenir Next" panose="020B0503020202020204" pitchFamily="34" charset="0"/>
            </a:endParaRPr>
          </a:p>
        </p:txBody>
      </p:sp>
    </p:spTree>
    <p:extLst>
      <p:ext uri="{BB962C8B-B14F-4D97-AF65-F5344CB8AC3E}">
        <p14:creationId xmlns:p14="http://schemas.microsoft.com/office/powerpoint/2010/main" val="967877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46CF4-12B6-389C-7D31-37ADC98BF1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8512" y="0"/>
            <a:ext cx="4823488" cy="6858000"/>
          </a:xfrm>
          <a:prstGeom prst="rect">
            <a:avLst/>
          </a:prstGeom>
        </p:spPr>
      </p:pic>
      <p:sp>
        <p:nvSpPr>
          <p:cNvPr id="5" name="TextBox 4">
            <a:extLst>
              <a:ext uri="{FF2B5EF4-FFF2-40B4-BE49-F238E27FC236}">
                <a16:creationId xmlns:a16="http://schemas.microsoft.com/office/drawing/2014/main" id="{B5815CA2-28FC-C5D7-C717-38363BFE8E4C}"/>
              </a:ext>
            </a:extLst>
          </p:cNvPr>
          <p:cNvSpPr txBox="1"/>
          <p:nvPr/>
        </p:nvSpPr>
        <p:spPr>
          <a:xfrm>
            <a:off x="316522" y="184508"/>
            <a:ext cx="6881447" cy="6940361"/>
          </a:xfrm>
          <a:prstGeom prst="rect">
            <a:avLst/>
          </a:prstGeom>
          <a:noFill/>
        </p:spPr>
        <p:txBody>
          <a:bodyPr wrap="square">
            <a:spAutoFit/>
          </a:bodyPr>
          <a:lstStyle/>
          <a:p>
            <a:pPr algn="l">
              <a:spcAft>
                <a:spcPts val="600"/>
              </a:spcAft>
            </a:pPr>
            <a:r>
              <a:rPr lang="en-GB" sz="2000" b="1" i="0" strike="noStrike" dirty="0">
                <a:effectLst/>
                <a:latin typeface="Aptos" panose="020B0004020202020204" pitchFamily="34" charset="0"/>
              </a:rPr>
              <a:t>Action 3.10 </a:t>
            </a:r>
            <a:r>
              <a:rPr lang="en-GB" sz="2000" i="0" strike="noStrike" dirty="0">
                <a:effectLst/>
                <a:latin typeface="Aptos" panose="020B0004020202020204" pitchFamily="34" charset="0"/>
              </a:rPr>
              <a:t>Assess socio-economic and climate vulnerability for Māori: </a:t>
            </a:r>
          </a:p>
          <a:p>
            <a:pPr algn="l">
              <a:spcAft>
                <a:spcPts val="600"/>
              </a:spcAft>
            </a:pPr>
            <a:r>
              <a:rPr lang="en-GB" sz="2000" b="1" i="0" strike="noStrike" dirty="0">
                <a:effectLst/>
                <a:latin typeface="Aptos" panose="020B0004020202020204" pitchFamily="34" charset="0"/>
              </a:rPr>
              <a:t>Action 3.27 </a:t>
            </a:r>
            <a:r>
              <a:rPr lang="en-GB" sz="2000" i="0" strike="noStrike" dirty="0">
                <a:effectLst/>
                <a:latin typeface="Aptos" panose="020B0004020202020204" pitchFamily="34" charset="0"/>
              </a:rPr>
              <a:t>Develop a framework for assessing exposure and vulnerability of taonga/cultural assets to climate change.</a:t>
            </a:r>
          </a:p>
          <a:p>
            <a:pPr algn="l">
              <a:spcAft>
                <a:spcPts val="600"/>
              </a:spcAft>
            </a:pPr>
            <a:r>
              <a:rPr lang="en-GB" sz="2000" i="0" strike="noStrike" dirty="0">
                <a:effectLst/>
                <a:latin typeface="Aptos" panose="020B0004020202020204" pitchFamily="34" charset="0"/>
              </a:rPr>
              <a:t>The plan supports the development and use of </a:t>
            </a:r>
            <a:r>
              <a:rPr lang="en-GB" sz="2000" i="0" strike="noStrike" dirty="0" err="1">
                <a:effectLst/>
                <a:latin typeface="Aptos" panose="020B0004020202020204" pitchFamily="34" charset="0"/>
              </a:rPr>
              <a:t>mātauranga</a:t>
            </a:r>
            <a:r>
              <a:rPr lang="en-GB" sz="2000" i="0" strike="noStrike" dirty="0">
                <a:effectLst/>
                <a:latin typeface="Aptos" panose="020B0004020202020204" pitchFamily="34" charset="0"/>
              </a:rPr>
              <a:t> Māori in our adaptation journey, including through the following actions:</a:t>
            </a:r>
          </a:p>
          <a:p>
            <a:pPr algn="l">
              <a:spcAft>
                <a:spcPts val="600"/>
              </a:spcAft>
            </a:pPr>
            <a:r>
              <a:rPr lang="en-GB" sz="2000" b="1" i="0" strike="noStrike" dirty="0">
                <a:effectLst/>
                <a:latin typeface="Aptos" panose="020B0004020202020204" pitchFamily="34" charset="0"/>
              </a:rPr>
              <a:t>Action 3.7.6 </a:t>
            </a:r>
            <a:r>
              <a:rPr lang="en-GB" sz="2000" i="0" strike="noStrike" dirty="0">
                <a:effectLst/>
                <a:latin typeface="Aptos" panose="020B0004020202020204" pitchFamily="34" charset="0"/>
              </a:rPr>
              <a:t>Produce guidance on integrating mātauranga Māori into adaptive planning and working with mana whenua.</a:t>
            </a:r>
          </a:p>
          <a:p>
            <a:pPr algn="l">
              <a:spcAft>
                <a:spcPts val="600"/>
              </a:spcAft>
            </a:pPr>
            <a:r>
              <a:rPr lang="en-GB" sz="2000" b="1" i="0" strike="noStrike" dirty="0">
                <a:effectLst/>
                <a:latin typeface="Aptos" panose="020B0004020202020204" pitchFamily="34" charset="0"/>
              </a:rPr>
              <a:t>Action 3.21 </a:t>
            </a:r>
            <a:r>
              <a:rPr lang="en-GB" sz="2000" i="0" strike="noStrike" dirty="0">
                <a:effectLst/>
                <a:latin typeface="Aptos" panose="020B0004020202020204" pitchFamily="34" charset="0"/>
              </a:rPr>
              <a:t>Develop mātauranga Māori indicators of climate impacts on the natural environment.</a:t>
            </a:r>
          </a:p>
          <a:p>
            <a:pPr algn="l">
              <a:spcAft>
                <a:spcPts val="600"/>
              </a:spcAft>
            </a:pPr>
            <a:r>
              <a:rPr lang="en-GB" sz="2000" b="1" i="0" strike="noStrike" dirty="0">
                <a:effectLst/>
                <a:latin typeface="Aptos" panose="020B0004020202020204" pitchFamily="34" charset="0"/>
              </a:rPr>
              <a:t>Action 3.24 </a:t>
            </a:r>
            <a:r>
              <a:rPr lang="en-GB" sz="2000" i="0" strike="noStrike" dirty="0">
                <a:effectLst/>
                <a:latin typeface="Aptos" panose="020B0004020202020204" pitchFamily="34" charset="0"/>
              </a:rPr>
              <a:t>Produce new tools and guidance specific to mātauranga Māori and mātauranga indicators.</a:t>
            </a:r>
          </a:p>
          <a:p>
            <a:pPr>
              <a:spcAft>
                <a:spcPts val="600"/>
              </a:spcAft>
            </a:pPr>
            <a:r>
              <a:rPr lang="en-GB" sz="2000" b="1" i="0" strike="noStrike" dirty="0">
                <a:effectLst/>
                <a:latin typeface="Aptos" panose="020B0004020202020204" pitchFamily="34" charset="0"/>
              </a:rPr>
              <a:t>Action 5.8 </a:t>
            </a:r>
            <a:r>
              <a:rPr lang="en-GB" sz="2000" i="0" strike="noStrike" dirty="0">
                <a:effectLst/>
                <a:latin typeface="Aptos" panose="020B0004020202020204" pitchFamily="34" charset="0"/>
              </a:rPr>
              <a:t>Support kaitiaki communities to adapt and conserve taonga/cultural assets.</a:t>
            </a:r>
          </a:p>
          <a:p>
            <a:pPr algn="l">
              <a:spcAft>
                <a:spcPts val="600"/>
              </a:spcAft>
            </a:pPr>
            <a:r>
              <a:rPr lang="en-GB" sz="2000" b="1" i="0" strike="noStrike" dirty="0">
                <a:effectLst/>
                <a:latin typeface="Aptos" panose="020B0004020202020204" pitchFamily="34" charset="0"/>
              </a:rPr>
              <a:t>Action 6.3 </a:t>
            </a:r>
            <a:r>
              <a:rPr lang="en-GB" sz="2000" i="0" strike="noStrike" dirty="0">
                <a:effectLst/>
                <a:latin typeface="Aptos" panose="020B0004020202020204" pitchFamily="34" charset="0"/>
              </a:rPr>
              <a:t>Implement Te Mana o te Taiao – Aotearoa New Zealand Biodiversity Strategy 2020.</a:t>
            </a:r>
          </a:p>
          <a:p>
            <a:pPr algn="l">
              <a:spcAft>
                <a:spcPts val="600"/>
              </a:spcAft>
            </a:pPr>
            <a:r>
              <a:rPr lang="en-GB" sz="2000" b="1" i="0" strike="noStrike" dirty="0">
                <a:effectLst/>
                <a:latin typeface="Aptos" panose="020B0004020202020204" pitchFamily="34" charset="0"/>
              </a:rPr>
              <a:t>Action 6.4 </a:t>
            </a:r>
            <a:r>
              <a:rPr lang="en-GB" sz="2000" i="0" strike="noStrike" dirty="0">
                <a:effectLst/>
                <a:latin typeface="Aptos" panose="020B0004020202020204" pitchFamily="34" charset="0"/>
              </a:rPr>
              <a:t>Implement the proposed National Policy Statement on Indigenous Biodiversity.</a:t>
            </a:r>
          </a:p>
          <a:p>
            <a:pPr algn="l">
              <a:spcAft>
                <a:spcPts val="600"/>
              </a:spcAft>
            </a:pPr>
            <a:endParaRPr lang="en-GB" sz="2000" i="0" strike="noStrike" dirty="0">
              <a:solidFill>
                <a:srgbClr val="003D59"/>
              </a:solidFill>
              <a:effectLst/>
              <a:latin typeface="Aptos" panose="020B0004020202020204" pitchFamily="34" charset="0"/>
            </a:endParaRPr>
          </a:p>
        </p:txBody>
      </p:sp>
    </p:spTree>
    <p:extLst>
      <p:ext uri="{BB962C8B-B14F-4D97-AF65-F5344CB8AC3E}">
        <p14:creationId xmlns:p14="http://schemas.microsoft.com/office/powerpoint/2010/main" val="2391932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AEA9B87D-144B-341D-C0C8-E7EA97ECD8B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E83E28E-6CD8-337A-964C-8EDB472FF3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8512" y="0"/>
            <a:ext cx="4823488" cy="6858000"/>
          </a:xfrm>
          <a:prstGeom prst="rect">
            <a:avLst/>
          </a:prstGeom>
        </p:spPr>
      </p:pic>
      <p:sp>
        <p:nvSpPr>
          <p:cNvPr id="5" name="TextBox 4">
            <a:extLst>
              <a:ext uri="{FF2B5EF4-FFF2-40B4-BE49-F238E27FC236}">
                <a16:creationId xmlns:a16="http://schemas.microsoft.com/office/drawing/2014/main" id="{9A493FA2-E3DE-F16D-0537-E48A497B9C30}"/>
              </a:ext>
            </a:extLst>
          </p:cNvPr>
          <p:cNvSpPr txBox="1"/>
          <p:nvPr/>
        </p:nvSpPr>
        <p:spPr>
          <a:xfrm>
            <a:off x="328245" y="805205"/>
            <a:ext cx="6881447" cy="5247590"/>
          </a:xfrm>
          <a:prstGeom prst="rect">
            <a:avLst/>
          </a:prstGeom>
          <a:noFill/>
        </p:spPr>
        <p:txBody>
          <a:bodyPr wrap="square">
            <a:spAutoFit/>
          </a:bodyPr>
          <a:lstStyle/>
          <a:p>
            <a:pPr algn="l">
              <a:spcAft>
                <a:spcPts val="600"/>
              </a:spcAft>
            </a:pPr>
            <a:r>
              <a:rPr lang="en-GB" sz="2000" b="1" i="0" u="none" strike="noStrike" dirty="0">
                <a:effectLst/>
                <a:latin typeface="Aptos" panose="020B0004020202020204" pitchFamily="34" charset="0"/>
              </a:rPr>
              <a:t>Action 6.7 </a:t>
            </a:r>
            <a:r>
              <a:rPr lang="en-GB" sz="2000" b="0" i="0" u="none" strike="noStrike" dirty="0">
                <a:effectLst/>
                <a:latin typeface="Aptos" panose="020B0004020202020204" pitchFamily="34" charset="0"/>
              </a:rPr>
              <a:t>Implement the National Policy Statement for Freshwater Management 2020.</a:t>
            </a:r>
          </a:p>
          <a:p>
            <a:pPr algn="l">
              <a:spcAft>
                <a:spcPts val="600"/>
              </a:spcAft>
            </a:pPr>
            <a:r>
              <a:rPr lang="en-GB" sz="2000" b="1" i="0" u="none" strike="noStrike" dirty="0">
                <a:effectLst/>
                <a:latin typeface="Aptos" panose="020B0004020202020204" pitchFamily="34" charset="0"/>
              </a:rPr>
              <a:t>Action 7.2 </a:t>
            </a:r>
            <a:r>
              <a:rPr lang="en-GB" sz="2000" b="0" i="0" u="none" strike="noStrike" dirty="0">
                <a:effectLst/>
                <a:latin typeface="Aptos" panose="020B0004020202020204" pitchFamily="34" charset="0"/>
              </a:rPr>
              <a:t>Partner with Māori landowners to increase the resilience of Māori-owned land, homes and cultural sites.</a:t>
            </a:r>
          </a:p>
          <a:p>
            <a:pPr algn="l">
              <a:spcAft>
                <a:spcPts val="600"/>
              </a:spcAft>
            </a:pPr>
            <a:r>
              <a:rPr lang="en-GB" sz="2000" b="1" i="0" u="none" strike="noStrike" dirty="0">
                <a:effectLst/>
                <a:latin typeface="Aptos" panose="020B0004020202020204" pitchFamily="34" charset="0"/>
              </a:rPr>
              <a:t>Action 7.3 </a:t>
            </a:r>
            <a:r>
              <a:rPr lang="en-GB" sz="2000" b="0" i="0" u="none" strike="noStrike" dirty="0">
                <a:effectLst/>
                <a:latin typeface="Aptos" panose="020B0004020202020204" pitchFamily="34" charset="0"/>
              </a:rPr>
              <a:t>Partner with Māori to support Māori-led approaches to adaptation planning.</a:t>
            </a:r>
          </a:p>
          <a:p>
            <a:pPr algn="l">
              <a:spcAft>
                <a:spcPts val="600"/>
              </a:spcAft>
            </a:pPr>
            <a:r>
              <a:rPr lang="en-GB" sz="2000" b="1" i="0" u="none" strike="noStrike" dirty="0">
                <a:effectLst/>
                <a:latin typeface="Aptos" panose="020B0004020202020204" pitchFamily="34" charset="0"/>
              </a:rPr>
              <a:t>Action 9.3 </a:t>
            </a:r>
            <a:r>
              <a:rPr lang="en-GB" sz="2000" b="0" i="0" u="none" strike="noStrike" dirty="0">
                <a:effectLst/>
                <a:latin typeface="Aptos" panose="020B0004020202020204" pitchFamily="34" charset="0"/>
              </a:rPr>
              <a:t>Develop the emergency management workforce.</a:t>
            </a:r>
          </a:p>
          <a:p>
            <a:pPr algn="l">
              <a:spcAft>
                <a:spcPts val="600"/>
              </a:spcAft>
            </a:pPr>
            <a:r>
              <a:rPr lang="en-GB" sz="2000" b="1" i="0" u="none" strike="noStrike" dirty="0">
                <a:effectLst/>
                <a:latin typeface="Aptos" panose="020B0004020202020204" pitchFamily="34" charset="0"/>
              </a:rPr>
              <a:t>Action: 9.6 </a:t>
            </a:r>
            <a:r>
              <a:rPr lang="en-GB" sz="2000" b="0" i="0" u="none" strike="noStrike" dirty="0">
                <a:effectLst/>
                <a:latin typeface="Aptos" panose="020B0004020202020204" pitchFamily="34" charset="0"/>
              </a:rPr>
              <a:t>Building community resilience through social cohesion.</a:t>
            </a:r>
          </a:p>
          <a:p>
            <a:pPr algn="l">
              <a:spcAft>
                <a:spcPts val="600"/>
              </a:spcAft>
            </a:pPr>
            <a:r>
              <a:rPr lang="en-GB" sz="2000" b="1" i="0" u="none" strike="noStrike" dirty="0">
                <a:effectLst/>
                <a:latin typeface="Aptos" panose="020B0004020202020204" pitchFamily="34" charset="0"/>
              </a:rPr>
              <a:t>Action 9.9 </a:t>
            </a:r>
            <a:r>
              <a:rPr lang="en-GB" sz="2000" b="0" i="0" u="none" strike="noStrike" dirty="0">
                <a:effectLst/>
                <a:latin typeface="Aptos" panose="020B0004020202020204" pitchFamily="34" charset="0"/>
              </a:rPr>
              <a:t>Expand current funding for proactive community resilience.</a:t>
            </a:r>
          </a:p>
          <a:p>
            <a:pPr algn="l">
              <a:spcAft>
                <a:spcPts val="600"/>
              </a:spcAft>
            </a:pPr>
            <a:r>
              <a:rPr lang="en-GB" sz="2000" b="1" i="0" u="none" strike="noStrike" dirty="0">
                <a:effectLst/>
                <a:latin typeface="Aptos" panose="020B0004020202020204" pitchFamily="34" charset="0"/>
              </a:rPr>
              <a:t>Action 10.5 </a:t>
            </a:r>
            <a:r>
              <a:rPr lang="en-GB" sz="2000" b="0" i="0" u="none" strike="noStrike" dirty="0">
                <a:effectLst/>
                <a:latin typeface="Aptos" panose="020B0004020202020204" pitchFamily="34" charset="0"/>
              </a:rPr>
              <a:t>Deliver the Māori agribusiness extension programme.</a:t>
            </a:r>
          </a:p>
          <a:p>
            <a:pPr algn="l">
              <a:spcAft>
                <a:spcPts val="600"/>
              </a:spcAft>
            </a:pPr>
            <a:r>
              <a:rPr lang="en-GB" sz="2000" b="1" i="0" u="none" strike="noStrike" dirty="0">
                <a:effectLst/>
                <a:latin typeface="Aptos" panose="020B0004020202020204" pitchFamily="34" charset="0"/>
              </a:rPr>
              <a:t>Action 10.17 </a:t>
            </a:r>
            <a:r>
              <a:rPr lang="en-GB" sz="2000" b="0" i="0" u="none" strike="noStrike" dirty="0">
                <a:effectLst/>
                <a:latin typeface="Aptos" panose="020B0004020202020204" pitchFamily="34" charset="0"/>
              </a:rPr>
              <a:t>Support Māori small business resilience and transitions.</a:t>
            </a:r>
          </a:p>
        </p:txBody>
      </p:sp>
    </p:spTree>
    <p:extLst>
      <p:ext uri="{BB962C8B-B14F-4D97-AF65-F5344CB8AC3E}">
        <p14:creationId xmlns:p14="http://schemas.microsoft.com/office/powerpoint/2010/main" val="1259537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5EE646-B5FB-4C35-334A-FAC4A92A21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307646"/>
            <a:ext cx="8224838" cy="5861379"/>
          </a:xfrm>
          <a:prstGeom prst="rect">
            <a:avLst/>
          </a:prstGeom>
        </p:spPr>
      </p:pic>
    </p:spTree>
    <p:extLst>
      <p:ext uri="{BB962C8B-B14F-4D97-AF65-F5344CB8AC3E}">
        <p14:creationId xmlns:p14="http://schemas.microsoft.com/office/powerpoint/2010/main" val="2167203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45E3D-9C21-3A78-A7A5-378C3E349D0F}"/>
              </a:ext>
            </a:extLst>
          </p:cNvPr>
          <p:cNvPicPr>
            <a:picLocks noChangeAspect="1"/>
          </p:cNvPicPr>
          <p:nvPr/>
        </p:nvPicPr>
        <p:blipFill>
          <a:blip r:embed="rId3"/>
          <a:stretch>
            <a:fillRect/>
          </a:stretch>
        </p:blipFill>
        <p:spPr>
          <a:xfrm>
            <a:off x="1082674" y="261938"/>
            <a:ext cx="9090025" cy="6093534"/>
          </a:xfrm>
          <a:prstGeom prst="rect">
            <a:avLst/>
          </a:prstGeom>
        </p:spPr>
      </p:pic>
    </p:spTree>
    <p:extLst>
      <p:ext uri="{BB962C8B-B14F-4D97-AF65-F5344CB8AC3E}">
        <p14:creationId xmlns:p14="http://schemas.microsoft.com/office/powerpoint/2010/main" val="1441084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62CABD98-212D-FCE3-9655-E1FFE4FD69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53496-B359-D0FA-54D6-D84387D5DC14}"/>
              </a:ext>
            </a:extLst>
          </p:cNvPr>
          <p:cNvSpPr>
            <a:spLocks noGrp="1"/>
          </p:cNvSpPr>
          <p:nvPr>
            <p:ph type="title"/>
          </p:nvPr>
        </p:nvSpPr>
        <p:spPr>
          <a:xfrm>
            <a:off x="603738" y="236171"/>
            <a:ext cx="10515600" cy="1325563"/>
          </a:xfrm>
        </p:spPr>
        <p:txBody>
          <a:bodyPr>
            <a:normAutofit/>
          </a:bodyPr>
          <a:lstStyle/>
          <a:p>
            <a:r>
              <a:rPr lang="en-GB" b="1" dirty="0"/>
              <a:t>Manaaki Whenua – </a:t>
            </a:r>
            <a:br>
              <a:rPr lang="en-GB" b="1" dirty="0"/>
            </a:br>
            <a:r>
              <a:rPr lang="en-GB" b="1" dirty="0"/>
              <a:t>Landcare Research</a:t>
            </a:r>
          </a:p>
        </p:txBody>
      </p:sp>
      <p:sp>
        <p:nvSpPr>
          <p:cNvPr id="3" name="Content Placeholder 2">
            <a:extLst>
              <a:ext uri="{FF2B5EF4-FFF2-40B4-BE49-F238E27FC236}">
                <a16:creationId xmlns:a16="http://schemas.microsoft.com/office/drawing/2014/main" id="{993E0ADE-D347-D1F2-6056-A6295C86822D}"/>
              </a:ext>
            </a:extLst>
          </p:cNvPr>
          <p:cNvSpPr>
            <a:spLocks noGrp="1"/>
          </p:cNvSpPr>
          <p:nvPr>
            <p:ph idx="1"/>
          </p:nvPr>
        </p:nvSpPr>
        <p:spPr>
          <a:xfrm>
            <a:off x="697304" y="1797905"/>
            <a:ext cx="5671412" cy="4751796"/>
          </a:xfrm>
        </p:spPr>
        <p:txBody>
          <a:bodyPr>
            <a:normAutofit fontScale="92500" lnSpcReduction="20000"/>
          </a:bodyPr>
          <a:lstStyle/>
          <a:p>
            <a:pPr marL="0" indent="0">
              <a:lnSpc>
                <a:spcPct val="120000"/>
              </a:lnSpc>
              <a:buNone/>
            </a:pPr>
            <a:r>
              <a:rPr lang="en-GB" sz="2400" dirty="0"/>
              <a:t>Dedicated stream to climate change research – namely focused on adaptation and mitigation</a:t>
            </a:r>
          </a:p>
          <a:p>
            <a:pPr marL="0" indent="0">
              <a:lnSpc>
                <a:spcPct val="120000"/>
              </a:lnSpc>
              <a:buNone/>
            </a:pPr>
            <a:r>
              <a:rPr lang="en-GB" sz="2400" dirty="0"/>
              <a:t>More land use and management focused, but there is an increasing acknowledgment of Mātauranga and tikanga in there research with </a:t>
            </a:r>
            <a:r>
              <a:rPr lang="en-GB" sz="2400" b="1" dirty="0">
                <a:solidFill>
                  <a:schemeClr val="accent3">
                    <a:lumMod val="75000"/>
                  </a:schemeClr>
                </a:solidFill>
              </a:rPr>
              <a:t>Manaaki Taiao. </a:t>
            </a:r>
          </a:p>
          <a:p>
            <a:pPr marL="0" indent="0">
              <a:lnSpc>
                <a:spcPct val="120000"/>
              </a:lnSpc>
              <a:buNone/>
            </a:pPr>
            <a:r>
              <a:rPr lang="en-GB" sz="2400" b="1" dirty="0">
                <a:solidFill>
                  <a:schemeClr val="accent3">
                    <a:lumMod val="75000"/>
                  </a:schemeClr>
                </a:solidFill>
              </a:rPr>
              <a:t>Is a </a:t>
            </a:r>
            <a:r>
              <a:rPr lang="en-GB" sz="2400" b="1" dirty="0" err="1">
                <a:solidFill>
                  <a:schemeClr val="accent3">
                    <a:lumMod val="75000"/>
                  </a:schemeClr>
                </a:solidFill>
              </a:rPr>
              <a:t>rōpū</a:t>
            </a:r>
            <a:r>
              <a:rPr lang="en-GB" sz="2400" b="1" dirty="0">
                <a:solidFill>
                  <a:schemeClr val="accent3">
                    <a:lumMod val="75000"/>
                  </a:schemeClr>
                </a:solidFill>
              </a:rPr>
              <a:t> (group) made up of Manaaki Whenua – Landcare Research </a:t>
            </a:r>
            <a:r>
              <a:rPr lang="en-GB" sz="2400" b="1" dirty="0" err="1">
                <a:solidFill>
                  <a:schemeClr val="accent3">
                    <a:lumMod val="75000"/>
                  </a:schemeClr>
                </a:solidFill>
              </a:rPr>
              <a:t>Kairangahau</a:t>
            </a:r>
            <a:r>
              <a:rPr lang="en-GB" sz="2400" b="1" dirty="0">
                <a:solidFill>
                  <a:schemeClr val="accent3">
                    <a:lumMod val="75000"/>
                  </a:schemeClr>
                </a:solidFill>
              </a:rPr>
              <a:t> Māori (Māori researchers) working on Māori-led research projects within a range of science portfolios</a:t>
            </a:r>
          </a:p>
        </p:txBody>
      </p:sp>
      <p:pic>
        <p:nvPicPr>
          <p:cNvPr id="4" name="Picture 3">
            <a:extLst>
              <a:ext uri="{FF2B5EF4-FFF2-40B4-BE49-F238E27FC236}">
                <a16:creationId xmlns:a16="http://schemas.microsoft.com/office/drawing/2014/main" id="{6EDB8099-6666-138B-E5E3-2BF6741513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
          <a:stretch/>
        </p:blipFill>
        <p:spPr>
          <a:xfrm>
            <a:off x="6649982" y="0"/>
            <a:ext cx="5535582" cy="6858000"/>
          </a:xfrm>
          <a:prstGeom prst="rect">
            <a:avLst/>
          </a:prstGeom>
        </p:spPr>
      </p:pic>
    </p:spTree>
    <p:extLst>
      <p:ext uri="{BB962C8B-B14F-4D97-AF65-F5344CB8AC3E}">
        <p14:creationId xmlns:p14="http://schemas.microsoft.com/office/powerpoint/2010/main" val="2940489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4347EBF7-833C-BD40-302E-F9FF7C9D1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2F547-147C-D5C2-82A2-431A4F069746}"/>
              </a:ext>
            </a:extLst>
          </p:cNvPr>
          <p:cNvSpPr>
            <a:spLocks noGrp="1"/>
          </p:cNvSpPr>
          <p:nvPr>
            <p:ph type="title"/>
          </p:nvPr>
        </p:nvSpPr>
        <p:spPr/>
        <p:txBody>
          <a:bodyPr>
            <a:normAutofit/>
          </a:bodyPr>
          <a:lstStyle/>
          <a:p>
            <a:r>
              <a:rPr lang="en-GB" b="1" dirty="0"/>
              <a:t>Manaaki Whenua – Landcare Research</a:t>
            </a:r>
          </a:p>
        </p:txBody>
      </p:sp>
      <p:sp>
        <p:nvSpPr>
          <p:cNvPr id="3" name="Content Placeholder 2">
            <a:extLst>
              <a:ext uri="{FF2B5EF4-FFF2-40B4-BE49-F238E27FC236}">
                <a16:creationId xmlns:a16="http://schemas.microsoft.com/office/drawing/2014/main" id="{392F2464-CC86-87CD-BF7E-1AD8CD4BF72B}"/>
              </a:ext>
            </a:extLst>
          </p:cNvPr>
          <p:cNvSpPr>
            <a:spLocks noGrp="1"/>
          </p:cNvSpPr>
          <p:nvPr>
            <p:ph idx="1"/>
          </p:nvPr>
        </p:nvSpPr>
        <p:spPr>
          <a:xfrm>
            <a:off x="970547" y="1977404"/>
            <a:ext cx="10515600" cy="4036534"/>
          </a:xfrm>
        </p:spPr>
        <p:txBody>
          <a:bodyPr>
            <a:normAutofit/>
          </a:bodyPr>
          <a:lstStyle/>
          <a:p>
            <a:pPr marL="0" indent="0">
              <a:buNone/>
            </a:pPr>
            <a:r>
              <a:rPr lang="en-GB" i="1" u="none" strike="noStrike" dirty="0">
                <a:solidFill>
                  <a:srgbClr val="000000"/>
                </a:solidFill>
                <a:effectLst/>
                <a:latin typeface="Avenir Next" panose="020B0503020202020204" pitchFamily="34" charset="0"/>
              </a:rPr>
              <a:t>For around 1000 years in Aotearoa, </a:t>
            </a:r>
            <a:r>
              <a:rPr lang="en-GB" b="1" i="1" u="none" strike="noStrike" dirty="0">
                <a:solidFill>
                  <a:schemeClr val="bg1"/>
                </a:solidFill>
                <a:effectLst/>
                <a:highlight>
                  <a:srgbClr val="F26522"/>
                </a:highlight>
                <a:latin typeface="Avenir Next" panose="020B0503020202020204" pitchFamily="34" charset="0"/>
              </a:rPr>
              <a:t>traditional knowledge </a:t>
            </a:r>
            <a:r>
              <a:rPr lang="en-GB" i="1" u="none" strike="noStrike" dirty="0">
                <a:solidFill>
                  <a:schemeClr val="bg1"/>
                </a:solidFill>
                <a:effectLst/>
                <a:highlight>
                  <a:srgbClr val="F26522"/>
                </a:highlight>
                <a:latin typeface="Avenir Next" panose="020B0503020202020204" pitchFamily="34" charset="0"/>
              </a:rPr>
              <a:t>(</a:t>
            </a:r>
            <a:r>
              <a:rPr lang="en-GB" i="1" u="none" strike="noStrike" dirty="0" err="1">
                <a:solidFill>
                  <a:schemeClr val="bg1"/>
                </a:solidFill>
                <a:effectLst/>
                <a:highlight>
                  <a:srgbClr val="F26522"/>
                </a:highlight>
                <a:latin typeface="Avenir Next" panose="020B0503020202020204" pitchFamily="34" charset="0"/>
              </a:rPr>
              <a:t>mātauranga</a:t>
            </a:r>
            <a:r>
              <a:rPr lang="en-GB" i="1" u="none" strike="noStrike" dirty="0">
                <a:solidFill>
                  <a:schemeClr val="bg1"/>
                </a:solidFill>
                <a:effectLst/>
                <a:highlight>
                  <a:srgbClr val="F26522"/>
                </a:highlight>
                <a:latin typeface="Avenir Next" panose="020B0503020202020204" pitchFamily="34" charset="0"/>
              </a:rPr>
              <a:t> Māori) has been handed down from ancestors (tupuna, </a:t>
            </a:r>
            <a:r>
              <a:rPr lang="en-GB" i="1" u="none" strike="noStrike" dirty="0" err="1">
                <a:solidFill>
                  <a:schemeClr val="bg1"/>
                </a:solidFill>
                <a:effectLst/>
                <a:highlight>
                  <a:srgbClr val="F26522"/>
                </a:highlight>
                <a:latin typeface="Avenir Next" panose="020B0503020202020204" pitchFamily="34" charset="0"/>
              </a:rPr>
              <a:t>tipuna</a:t>
            </a:r>
            <a:r>
              <a:rPr lang="en-GB" i="1" u="none" strike="noStrike" dirty="0">
                <a:solidFill>
                  <a:schemeClr val="bg1"/>
                </a:solidFill>
                <a:effectLst/>
                <a:highlight>
                  <a:srgbClr val="F26522"/>
                </a:highlight>
                <a:latin typeface="Avenir Next" panose="020B0503020202020204" pitchFamily="34" charset="0"/>
              </a:rPr>
              <a:t>), rangatira, kaumātua, kuia, tohunga, and knowledgeable people</a:t>
            </a:r>
            <a:r>
              <a:rPr lang="en-GB" i="1" u="none" strike="noStrike" dirty="0">
                <a:solidFill>
                  <a:srgbClr val="000000"/>
                </a:solidFill>
                <a:effectLst/>
                <a:highlight>
                  <a:srgbClr val="F26522"/>
                </a:highlight>
                <a:latin typeface="Avenir Next" panose="020B0503020202020204" pitchFamily="34" charset="0"/>
              </a:rPr>
              <a:t>.</a:t>
            </a:r>
            <a:r>
              <a:rPr lang="en-GB" i="1" u="none" strike="noStrike" dirty="0">
                <a:solidFill>
                  <a:srgbClr val="000000"/>
                </a:solidFill>
                <a:effectLst/>
                <a:latin typeface="Avenir Next" panose="020B0503020202020204" pitchFamily="34" charset="0"/>
              </a:rPr>
              <a:t> Mātauranga Māori, as with other indigenous peoples’ knowledge systems, has an important role in contemporary resource management. Manaaki Whenua – Landcare Research is a key partner in working alongside Māori to help </a:t>
            </a:r>
            <a:r>
              <a:rPr lang="en-GB" b="1" i="1" u="none" strike="noStrike" dirty="0">
                <a:solidFill>
                  <a:schemeClr val="bg1"/>
                </a:solidFill>
                <a:effectLst/>
                <a:highlight>
                  <a:srgbClr val="F26522"/>
                </a:highlight>
                <a:latin typeface="Avenir Next" panose="020B0503020202020204" pitchFamily="34" charset="0"/>
              </a:rPr>
              <a:t>achieve kaitiakitanga goals and aspirations.</a:t>
            </a:r>
            <a:endParaRPr lang="en-GB" b="1" i="1" dirty="0">
              <a:solidFill>
                <a:schemeClr val="bg1"/>
              </a:solidFill>
              <a:highlight>
                <a:srgbClr val="F26522"/>
              </a:highlight>
              <a:latin typeface="Avenir Next" panose="020B0503020202020204" pitchFamily="34" charset="0"/>
            </a:endParaRPr>
          </a:p>
        </p:txBody>
      </p:sp>
    </p:spTree>
    <p:extLst>
      <p:ext uri="{BB962C8B-B14F-4D97-AF65-F5344CB8AC3E}">
        <p14:creationId xmlns:p14="http://schemas.microsoft.com/office/powerpoint/2010/main" val="2066839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6ADC-FCE3-24F0-9372-AF11B1BAB9F0}"/>
              </a:ext>
            </a:extLst>
          </p:cNvPr>
          <p:cNvSpPr>
            <a:spLocks noGrp="1"/>
          </p:cNvSpPr>
          <p:nvPr>
            <p:ph type="title"/>
          </p:nvPr>
        </p:nvSpPr>
        <p:spPr>
          <a:xfrm>
            <a:off x="838200" y="540116"/>
            <a:ext cx="10515600" cy="1325563"/>
          </a:xfrm>
        </p:spPr>
        <p:txBody>
          <a:bodyPr>
            <a:normAutofit/>
          </a:bodyPr>
          <a:lstStyle/>
          <a:p>
            <a:r>
              <a:rPr lang="en-GB" sz="6000" b="1" dirty="0">
                <a:solidFill>
                  <a:srgbClr val="F26522"/>
                </a:solidFill>
              </a:rPr>
              <a:t>Waitangi Tribunal</a:t>
            </a:r>
          </a:p>
        </p:txBody>
      </p:sp>
      <p:sp>
        <p:nvSpPr>
          <p:cNvPr id="3" name="Content Placeholder 2">
            <a:extLst>
              <a:ext uri="{FF2B5EF4-FFF2-40B4-BE49-F238E27FC236}">
                <a16:creationId xmlns:a16="http://schemas.microsoft.com/office/drawing/2014/main" id="{B9FBFD30-302A-7916-E5C6-BB103347FA12}"/>
              </a:ext>
            </a:extLst>
          </p:cNvPr>
          <p:cNvSpPr>
            <a:spLocks noGrp="1"/>
          </p:cNvSpPr>
          <p:nvPr>
            <p:ph idx="1"/>
          </p:nvPr>
        </p:nvSpPr>
        <p:spPr>
          <a:xfrm>
            <a:off x="838200" y="1988343"/>
            <a:ext cx="5351585" cy="3666759"/>
          </a:xfrm>
        </p:spPr>
        <p:txBody>
          <a:bodyPr>
            <a:noAutofit/>
          </a:bodyPr>
          <a:lstStyle/>
          <a:p>
            <a:pPr marL="0" indent="0" fontAlgn="base">
              <a:buNone/>
            </a:pPr>
            <a:r>
              <a:rPr lang="en-GB" sz="3600" b="0" i="0" u="none" strike="noStrike" dirty="0">
                <a:solidFill>
                  <a:srgbClr val="252525"/>
                </a:solidFill>
                <a:effectLst/>
                <a:latin typeface="Aptos" panose="020B0004020202020204" pitchFamily="34" charset="0"/>
              </a:rPr>
              <a:t>The Waitangi Tribunal was created as a permanent commission of inquiry to </a:t>
            </a:r>
            <a:r>
              <a:rPr lang="en-GB" sz="3600" b="0" i="0" u="none" strike="noStrike" dirty="0">
                <a:solidFill>
                  <a:schemeClr val="bg1"/>
                </a:solidFill>
                <a:effectLst/>
                <a:highlight>
                  <a:srgbClr val="846978"/>
                </a:highlight>
                <a:latin typeface="Aptos" panose="020B0004020202020204" pitchFamily="34" charset="0"/>
              </a:rPr>
              <a:t>consider claims by Māori that Crown actions had breached the principles of </a:t>
            </a:r>
            <a:r>
              <a:rPr lang="en-GB" sz="3600" b="0" i="0" u="none" strike="noStrike" dirty="0" err="1">
                <a:solidFill>
                  <a:schemeClr val="bg1"/>
                </a:solidFill>
                <a:effectLst/>
                <a:highlight>
                  <a:srgbClr val="846978"/>
                </a:highlight>
                <a:latin typeface="Aptos" panose="020B0004020202020204" pitchFamily="34" charset="0"/>
              </a:rPr>
              <a:t>te</a:t>
            </a:r>
            <a:r>
              <a:rPr lang="en-GB" sz="3600" b="0" i="0" u="none" strike="noStrike" dirty="0">
                <a:solidFill>
                  <a:schemeClr val="bg1"/>
                </a:solidFill>
                <a:effectLst/>
                <a:highlight>
                  <a:srgbClr val="846978"/>
                </a:highlight>
                <a:latin typeface="Aptos" panose="020B0004020202020204" pitchFamily="34" charset="0"/>
              </a:rPr>
              <a:t> </a:t>
            </a:r>
            <a:r>
              <a:rPr lang="en-GB" sz="3600" b="0" i="0" u="none" strike="noStrike" dirty="0" err="1">
                <a:solidFill>
                  <a:schemeClr val="bg1"/>
                </a:solidFill>
                <a:effectLst/>
                <a:highlight>
                  <a:srgbClr val="846978"/>
                </a:highlight>
                <a:latin typeface="Aptos" panose="020B0004020202020204" pitchFamily="34" charset="0"/>
              </a:rPr>
              <a:t>tiriti</a:t>
            </a:r>
            <a:r>
              <a:rPr lang="en-GB" sz="3600" b="0" i="0" u="none" strike="noStrike" dirty="0">
                <a:solidFill>
                  <a:schemeClr val="bg1"/>
                </a:solidFill>
                <a:effectLst/>
                <a:highlight>
                  <a:srgbClr val="846978"/>
                </a:highlight>
                <a:latin typeface="Aptos" panose="020B0004020202020204" pitchFamily="34" charset="0"/>
              </a:rPr>
              <a:t>. </a:t>
            </a:r>
          </a:p>
        </p:txBody>
      </p:sp>
      <p:pic>
        <p:nvPicPr>
          <p:cNvPr id="8" name="Picture 7">
            <a:extLst>
              <a:ext uri="{FF2B5EF4-FFF2-40B4-BE49-F238E27FC236}">
                <a16:creationId xmlns:a16="http://schemas.microsoft.com/office/drawing/2014/main" id="{DFF7DA7A-1336-F916-C3BB-0F62D2A411A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755624" y="540116"/>
            <a:ext cx="5436376" cy="5343159"/>
          </a:xfrm>
          <a:prstGeom prst="rect">
            <a:avLst/>
          </a:prstGeom>
        </p:spPr>
      </p:pic>
    </p:spTree>
    <p:extLst>
      <p:ext uri="{BB962C8B-B14F-4D97-AF65-F5344CB8AC3E}">
        <p14:creationId xmlns:p14="http://schemas.microsoft.com/office/powerpoint/2010/main" val="1403785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504DFF88-7060-0E02-47D8-8F078D63C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6AA2C-C4D6-929B-D42B-063EEA26CEBB}"/>
              </a:ext>
            </a:extLst>
          </p:cNvPr>
          <p:cNvSpPr>
            <a:spLocks noGrp="1"/>
          </p:cNvSpPr>
          <p:nvPr>
            <p:ph type="title"/>
          </p:nvPr>
        </p:nvSpPr>
        <p:spPr/>
        <p:txBody>
          <a:bodyPr>
            <a:normAutofit/>
          </a:bodyPr>
          <a:lstStyle/>
          <a:p>
            <a:r>
              <a:rPr lang="en-GB" b="1" dirty="0"/>
              <a:t>Manaaki Whenua – Landcare Research</a:t>
            </a:r>
          </a:p>
        </p:txBody>
      </p:sp>
      <p:pic>
        <p:nvPicPr>
          <p:cNvPr id="8" name="Picture 7">
            <a:extLst>
              <a:ext uri="{FF2B5EF4-FFF2-40B4-BE49-F238E27FC236}">
                <a16:creationId xmlns:a16="http://schemas.microsoft.com/office/drawing/2014/main" id="{33E77E67-FD14-1C26-F053-5F7B21D803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117483"/>
            <a:ext cx="12192000" cy="4182733"/>
          </a:xfrm>
          <a:prstGeom prst="rect">
            <a:avLst/>
          </a:prstGeom>
        </p:spPr>
      </p:pic>
    </p:spTree>
    <p:extLst>
      <p:ext uri="{BB962C8B-B14F-4D97-AF65-F5344CB8AC3E}">
        <p14:creationId xmlns:p14="http://schemas.microsoft.com/office/powerpoint/2010/main" val="3229419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2451A4CF-D0DB-3CD2-E1D7-A70BDD84D74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FF147F-92DF-253D-7B1F-E5C3439A8D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3894" y="64547"/>
            <a:ext cx="9224211" cy="6793453"/>
          </a:xfrm>
          <a:prstGeom prst="rect">
            <a:avLst/>
          </a:prstGeom>
        </p:spPr>
      </p:pic>
    </p:spTree>
    <p:extLst>
      <p:ext uri="{BB962C8B-B14F-4D97-AF65-F5344CB8AC3E}">
        <p14:creationId xmlns:p14="http://schemas.microsoft.com/office/powerpoint/2010/main" val="601899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0BE913D9-0589-ED50-C592-AA6E0FC151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6CF75-7994-E318-D0B7-4A9A8968C098}"/>
              </a:ext>
            </a:extLst>
          </p:cNvPr>
          <p:cNvSpPr>
            <a:spLocks noGrp="1"/>
          </p:cNvSpPr>
          <p:nvPr>
            <p:ph type="title"/>
          </p:nvPr>
        </p:nvSpPr>
        <p:spPr>
          <a:xfrm>
            <a:off x="568294" y="481520"/>
            <a:ext cx="5602778" cy="1451509"/>
          </a:xfrm>
        </p:spPr>
        <p:txBody>
          <a:bodyPr>
            <a:normAutofit fontScale="90000"/>
          </a:bodyPr>
          <a:lstStyle/>
          <a:p>
            <a:pPr>
              <a:lnSpc>
                <a:spcPct val="90000"/>
              </a:lnSpc>
            </a:pPr>
            <a:r>
              <a:rPr lang="en-GB" b="1" dirty="0" err="1">
                <a:solidFill>
                  <a:schemeClr val="bg1"/>
                </a:solidFill>
                <a:highlight>
                  <a:srgbClr val="5D667E"/>
                </a:highlight>
              </a:rPr>
              <a:t>Te</a:t>
            </a:r>
            <a:r>
              <a:rPr lang="en-GB" b="1" dirty="0">
                <a:solidFill>
                  <a:schemeClr val="bg1"/>
                </a:solidFill>
                <a:highlight>
                  <a:srgbClr val="5D667E"/>
                </a:highlight>
              </a:rPr>
              <a:t> Reo o </a:t>
            </a:r>
            <a:r>
              <a:rPr lang="en-GB" b="1" dirty="0" err="1">
                <a:solidFill>
                  <a:schemeClr val="bg1"/>
                </a:solidFill>
                <a:highlight>
                  <a:srgbClr val="5D667E"/>
                </a:highlight>
              </a:rPr>
              <a:t>Te</a:t>
            </a:r>
            <a:r>
              <a:rPr lang="en-GB" b="1" dirty="0">
                <a:solidFill>
                  <a:schemeClr val="bg1"/>
                </a:solidFill>
                <a:highlight>
                  <a:srgbClr val="5D667E"/>
                </a:highlight>
              </a:rPr>
              <a:t> Repo – </a:t>
            </a:r>
            <a:br>
              <a:rPr lang="en-GB" b="1" dirty="0">
                <a:solidFill>
                  <a:schemeClr val="bg1"/>
                </a:solidFill>
                <a:highlight>
                  <a:srgbClr val="5D667E"/>
                </a:highlight>
              </a:rPr>
            </a:br>
            <a:r>
              <a:rPr lang="en-GB" b="1" dirty="0">
                <a:solidFill>
                  <a:schemeClr val="bg1"/>
                </a:solidFill>
                <a:highlight>
                  <a:srgbClr val="5D667E"/>
                </a:highlight>
              </a:rPr>
              <a:t>the Voice of the Wetland</a:t>
            </a:r>
          </a:p>
        </p:txBody>
      </p:sp>
      <p:pic>
        <p:nvPicPr>
          <p:cNvPr id="4" name="Content Placeholder 3">
            <a:extLst>
              <a:ext uri="{FF2B5EF4-FFF2-40B4-BE49-F238E27FC236}">
                <a16:creationId xmlns:a16="http://schemas.microsoft.com/office/drawing/2014/main" id="{4A45BF32-8750-77AF-1C79-CC89942118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6465346" y="1"/>
            <a:ext cx="5726654" cy="6857999"/>
          </a:xfrm>
          <a:custGeom>
            <a:avLst/>
            <a:gdLst/>
            <a:ahLst/>
            <a:cxnLst/>
            <a:rect l="l" t="t" r="r" b="b"/>
            <a:pathLst>
              <a:path w="5726654" h="6857999">
                <a:moveTo>
                  <a:pt x="615191" y="3536634"/>
                </a:moveTo>
                <a:cubicBezTo>
                  <a:pt x="896629" y="3536634"/>
                  <a:pt x="1124779" y="3764784"/>
                  <a:pt x="1124779" y="4046222"/>
                </a:cubicBezTo>
                <a:cubicBezTo>
                  <a:pt x="1124779" y="4327660"/>
                  <a:pt x="896629" y="4555810"/>
                  <a:pt x="615191" y="4555810"/>
                </a:cubicBezTo>
                <a:cubicBezTo>
                  <a:pt x="333753" y="4555810"/>
                  <a:pt x="105603" y="4327660"/>
                  <a:pt x="105603" y="4046222"/>
                </a:cubicBezTo>
                <a:cubicBezTo>
                  <a:pt x="105603" y="3764784"/>
                  <a:pt x="333753" y="3536634"/>
                  <a:pt x="615191" y="3536634"/>
                </a:cubicBezTo>
                <a:close/>
                <a:moveTo>
                  <a:pt x="1497781" y="0"/>
                </a:moveTo>
                <a:lnTo>
                  <a:pt x="5726654" y="0"/>
                </a:lnTo>
                <a:lnTo>
                  <a:pt x="5726654" y="6857999"/>
                </a:lnTo>
                <a:lnTo>
                  <a:pt x="311758" y="6857999"/>
                </a:lnTo>
                <a:lnTo>
                  <a:pt x="314131" y="6707669"/>
                </a:lnTo>
                <a:cubicBezTo>
                  <a:pt x="335133" y="6366408"/>
                  <a:pt x="433652" y="6019041"/>
                  <a:pt x="599703" y="5670857"/>
                </a:cubicBezTo>
                <a:cubicBezTo>
                  <a:pt x="770258" y="5311555"/>
                  <a:pt x="1010814" y="4986831"/>
                  <a:pt x="1211434" y="4641254"/>
                </a:cubicBezTo>
                <a:cubicBezTo>
                  <a:pt x="1493037" y="4154455"/>
                  <a:pt x="1511836" y="3622743"/>
                  <a:pt x="1053042" y="3164268"/>
                </a:cubicBezTo>
                <a:cubicBezTo>
                  <a:pt x="881978" y="2993263"/>
                  <a:pt x="700423" y="2805522"/>
                  <a:pt x="607049" y="2589404"/>
                </a:cubicBezTo>
                <a:cubicBezTo>
                  <a:pt x="366280" y="2032157"/>
                  <a:pt x="541126" y="1508060"/>
                  <a:pt x="1054916" y="1068098"/>
                </a:cubicBezTo>
                <a:cubicBezTo>
                  <a:pt x="1261028" y="891534"/>
                  <a:pt x="1489689" y="709487"/>
                  <a:pt x="1502878" y="419994"/>
                </a:cubicBezTo>
                <a:cubicBezTo>
                  <a:pt x="1506390" y="341909"/>
                  <a:pt x="1507263" y="263519"/>
                  <a:pt x="1505905" y="184995"/>
                </a:cubicBezTo>
                <a:close/>
                <a:moveTo>
                  <a:pt x="14544" y="0"/>
                </a:moveTo>
                <a:lnTo>
                  <a:pt x="879353" y="0"/>
                </a:lnTo>
                <a:lnTo>
                  <a:pt x="892054" y="78051"/>
                </a:lnTo>
                <a:cubicBezTo>
                  <a:pt x="904493" y="285270"/>
                  <a:pt x="770272" y="479620"/>
                  <a:pt x="561941" y="535442"/>
                </a:cubicBezTo>
                <a:cubicBezTo>
                  <a:pt x="323847" y="599239"/>
                  <a:pt x="79117" y="457944"/>
                  <a:pt x="15320" y="219851"/>
                </a:cubicBezTo>
                <a:cubicBezTo>
                  <a:pt x="-630" y="160328"/>
                  <a:pt x="-3761" y="100390"/>
                  <a:pt x="4235" y="42968"/>
                </a:cubicBezTo>
                <a:close/>
              </a:path>
            </a:pathLst>
          </a:custGeom>
        </p:spPr>
      </p:pic>
      <p:pic>
        <p:nvPicPr>
          <p:cNvPr id="5" name="Picture 4">
            <a:extLst>
              <a:ext uri="{FF2B5EF4-FFF2-40B4-BE49-F238E27FC236}">
                <a16:creationId xmlns:a16="http://schemas.microsoft.com/office/drawing/2014/main" id="{B9390CF6-2C93-0CC7-F05F-C35859AC4E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890" y="2255737"/>
            <a:ext cx="5449587" cy="4423782"/>
          </a:xfrm>
          <a:prstGeom prst="rect">
            <a:avLst/>
          </a:prstGeom>
        </p:spPr>
      </p:pic>
    </p:spTree>
    <p:extLst>
      <p:ext uri="{BB962C8B-B14F-4D97-AF65-F5344CB8AC3E}">
        <p14:creationId xmlns:p14="http://schemas.microsoft.com/office/powerpoint/2010/main" val="3470656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1DEE7068-DC63-6577-C9AD-185CF73645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5B672C-FB76-FB23-F0A8-BBE0B28E7D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638" y="87796"/>
            <a:ext cx="11822723" cy="6682408"/>
          </a:xfrm>
          <a:prstGeom prst="rect">
            <a:avLst/>
          </a:prstGeom>
        </p:spPr>
      </p:pic>
    </p:spTree>
    <p:extLst>
      <p:ext uri="{BB962C8B-B14F-4D97-AF65-F5344CB8AC3E}">
        <p14:creationId xmlns:p14="http://schemas.microsoft.com/office/powerpoint/2010/main" val="2344475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4C866DC0-667A-FBF9-BBAB-69BA22EBC92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F984B7-9305-3885-98BC-8F567E496E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277" y="141749"/>
            <a:ext cx="11316596" cy="6329389"/>
          </a:xfrm>
          <a:prstGeom prst="rect">
            <a:avLst/>
          </a:prstGeom>
        </p:spPr>
      </p:pic>
    </p:spTree>
    <p:extLst>
      <p:ext uri="{BB962C8B-B14F-4D97-AF65-F5344CB8AC3E}">
        <p14:creationId xmlns:p14="http://schemas.microsoft.com/office/powerpoint/2010/main" val="1609404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F2EE7518-7D63-E9D9-25E1-B5893010077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A69E06A-4242-3D4C-23A1-7C33AE5BA8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7845" y="124288"/>
            <a:ext cx="9636370" cy="6609423"/>
          </a:xfrm>
          <a:prstGeom prst="rect">
            <a:avLst/>
          </a:prstGeom>
        </p:spPr>
      </p:pic>
    </p:spTree>
    <p:extLst>
      <p:ext uri="{BB962C8B-B14F-4D97-AF65-F5344CB8AC3E}">
        <p14:creationId xmlns:p14="http://schemas.microsoft.com/office/powerpoint/2010/main" val="4093246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31E90D7C-566F-FD2B-6209-9742B6A5B0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7704F3-2E71-0209-57A9-CB91CB0C45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51925" y="1643598"/>
            <a:ext cx="3277736" cy="3570804"/>
          </a:xfrm>
          <a:prstGeom prst="rect">
            <a:avLst/>
          </a:prstGeom>
        </p:spPr>
      </p:pic>
      <p:pic>
        <p:nvPicPr>
          <p:cNvPr id="5" name="Picture 4">
            <a:extLst>
              <a:ext uri="{FF2B5EF4-FFF2-40B4-BE49-F238E27FC236}">
                <a16:creationId xmlns:a16="http://schemas.microsoft.com/office/drawing/2014/main" id="{765BEDE7-0E7A-A9AA-4391-6E3B09121E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4201" y="1643598"/>
            <a:ext cx="3768433" cy="3570804"/>
          </a:xfrm>
          <a:prstGeom prst="rect">
            <a:avLst/>
          </a:prstGeom>
        </p:spPr>
      </p:pic>
      <p:pic>
        <p:nvPicPr>
          <p:cNvPr id="6" name="Picture 5">
            <a:extLst>
              <a:ext uri="{FF2B5EF4-FFF2-40B4-BE49-F238E27FC236}">
                <a16:creationId xmlns:a16="http://schemas.microsoft.com/office/drawing/2014/main" id="{D2E8A18B-5A37-0316-2B90-E57EC30E39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809" y="1643598"/>
            <a:ext cx="4526101" cy="3570804"/>
          </a:xfrm>
          <a:prstGeom prst="rect">
            <a:avLst/>
          </a:prstGeom>
        </p:spPr>
      </p:pic>
    </p:spTree>
    <p:extLst>
      <p:ext uri="{BB962C8B-B14F-4D97-AF65-F5344CB8AC3E}">
        <p14:creationId xmlns:p14="http://schemas.microsoft.com/office/powerpoint/2010/main" val="3306214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24281-0529-634E-17E9-92DD29E89522}"/>
              </a:ext>
            </a:extLst>
          </p:cNvPr>
          <p:cNvSpPr>
            <a:spLocks noGrp="1"/>
          </p:cNvSpPr>
          <p:nvPr>
            <p:ph type="title"/>
          </p:nvPr>
        </p:nvSpPr>
        <p:spPr/>
        <p:txBody>
          <a:bodyPr>
            <a:normAutofit/>
          </a:bodyPr>
          <a:lstStyle/>
          <a:p>
            <a:r>
              <a:rPr lang="en-GB" b="1" dirty="0">
                <a:latin typeface="Aptos" panose="020B0004020202020204" pitchFamily="34" charset="0"/>
              </a:rPr>
              <a:t>Climate Planning and Encoded Knowledge</a:t>
            </a:r>
          </a:p>
        </p:txBody>
      </p:sp>
      <p:sp>
        <p:nvSpPr>
          <p:cNvPr id="3" name="Content Placeholder 2">
            <a:extLst>
              <a:ext uri="{FF2B5EF4-FFF2-40B4-BE49-F238E27FC236}">
                <a16:creationId xmlns:a16="http://schemas.microsoft.com/office/drawing/2014/main" id="{70B437DB-3C7A-5B8B-A9DF-1B8DE83E30C9}"/>
              </a:ext>
            </a:extLst>
          </p:cNvPr>
          <p:cNvSpPr>
            <a:spLocks noGrp="1"/>
          </p:cNvSpPr>
          <p:nvPr>
            <p:ph idx="1"/>
          </p:nvPr>
        </p:nvSpPr>
        <p:spPr>
          <a:xfrm>
            <a:off x="838200" y="2013194"/>
            <a:ext cx="10515600" cy="4351338"/>
          </a:xfrm>
        </p:spPr>
        <p:txBody>
          <a:bodyPr>
            <a:normAutofit/>
          </a:bodyPr>
          <a:lstStyle/>
          <a:p>
            <a:pPr marL="0" indent="0">
              <a:buNone/>
            </a:pPr>
            <a:r>
              <a:rPr lang="en-GB" sz="2800" dirty="0">
                <a:effectLst/>
                <a:latin typeface="Aptos" panose="020B0004020202020204" pitchFamily="34" charset="0"/>
              </a:rPr>
              <a:t>After their arrival in Aotearoa. Māori developed various forms of codifying knowledge—many based upon oral delivery. </a:t>
            </a:r>
          </a:p>
          <a:p>
            <a:pPr marL="0" indent="0">
              <a:buNone/>
            </a:pPr>
            <a:endParaRPr lang="en-GB" sz="2800" dirty="0">
              <a:latin typeface="Aptos" panose="020B0004020202020204" pitchFamily="34" charset="0"/>
            </a:endParaRPr>
          </a:p>
          <a:p>
            <a:pPr marL="0" indent="0">
              <a:buNone/>
            </a:pPr>
            <a:r>
              <a:rPr lang="en-GB" sz="2800" dirty="0">
                <a:solidFill>
                  <a:schemeClr val="bg1"/>
                </a:solidFill>
                <a:effectLst/>
                <a:highlight>
                  <a:srgbClr val="3FD6DF"/>
                </a:highlight>
                <a:latin typeface="Aptos" panose="020B0004020202020204" pitchFamily="34" charset="0"/>
              </a:rPr>
              <a:t>Some narrative forms include </a:t>
            </a:r>
            <a:r>
              <a:rPr lang="en-GB" sz="2800" b="1" dirty="0" err="1">
                <a:solidFill>
                  <a:schemeClr val="bg1"/>
                </a:solidFill>
                <a:effectLst/>
                <a:highlight>
                  <a:srgbClr val="3FD6DF"/>
                </a:highlight>
                <a:latin typeface="Aptos" panose="020B0004020202020204" pitchFamily="34" charset="0"/>
              </a:rPr>
              <a:t>moteatea</a:t>
            </a:r>
            <a:r>
              <a:rPr lang="en-GB" sz="2800" dirty="0">
                <a:solidFill>
                  <a:schemeClr val="bg1"/>
                </a:solidFill>
                <a:effectLst/>
                <a:highlight>
                  <a:srgbClr val="3FD6DF"/>
                </a:highlight>
                <a:latin typeface="Aptos" panose="020B0004020202020204" pitchFamily="34" charset="0"/>
              </a:rPr>
              <a:t> (chants, poems), </a:t>
            </a:r>
            <a:r>
              <a:rPr lang="en-GB" sz="2800" b="1" dirty="0" err="1">
                <a:solidFill>
                  <a:schemeClr val="bg1"/>
                </a:solidFill>
                <a:effectLst/>
                <a:highlight>
                  <a:srgbClr val="3FD6DF"/>
                </a:highlight>
                <a:latin typeface="Aptos" panose="020B0004020202020204" pitchFamily="34" charset="0"/>
              </a:rPr>
              <a:t>whaikorero</a:t>
            </a:r>
            <a:r>
              <a:rPr lang="en-GB" sz="2800" dirty="0">
                <a:solidFill>
                  <a:schemeClr val="bg1"/>
                </a:solidFill>
                <a:effectLst/>
                <a:highlight>
                  <a:srgbClr val="3FD6DF"/>
                </a:highlight>
                <a:latin typeface="Aptos" panose="020B0004020202020204" pitchFamily="34" charset="0"/>
              </a:rPr>
              <a:t> (oratory, speechmaking), </a:t>
            </a:r>
            <a:r>
              <a:rPr lang="en-GB" sz="2800" b="1" dirty="0" err="1">
                <a:solidFill>
                  <a:schemeClr val="bg1"/>
                </a:solidFill>
                <a:effectLst/>
                <a:highlight>
                  <a:srgbClr val="3FD6DF"/>
                </a:highlight>
                <a:latin typeface="Aptos" panose="020B0004020202020204" pitchFamily="34" charset="0"/>
              </a:rPr>
              <a:t>maramataka</a:t>
            </a:r>
            <a:r>
              <a:rPr lang="en-GB" sz="2800" b="1" dirty="0">
                <a:solidFill>
                  <a:schemeClr val="bg1"/>
                </a:solidFill>
                <a:effectLst/>
                <a:highlight>
                  <a:srgbClr val="3FD6DF"/>
                </a:highlight>
                <a:latin typeface="Aptos" panose="020B0004020202020204" pitchFamily="34" charset="0"/>
              </a:rPr>
              <a:t> </a:t>
            </a:r>
            <a:r>
              <a:rPr lang="en-GB" sz="2800" dirty="0">
                <a:solidFill>
                  <a:schemeClr val="bg1"/>
                </a:solidFill>
                <a:effectLst/>
                <a:highlight>
                  <a:srgbClr val="3FD6DF"/>
                </a:highlight>
                <a:latin typeface="Aptos" panose="020B0004020202020204" pitchFamily="34" charset="0"/>
              </a:rPr>
              <a:t>(calendar), </a:t>
            </a:r>
            <a:r>
              <a:rPr lang="en-GB" sz="2800" b="1" dirty="0">
                <a:solidFill>
                  <a:schemeClr val="bg1"/>
                </a:solidFill>
                <a:effectLst/>
                <a:highlight>
                  <a:srgbClr val="3FD6DF"/>
                </a:highlight>
                <a:latin typeface="Aptos" panose="020B0004020202020204" pitchFamily="34" charset="0"/>
              </a:rPr>
              <a:t>waiata</a:t>
            </a:r>
            <a:r>
              <a:rPr lang="en-GB" sz="2800" dirty="0">
                <a:solidFill>
                  <a:schemeClr val="bg1"/>
                </a:solidFill>
                <a:effectLst/>
                <a:highlight>
                  <a:srgbClr val="3FD6DF"/>
                </a:highlight>
                <a:latin typeface="Aptos" panose="020B0004020202020204" pitchFamily="34" charset="0"/>
              </a:rPr>
              <a:t> (songs),</a:t>
            </a:r>
            <a:r>
              <a:rPr lang="en-GB" sz="2800" b="1" dirty="0">
                <a:solidFill>
                  <a:schemeClr val="bg1"/>
                </a:solidFill>
                <a:effectLst/>
                <a:highlight>
                  <a:srgbClr val="3FD6DF"/>
                </a:highlight>
                <a:latin typeface="Aptos" panose="020B0004020202020204" pitchFamily="34" charset="0"/>
              </a:rPr>
              <a:t> pepeha </a:t>
            </a:r>
            <a:r>
              <a:rPr lang="en-GB" sz="2800" dirty="0">
                <a:solidFill>
                  <a:schemeClr val="bg1"/>
                </a:solidFill>
                <a:effectLst/>
                <a:highlight>
                  <a:srgbClr val="3FD6DF"/>
                </a:highlight>
                <a:latin typeface="Aptos" panose="020B0004020202020204" pitchFamily="34" charset="0"/>
              </a:rPr>
              <a:t>(quotations), </a:t>
            </a:r>
            <a:r>
              <a:rPr lang="en-GB" sz="2800" b="1" dirty="0">
                <a:solidFill>
                  <a:schemeClr val="bg1"/>
                </a:solidFill>
                <a:effectLst/>
                <a:highlight>
                  <a:srgbClr val="3FD6DF"/>
                </a:highlight>
                <a:latin typeface="Aptos" panose="020B0004020202020204" pitchFamily="34" charset="0"/>
              </a:rPr>
              <a:t>whakataukī/</a:t>
            </a:r>
            <a:r>
              <a:rPr lang="en-GB" sz="2800" b="1" dirty="0" err="1">
                <a:solidFill>
                  <a:schemeClr val="bg1"/>
                </a:solidFill>
                <a:effectLst/>
                <a:highlight>
                  <a:srgbClr val="3FD6DF"/>
                </a:highlight>
                <a:latin typeface="Aptos" panose="020B0004020202020204" pitchFamily="34" charset="0"/>
              </a:rPr>
              <a:t>whakatauāki</a:t>
            </a:r>
            <a:r>
              <a:rPr lang="en-GB" sz="2800" b="1" dirty="0">
                <a:solidFill>
                  <a:schemeClr val="bg1"/>
                </a:solidFill>
                <a:effectLst/>
                <a:highlight>
                  <a:srgbClr val="3FD6DF"/>
                </a:highlight>
                <a:latin typeface="Aptos" panose="020B0004020202020204" pitchFamily="34" charset="0"/>
              </a:rPr>
              <a:t> </a:t>
            </a:r>
            <a:r>
              <a:rPr lang="en-GB" sz="2800" dirty="0">
                <a:solidFill>
                  <a:schemeClr val="bg1"/>
                </a:solidFill>
                <a:effectLst/>
                <a:highlight>
                  <a:srgbClr val="3FD6DF"/>
                </a:highlight>
                <a:latin typeface="Aptos" panose="020B0004020202020204" pitchFamily="34" charset="0"/>
              </a:rPr>
              <a:t>(proverbs), </a:t>
            </a:r>
            <a:r>
              <a:rPr lang="en-GB" sz="2800" b="1" dirty="0">
                <a:solidFill>
                  <a:schemeClr val="bg1"/>
                </a:solidFill>
                <a:effectLst/>
                <a:highlight>
                  <a:srgbClr val="3FD6DF"/>
                </a:highlight>
                <a:latin typeface="Aptos" panose="020B0004020202020204" pitchFamily="34" charset="0"/>
              </a:rPr>
              <a:t>whakapapa </a:t>
            </a:r>
            <a:r>
              <a:rPr lang="en-GB" sz="2800" dirty="0">
                <a:solidFill>
                  <a:schemeClr val="bg1"/>
                </a:solidFill>
                <a:effectLst/>
                <a:highlight>
                  <a:srgbClr val="3FD6DF"/>
                </a:highlight>
                <a:latin typeface="Aptos" panose="020B0004020202020204" pitchFamily="34" charset="0"/>
              </a:rPr>
              <a:t>(genealogies) and </a:t>
            </a:r>
            <a:r>
              <a:rPr lang="en-GB" sz="2800" b="1" dirty="0" err="1">
                <a:solidFill>
                  <a:schemeClr val="bg1"/>
                </a:solidFill>
                <a:effectLst/>
                <a:highlight>
                  <a:srgbClr val="3FD6DF"/>
                </a:highlight>
                <a:latin typeface="Aptos" panose="020B0004020202020204" pitchFamily="34" charset="0"/>
              </a:rPr>
              <a:t>pūrākau</a:t>
            </a:r>
            <a:r>
              <a:rPr lang="en-GB" sz="2800" b="1" dirty="0">
                <a:solidFill>
                  <a:schemeClr val="bg1"/>
                </a:solidFill>
                <a:effectLst/>
                <a:highlight>
                  <a:srgbClr val="3FD6DF"/>
                </a:highlight>
                <a:latin typeface="Aptos" panose="020B0004020202020204" pitchFamily="34" charset="0"/>
              </a:rPr>
              <a:t> </a:t>
            </a:r>
            <a:r>
              <a:rPr lang="en-GB" sz="2800" dirty="0">
                <a:solidFill>
                  <a:schemeClr val="bg1"/>
                </a:solidFill>
                <a:effectLst/>
                <a:highlight>
                  <a:srgbClr val="3FD6DF"/>
                </a:highlight>
                <a:latin typeface="Aptos" panose="020B0004020202020204" pitchFamily="34" charset="0"/>
              </a:rPr>
              <a:t>(stories)—each with its own categories, style, complex patterns and characteristics</a:t>
            </a:r>
          </a:p>
          <a:p>
            <a:endParaRPr lang="en-GB" dirty="0">
              <a:latin typeface="Aptos" panose="020B0004020202020204" pitchFamily="34" charset="0"/>
            </a:endParaRPr>
          </a:p>
        </p:txBody>
      </p:sp>
    </p:spTree>
    <p:extLst>
      <p:ext uri="{BB962C8B-B14F-4D97-AF65-F5344CB8AC3E}">
        <p14:creationId xmlns:p14="http://schemas.microsoft.com/office/powerpoint/2010/main" val="1987971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E41E29-ECFC-2702-2319-46B5B71D6A62}"/>
              </a:ext>
            </a:extLst>
          </p:cNvPr>
          <p:cNvSpPr>
            <a:spLocks noGrp="1"/>
          </p:cNvSpPr>
          <p:nvPr>
            <p:ph type="title"/>
          </p:nvPr>
        </p:nvSpPr>
        <p:spPr>
          <a:xfrm>
            <a:off x="663915" y="-175833"/>
            <a:ext cx="10905268" cy="1497293"/>
          </a:xfrm>
        </p:spPr>
        <p:txBody>
          <a:bodyPr vert="horz" lIns="91440" tIns="45720" rIns="91440" bIns="45720" rtlCol="0" anchor="b">
            <a:noAutofit/>
          </a:bodyPr>
          <a:lstStyle/>
          <a:p>
            <a:r>
              <a:rPr lang="en-GB" sz="5400" b="1" spc="-50" dirty="0" err="1">
                <a:solidFill>
                  <a:srgbClr val="5D667E"/>
                </a:solidFill>
                <a:effectLst/>
                <a:latin typeface="Aptos" panose="020B0004020202020204" pitchFamily="34" charset="0"/>
                <a:ea typeface="Calibri" panose="020F0502020204030204" pitchFamily="34" charset="0"/>
                <a:cs typeface="Times New Roman" panose="02020603050405020304" pitchFamily="18" charset="0"/>
              </a:rPr>
              <a:t>Whakatauki</a:t>
            </a:r>
            <a:r>
              <a:rPr lang="en-GB" sz="5400" b="1" spc="-50" dirty="0">
                <a:solidFill>
                  <a:srgbClr val="5D667E"/>
                </a:solidFill>
                <a:effectLst/>
                <a:latin typeface="Aptos" panose="020B0004020202020204" pitchFamily="34" charset="0"/>
                <a:ea typeface="Calibri" panose="020F0502020204030204" pitchFamily="34" charset="0"/>
                <a:cs typeface="Times New Roman" panose="02020603050405020304" pitchFamily="18" charset="0"/>
              </a:rPr>
              <a:t>̄/</a:t>
            </a:r>
            <a:r>
              <a:rPr lang="en-GB" sz="5400" b="1" spc="-50" dirty="0" err="1">
                <a:solidFill>
                  <a:srgbClr val="5D667E"/>
                </a:solidFill>
                <a:latin typeface="Aptos" panose="020B0004020202020204" pitchFamily="34" charset="0"/>
                <a:ea typeface="Calibri" panose="020F0502020204030204" pitchFamily="34" charset="0"/>
                <a:cs typeface="Times New Roman" panose="02020603050405020304" pitchFamily="18" charset="0"/>
              </a:rPr>
              <a:t>W</a:t>
            </a:r>
            <a:r>
              <a:rPr lang="en-GB" sz="5400" b="1" spc="-50" dirty="0" err="1">
                <a:solidFill>
                  <a:srgbClr val="5D667E"/>
                </a:solidFill>
                <a:effectLst/>
                <a:latin typeface="Aptos" panose="020B0004020202020204" pitchFamily="34" charset="0"/>
                <a:ea typeface="Calibri" panose="020F0502020204030204" pitchFamily="34" charset="0"/>
                <a:cs typeface="Times New Roman" panose="02020603050405020304" pitchFamily="18" charset="0"/>
              </a:rPr>
              <a:t>hakatauāki</a:t>
            </a:r>
            <a:r>
              <a:rPr lang="en-GB" sz="1800" spc="-50" dirty="0">
                <a:solidFill>
                  <a:srgbClr val="5D667E"/>
                </a:solidFill>
                <a:effectLst/>
                <a:latin typeface="Aptos" panose="020B0004020202020204" pitchFamily="34" charset="0"/>
                <a:ea typeface="Calibri" panose="020F0502020204030204" pitchFamily="34" charset="0"/>
                <a:cs typeface="Times New Roman" panose="02020603050405020304" pitchFamily="18" charset="0"/>
              </a:rPr>
              <a:t>̄</a:t>
            </a:r>
            <a:endParaRPr lang="en-US" sz="5400" kern="1200" dirty="0">
              <a:solidFill>
                <a:srgbClr val="5D667E"/>
              </a:solidFill>
              <a:latin typeface="Aptos" panose="020B0004020202020204" pitchFamily="34" charset="0"/>
            </a:endParaRPr>
          </a:p>
        </p:txBody>
      </p:sp>
      <p:sp>
        <p:nvSpPr>
          <p:cNvPr id="2" name="Content Placeholder 2">
            <a:extLst>
              <a:ext uri="{FF2B5EF4-FFF2-40B4-BE49-F238E27FC236}">
                <a16:creationId xmlns:a16="http://schemas.microsoft.com/office/drawing/2014/main" id="{87DE923C-0EC3-651E-4695-D82271AB8356}"/>
              </a:ext>
            </a:extLst>
          </p:cNvPr>
          <p:cNvSpPr>
            <a:spLocks noGrp="1"/>
          </p:cNvSpPr>
          <p:nvPr>
            <p:ph idx="1"/>
          </p:nvPr>
        </p:nvSpPr>
        <p:spPr>
          <a:xfrm>
            <a:off x="694616" y="1497293"/>
            <a:ext cx="11155262" cy="4716895"/>
          </a:xfrm>
        </p:spPr>
        <p:txBody>
          <a:bodyPr>
            <a:noAutofit/>
          </a:bodyPr>
          <a:lstStyle/>
          <a:p>
            <a:pPr marL="0" indent="0">
              <a:buNone/>
            </a:pP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Koia</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tēnei</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ko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te</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toroa</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noho</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au, e tangi ana ki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tōna</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kāinga</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e mihi ana</a:t>
            </a:r>
            <a:br>
              <a:rPr lang="en-GB" sz="2000" spc="-50" dirty="0">
                <a:effectLst/>
                <a:latin typeface="Aptos" panose="020B0004020202020204" pitchFamily="34" charset="0"/>
                <a:ea typeface="Calibri" panose="020F0502020204030204" pitchFamily="34" charset="0"/>
                <a:cs typeface="Times New Roman" panose="02020603050405020304" pitchFamily="18" charset="0"/>
              </a:rPr>
            </a:br>
            <a:r>
              <a:rPr lang="en-GB" sz="2000" spc="-50" dirty="0">
                <a:effectLst/>
                <a:latin typeface="Aptos" panose="020B0004020202020204" pitchFamily="34" charset="0"/>
                <a:ea typeface="Calibri" panose="020F0502020204030204" pitchFamily="34" charset="0"/>
                <a:cs typeface="Times New Roman" panose="02020603050405020304" pitchFamily="18" charset="0"/>
              </a:rPr>
              <a:t>“This is a fact: I live like an albatross, crying out to its nesting place and greeting (you in sorrow).”</a:t>
            </a:r>
            <a:endParaRPr lang="en-GB" sz="2000" dirty="0">
              <a:effectLst/>
              <a:latin typeface="Aptos" panose="020B0004020202020204" pitchFamily="34" charset="0"/>
              <a:ea typeface="Calibri" panose="020F0502020204030204" pitchFamily="34" charset="0"/>
              <a:cs typeface="Times New Roman" panose="02020603050405020304" pitchFamily="18" charset="0"/>
            </a:endParaRPr>
          </a:p>
          <a:p>
            <a:pPr marL="0" indent="0">
              <a:buNone/>
            </a:pPr>
            <a:r>
              <a:rPr lang="en-GB" sz="2000" spc="-50" dirty="0">
                <a:effectLst/>
                <a:latin typeface="Aptos" panose="020B0004020202020204" pitchFamily="34" charset="0"/>
                <a:ea typeface="Calibri" panose="020F0502020204030204" pitchFamily="34" charset="0"/>
                <a:cs typeface="Times New Roman" panose="02020603050405020304" pitchFamily="18" charset="0"/>
              </a:rPr>
              <a:t>(A saying used to refer to the confiscation of lands and the displacement of Māori from their homes)</a:t>
            </a:r>
            <a:endParaRPr lang="en-GB" sz="2000" dirty="0">
              <a:effectLst/>
              <a:latin typeface="Aptos" panose="020B0004020202020204" pitchFamily="34" charset="0"/>
              <a:ea typeface="Calibri" panose="020F0502020204030204" pitchFamily="34" charset="0"/>
              <a:cs typeface="Times New Roman" panose="02020603050405020304" pitchFamily="18" charset="0"/>
            </a:endParaRPr>
          </a:p>
          <a:p>
            <a:pPr marL="0" indent="0">
              <a:buNone/>
            </a:pPr>
            <a:endParaRPr lang="en-GB" sz="2000" i="1" spc="-50" dirty="0">
              <a:latin typeface="Aptos" panose="020B0004020202020204" pitchFamily="34" charset="0"/>
              <a:ea typeface="Calibri" panose="020F0502020204030204" pitchFamily="34" charset="0"/>
              <a:cs typeface="Times New Roman" panose="02020603050405020304" pitchFamily="18" charset="0"/>
            </a:endParaRPr>
          </a:p>
          <a:p>
            <a:pPr marL="0" indent="0">
              <a:buNone/>
            </a:pPr>
            <a:r>
              <a:rPr lang="en-GB" sz="2000" i="1" spc="-50" dirty="0">
                <a:effectLst/>
                <a:latin typeface="Aptos" panose="020B0004020202020204" pitchFamily="34" charset="0"/>
                <a:ea typeface="Calibri" panose="020F0502020204030204" pitchFamily="34" charset="0"/>
                <a:cs typeface="Times New Roman" panose="02020603050405020304" pitchFamily="18" charset="0"/>
              </a:rPr>
              <a:t>He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ua</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kowhai </a:t>
            </a:r>
            <a:endParaRPr lang="en-GB" sz="2000" i="1" dirty="0">
              <a:latin typeface="Aptos" panose="020B0004020202020204" pitchFamily="34" charset="0"/>
              <a:ea typeface="Calibri" panose="020F0502020204030204" pitchFamily="34" charset="0"/>
              <a:cs typeface="Times New Roman" panose="02020603050405020304" pitchFamily="18" charset="0"/>
            </a:endParaRPr>
          </a:p>
          <a:p>
            <a:pPr marL="0" indent="0">
              <a:buNone/>
            </a:pPr>
            <a:r>
              <a:rPr lang="en-GB" sz="2000" spc="-50" dirty="0">
                <a:effectLst/>
                <a:latin typeface="Aptos" panose="020B0004020202020204" pitchFamily="34" charset="0"/>
                <a:ea typeface="Calibri" panose="020F0502020204030204" pitchFamily="34" charset="0"/>
                <a:cs typeface="Times New Roman" panose="02020603050405020304" pitchFamily="18" charset="0"/>
              </a:rPr>
              <a:t>“A</a:t>
            </a:r>
            <a:r>
              <a:rPr lang="en-GB" sz="2000" spc="-50" dirty="0">
                <a:effectLst/>
                <a:latin typeface="Aptos" panose="020B0004020202020204" pitchFamily="34" charset="0"/>
                <a:ea typeface="Arial Unicode MS" panose="020B0604020202020204" pitchFamily="34" charset="-128"/>
                <a:cs typeface="Times New Roman" panose="02020603050405020304" pitchFamily="18" charset="0"/>
              </a:rPr>
              <a:t> </a:t>
            </a:r>
            <a:r>
              <a:rPr lang="en-GB" sz="2000" spc="-50" dirty="0" err="1">
                <a:effectLst/>
                <a:latin typeface="Aptos" panose="020B0004020202020204" pitchFamily="34" charset="0"/>
                <a:ea typeface="Calibri" panose="020F0502020204030204" pitchFamily="34" charset="0"/>
                <a:cs typeface="Times New Roman" panose="02020603050405020304" pitchFamily="18" charset="0"/>
              </a:rPr>
              <a:t>kōwhai</a:t>
            </a:r>
            <a:r>
              <a:rPr lang="en-GB" sz="2000" spc="-50" dirty="0">
                <a:effectLst/>
                <a:latin typeface="Aptos" panose="020B0004020202020204" pitchFamily="34" charset="0"/>
                <a:ea typeface="Arial Unicode MS" panose="020B0604020202020204" pitchFamily="34" charset="-128"/>
                <a:cs typeface="Times New Roman" panose="02020603050405020304" pitchFamily="18" charset="0"/>
              </a:rPr>
              <a:t> </a:t>
            </a:r>
            <a:r>
              <a:rPr lang="en-GB" sz="2000" spc="-50" dirty="0">
                <a:effectLst/>
                <a:latin typeface="Aptos" panose="020B0004020202020204" pitchFamily="34" charset="0"/>
                <a:ea typeface="Calibri" panose="020F0502020204030204" pitchFamily="34" charset="0"/>
                <a:cs typeface="Times New Roman" panose="02020603050405020304" pitchFamily="18" charset="0"/>
              </a:rPr>
              <a:t>shower”</a:t>
            </a:r>
            <a:endParaRPr lang="en-GB" sz="2000" dirty="0">
              <a:effectLst/>
              <a:latin typeface="Aptos" panose="020B0004020202020204" pitchFamily="34" charset="0"/>
              <a:ea typeface="Calibri" panose="020F0502020204030204" pitchFamily="34" charset="0"/>
              <a:cs typeface="Times New Roman" panose="02020603050405020304" pitchFamily="18" charset="0"/>
            </a:endParaRPr>
          </a:p>
          <a:p>
            <a:pPr marL="0" indent="0">
              <a:buNone/>
            </a:pPr>
            <a:r>
              <a:rPr lang="en-GB" sz="2000" spc="-50" dirty="0">
                <a:effectLst/>
                <a:latin typeface="Aptos" panose="020B0004020202020204" pitchFamily="34" charset="0"/>
                <a:ea typeface="Calibri" panose="020F0502020204030204" pitchFamily="34" charset="0"/>
                <a:cs typeface="Times New Roman" panose="02020603050405020304" pitchFamily="18" charset="0"/>
              </a:rPr>
              <a:t>(A saying that describes a spring shower, at the time of the</a:t>
            </a:r>
            <a:r>
              <a:rPr lang="en-GB" sz="2000" spc="-50" dirty="0">
                <a:effectLst/>
                <a:latin typeface="Aptos" panose="020B0004020202020204" pitchFamily="34" charset="0"/>
                <a:ea typeface="Arial Unicode MS" panose="020B0604020202020204" pitchFamily="34" charset="-128"/>
                <a:cs typeface="Times New Roman" panose="02020603050405020304" pitchFamily="18" charset="0"/>
              </a:rPr>
              <a:t> </a:t>
            </a:r>
            <a:r>
              <a:rPr lang="en-GB" sz="2000" spc="-50" dirty="0" err="1">
                <a:effectLst/>
                <a:latin typeface="Aptos" panose="020B0004020202020204" pitchFamily="34" charset="0"/>
                <a:ea typeface="Calibri" panose="020F0502020204030204" pitchFamily="34" charset="0"/>
                <a:cs typeface="Times New Roman" panose="02020603050405020304" pitchFamily="18" charset="0"/>
              </a:rPr>
              <a:t>kōwhai</a:t>
            </a:r>
            <a:r>
              <a:rPr lang="en-GB" sz="2000" spc="-50" dirty="0">
                <a:effectLst/>
                <a:latin typeface="Aptos" panose="020B0004020202020204" pitchFamily="34" charset="0"/>
                <a:ea typeface="Arial Unicode MS" panose="020B0604020202020204" pitchFamily="34" charset="-128"/>
                <a:cs typeface="Times New Roman" panose="02020603050405020304" pitchFamily="18" charset="0"/>
              </a:rPr>
              <a:t> </a:t>
            </a:r>
            <a:r>
              <a:rPr lang="en-GB" sz="2000" spc="-50" dirty="0">
                <a:effectLst/>
                <a:latin typeface="Aptos" panose="020B0004020202020204" pitchFamily="34" charset="0"/>
                <a:ea typeface="Calibri" panose="020F0502020204030204" pitchFamily="34" charset="0"/>
                <a:cs typeface="Times New Roman" panose="02020603050405020304" pitchFamily="18" charset="0"/>
              </a:rPr>
              <a:t>blooms, and signals the appearance of the</a:t>
            </a:r>
            <a:r>
              <a:rPr lang="en-GB" sz="2000" spc="-50" dirty="0">
                <a:effectLst/>
                <a:latin typeface="Aptos" panose="020B0004020202020204" pitchFamily="34" charset="0"/>
                <a:ea typeface="Arial Unicode MS" panose="020B0604020202020204" pitchFamily="34" charset="-128"/>
                <a:cs typeface="Times New Roman" panose="02020603050405020304" pitchFamily="18" charset="0"/>
              </a:rPr>
              <a:t> </a:t>
            </a:r>
            <a:r>
              <a:rPr lang="en-GB" sz="2000" spc="-50" dirty="0" err="1">
                <a:effectLst/>
                <a:latin typeface="Aptos" panose="020B0004020202020204" pitchFamily="34" charset="0"/>
                <a:ea typeface="Calibri" panose="020F0502020204030204" pitchFamily="34" charset="0"/>
                <a:cs typeface="Times New Roman" panose="02020603050405020304" pitchFamily="18" charset="0"/>
              </a:rPr>
              <a:t>tūī</a:t>
            </a:r>
            <a:r>
              <a:rPr lang="en-GB" sz="2000" spc="-50" dirty="0">
                <a:effectLst/>
                <a:latin typeface="Aptos" panose="020B0004020202020204" pitchFamily="34" charset="0"/>
                <a:ea typeface="Arial Unicode MS" panose="020B0604020202020204" pitchFamily="34" charset="-128"/>
                <a:cs typeface="Times New Roman" panose="02020603050405020304" pitchFamily="18" charset="0"/>
              </a:rPr>
              <a:t> </a:t>
            </a:r>
            <a:r>
              <a:rPr lang="en-GB" sz="2000" spc="-50" dirty="0">
                <a:effectLst/>
                <a:latin typeface="Aptos" panose="020B0004020202020204" pitchFamily="34" charset="0"/>
                <a:ea typeface="Calibri" panose="020F0502020204030204" pitchFamily="34" charset="0"/>
                <a:cs typeface="Times New Roman" panose="02020603050405020304" pitchFamily="18" charset="0"/>
              </a:rPr>
              <a:t>as well as the availability of some food sources)</a:t>
            </a:r>
            <a:endParaRPr lang="en-GB" sz="2000" dirty="0">
              <a:effectLst/>
              <a:latin typeface="Aptos" panose="020B0004020202020204" pitchFamily="34" charset="0"/>
              <a:ea typeface="Calibri" panose="020F0502020204030204" pitchFamily="34" charset="0"/>
              <a:cs typeface="Times New Roman" panose="02020603050405020304" pitchFamily="18" charset="0"/>
            </a:endParaRPr>
          </a:p>
          <a:p>
            <a:pPr marL="0" indent="0">
              <a:buNone/>
            </a:pPr>
            <a:endParaRPr lang="en-GB" sz="2000" i="1" spc="-50" dirty="0">
              <a:latin typeface="Aptos" panose="020B0004020202020204" pitchFamily="34" charset="0"/>
              <a:ea typeface="Calibri" panose="020F0502020204030204" pitchFamily="34" charset="0"/>
              <a:cs typeface="Times New Roman" panose="02020603050405020304" pitchFamily="18" charset="0"/>
            </a:endParaRPr>
          </a:p>
          <a:p>
            <a:pPr marL="0" indent="0">
              <a:buNone/>
            </a:pPr>
            <a:r>
              <a:rPr lang="en-GB" sz="2000" i="1" spc="-50" dirty="0">
                <a:effectLst/>
                <a:latin typeface="Aptos" panose="020B0004020202020204" pitchFamily="34" charset="0"/>
                <a:ea typeface="Calibri" panose="020F0502020204030204" pitchFamily="34" charset="0"/>
                <a:cs typeface="Times New Roman" panose="02020603050405020304" pitchFamily="18" charset="0"/>
              </a:rPr>
              <a:t>Ki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te</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kore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te</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tangata e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manaaki</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i</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tōna</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taiao</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ka kore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te</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tangata e </a:t>
            </a:r>
            <a:r>
              <a:rPr lang="en-GB" sz="2000" i="1" spc="-50" dirty="0" err="1">
                <a:effectLst/>
                <a:latin typeface="Aptos" panose="020B0004020202020204" pitchFamily="34" charset="0"/>
                <a:ea typeface="Calibri" panose="020F0502020204030204" pitchFamily="34" charset="0"/>
                <a:cs typeface="Times New Roman" panose="02020603050405020304" pitchFamily="18" charset="0"/>
              </a:rPr>
              <a:t>whai</a:t>
            </a:r>
            <a:r>
              <a:rPr lang="en-GB" sz="2000" i="1" spc="-50" dirty="0">
                <a:effectLst/>
                <a:latin typeface="Aptos" panose="020B0004020202020204" pitchFamily="34" charset="0"/>
                <a:ea typeface="Calibri" panose="020F0502020204030204" pitchFamily="34" charset="0"/>
                <a:cs typeface="Times New Roman" panose="02020603050405020304" pitchFamily="18" charset="0"/>
              </a:rPr>
              <a:t> orange</a:t>
            </a:r>
            <a:endParaRPr lang="en-GB" sz="2000" dirty="0">
              <a:effectLst/>
              <a:latin typeface="Aptos" panose="020B0004020202020204" pitchFamily="34" charset="0"/>
              <a:ea typeface="Calibri" panose="020F0502020204030204" pitchFamily="34" charset="0"/>
              <a:cs typeface="Times New Roman" panose="02020603050405020304" pitchFamily="18" charset="0"/>
            </a:endParaRPr>
          </a:p>
          <a:p>
            <a:pPr marL="0" indent="0">
              <a:buNone/>
            </a:pPr>
            <a:r>
              <a:rPr lang="en-GB" sz="2000" i="1" spc="-50" dirty="0">
                <a:effectLst/>
                <a:latin typeface="Aptos" panose="020B0004020202020204" pitchFamily="34" charset="0"/>
                <a:ea typeface="Calibri" panose="020F0502020204030204" pitchFamily="34" charset="0"/>
                <a:cs typeface="Times New Roman" panose="02020603050405020304" pitchFamily="18" charset="0"/>
              </a:rPr>
              <a:t>“</a:t>
            </a:r>
            <a:r>
              <a:rPr lang="en-GB" sz="2000" spc="-50" dirty="0">
                <a:effectLst/>
                <a:latin typeface="Aptos" panose="020B0004020202020204" pitchFamily="34" charset="0"/>
                <a:ea typeface="Calibri" panose="020F0502020204030204" pitchFamily="34" charset="0"/>
                <a:cs typeface="Times New Roman" panose="02020603050405020304" pitchFamily="18" charset="0"/>
              </a:rPr>
              <a:t>If people do not take care of the environment, we are not taking care of our own health and wellbeing.”</a:t>
            </a:r>
            <a:endParaRPr lang="en-GB" sz="2000" u="none" strike="noStrike" dirty="0">
              <a:effectLst/>
              <a:latin typeface="Aptos" panose="020B0004020202020204" pitchFamily="34" charset="0"/>
            </a:endParaRPr>
          </a:p>
        </p:txBody>
      </p:sp>
    </p:spTree>
    <p:extLst>
      <p:ext uri="{BB962C8B-B14F-4D97-AF65-F5344CB8AC3E}">
        <p14:creationId xmlns:p14="http://schemas.microsoft.com/office/powerpoint/2010/main" val="3968263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DF631B-7D48-3F89-8482-7123A00111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370" y="124746"/>
            <a:ext cx="6789383" cy="6433325"/>
          </a:xfrm>
          <a:prstGeom prst="rect">
            <a:avLst/>
          </a:prstGeom>
        </p:spPr>
      </p:pic>
      <p:pic>
        <p:nvPicPr>
          <p:cNvPr id="2" name="Picture 1">
            <a:extLst>
              <a:ext uri="{FF2B5EF4-FFF2-40B4-BE49-F238E27FC236}">
                <a16:creationId xmlns:a16="http://schemas.microsoft.com/office/drawing/2014/main" id="{43E0A19D-6DE3-7B0D-6175-87111DCD2E3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346655" y="1383322"/>
            <a:ext cx="4845345" cy="3997569"/>
          </a:xfrm>
          <a:prstGeom prst="rect">
            <a:avLst/>
          </a:prstGeom>
        </p:spPr>
      </p:pic>
    </p:spTree>
    <p:extLst>
      <p:ext uri="{BB962C8B-B14F-4D97-AF65-F5344CB8AC3E}">
        <p14:creationId xmlns:p14="http://schemas.microsoft.com/office/powerpoint/2010/main" val="1813320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E41E29-ECFC-2702-2319-46B5B71D6A62}"/>
              </a:ext>
            </a:extLst>
          </p:cNvPr>
          <p:cNvSpPr>
            <a:spLocks noGrp="1"/>
          </p:cNvSpPr>
          <p:nvPr>
            <p:ph type="title"/>
          </p:nvPr>
        </p:nvSpPr>
        <p:spPr>
          <a:xfrm>
            <a:off x="663915" y="128954"/>
            <a:ext cx="10905268" cy="1192506"/>
          </a:xfrm>
        </p:spPr>
        <p:txBody>
          <a:bodyPr vert="horz" lIns="91440" tIns="45720" rIns="91440" bIns="45720" rtlCol="0" anchor="b">
            <a:noAutofit/>
          </a:bodyPr>
          <a:lstStyle/>
          <a:p>
            <a:pPr algn="ctr"/>
            <a:r>
              <a:rPr lang="en-US" sz="6600" b="1" kern="1200" dirty="0">
                <a:solidFill>
                  <a:srgbClr val="F26522"/>
                </a:solidFill>
                <a:latin typeface="Aptos" panose="020B0004020202020204" pitchFamily="34" charset="0"/>
              </a:rPr>
              <a:t>Māori Involvement </a:t>
            </a:r>
          </a:p>
        </p:txBody>
      </p:sp>
      <p:pic>
        <p:nvPicPr>
          <p:cNvPr id="6" name="Picture 5">
            <a:extLst>
              <a:ext uri="{FF2B5EF4-FFF2-40B4-BE49-F238E27FC236}">
                <a16:creationId xmlns:a16="http://schemas.microsoft.com/office/drawing/2014/main" id="{27FE3933-0440-0D35-6D48-59F9390A2A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073"/>
          <a:stretch/>
        </p:blipFill>
        <p:spPr bwMode="auto">
          <a:xfrm>
            <a:off x="1935802" y="1321460"/>
            <a:ext cx="8009428" cy="52742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9777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00BA5C79-2E51-7CC7-5FC5-1AE3C2E98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5D2A7C-84ED-AD5D-52A2-915524F3100E}"/>
              </a:ext>
            </a:extLst>
          </p:cNvPr>
          <p:cNvSpPr>
            <a:spLocks noGrp="1"/>
          </p:cNvSpPr>
          <p:nvPr>
            <p:ph type="title"/>
          </p:nvPr>
        </p:nvSpPr>
        <p:spPr>
          <a:xfrm>
            <a:off x="495417" y="261152"/>
            <a:ext cx="7065967" cy="722652"/>
          </a:xfrm>
        </p:spPr>
        <p:txBody>
          <a:bodyPr vert="horz" lIns="91440" tIns="45720" rIns="91440" bIns="45720" rtlCol="0" anchor="b">
            <a:normAutofit/>
          </a:bodyPr>
          <a:lstStyle/>
          <a:p>
            <a:pPr>
              <a:lnSpc>
                <a:spcPct val="90000"/>
              </a:lnSpc>
            </a:pPr>
            <a:r>
              <a:rPr lang="en-US" sz="4200" b="1" i="0" u="none" strike="noStrike" dirty="0" err="1">
                <a:solidFill>
                  <a:srgbClr val="5D667E"/>
                </a:solidFill>
                <a:effectLst/>
              </a:rPr>
              <a:t>Revitalisation</a:t>
            </a:r>
            <a:r>
              <a:rPr lang="en-US" sz="4200" b="1" i="0" u="none" strike="noStrike" dirty="0">
                <a:solidFill>
                  <a:srgbClr val="5D667E"/>
                </a:solidFill>
                <a:effectLst/>
              </a:rPr>
              <a:t> of Knowledge</a:t>
            </a:r>
            <a:endParaRPr lang="en-US" sz="4200" dirty="0">
              <a:solidFill>
                <a:srgbClr val="5D667E"/>
              </a:solidFill>
            </a:endParaRPr>
          </a:p>
        </p:txBody>
      </p:sp>
      <p:pic>
        <p:nvPicPr>
          <p:cNvPr id="8" name="Picture 7">
            <a:extLst>
              <a:ext uri="{FF2B5EF4-FFF2-40B4-BE49-F238E27FC236}">
                <a16:creationId xmlns:a16="http://schemas.microsoft.com/office/drawing/2014/main" id="{526BB047-F51A-828F-6882-6F28EE8FF4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3045" y="1077589"/>
            <a:ext cx="8855098" cy="5780411"/>
          </a:xfrm>
          <a:prstGeom prst="rect">
            <a:avLst/>
          </a:prstGeom>
        </p:spPr>
      </p:pic>
    </p:spTree>
    <p:extLst>
      <p:ext uri="{BB962C8B-B14F-4D97-AF65-F5344CB8AC3E}">
        <p14:creationId xmlns:p14="http://schemas.microsoft.com/office/powerpoint/2010/main" val="322894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0AE91EE8-B705-FE88-FAAC-08153FD5FA3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3EC6E1A-0140-F243-F3D9-E47C9884A9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962" y="0"/>
            <a:ext cx="7456644" cy="6858000"/>
          </a:xfrm>
          <a:prstGeom prst="rect">
            <a:avLst/>
          </a:prstGeom>
        </p:spPr>
      </p:pic>
    </p:spTree>
    <p:extLst>
      <p:ext uri="{BB962C8B-B14F-4D97-AF65-F5344CB8AC3E}">
        <p14:creationId xmlns:p14="http://schemas.microsoft.com/office/powerpoint/2010/main" val="1371047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42CF-BE84-F01D-1117-FECA2C5E229B}"/>
              </a:ext>
            </a:extLst>
          </p:cNvPr>
          <p:cNvSpPr>
            <a:spLocks noGrp="1"/>
          </p:cNvSpPr>
          <p:nvPr>
            <p:ph type="title"/>
          </p:nvPr>
        </p:nvSpPr>
        <p:spPr/>
        <p:txBody>
          <a:bodyPr>
            <a:normAutofit/>
          </a:bodyPr>
          <a:lstStyle/>
          <a:p>
            <a:r>
              <a:rPr lang="en-GB" sz="5400" b="1" dirty="0">
                <a:solidFill>
                  <a:srgbClr val="F26522"/>
                </a:solidFill>
                <a:latin typeface="Aptos" panose="020B0004020202020204" pitchFamily="34" charset="0"/>
              </a:rPr>
              <a:t>Environmental Tohu</a:t>
            </a:r>
          </a:p>
        </p:txBody>
      </p:sp>
      <p:sp>
        <p:nvSpPr>
          <p:cNvPr id="5" name="Content Placeholder 4">
            <a:extLst>
              <a:ext uri="{FF2B5EF4-FFF2-40B4-BE49-F238E27FC236}">
                <a16:creationId xmlns:a16="http://schemas.microsoft.com/office/drawing/2014/main" id="{7181BFBF-04C7-5820-FD66-FD25869A2DE1}"/>
              </a:ext>
            </a:extLst>
          </p:cNvPr>
          <p:cNvSpPr>
            <a:spLocks noGrp="1"/>
          </p:cNvSpPr>
          <p:nvPr>
            <p:ph idx="1"/>
          </p:nvPr>
        </p:nvSpPr>
        <p:spPr>
          <a:xfrm>
            <a:off x="838200" y="1690688"/>
            <a:ext cx="10515600" cy="4351338"/>
          </a:xfrm>
        </p:spPr>
        <p:txBody>
          <a:bodyPr>
            <a:normAutofit fontScale="92500" lnSpcReduction="20000"/>
          </a:bodyPr>
          <a:lstStyle/>
          <a:p>
            <a:pPr marL="0" indent="0">
              <a:buNone/>
            </a:pPr>
            <a:r>
              <a:rPr lang="en-GB" dirty="0">
                <a:solidFill>
                  <a:schemeClr val="tx1"/>
                </a:solidFill>
                <a:latin typeface="Aptos" panose="020B0004020202020204" pitchFamily="34" charset="0"/>
              </a:rPr>
              <a:t>Environmental indicators or tohu, are also abundant in regards to knowing the weather and climate. </a:t>
            </a:r>
          </a:p>
          <a:p>
            <a:pPr marL="0" indent="0" algn="l" fontAlgn="base">
              <a:buNone/>
            </a:pPr>
            <a:endParaRPr lang="en-GB" b="0" i="0" u="none" strike="noStrike" dirty="0">
              <a:solidFill>
                <a:schemeClr val="tx1"/>
              </a:solidFill>
              <a:effectLst/>
              <a:latin typeface="Aptos" panose="020B0004020202020204" pitchFamily="34" charset="0"/>
            </a:endParaRPr>
          </a:p>
          <a:p>
            <a:pPr marL="0" indent="0" algn="l" fontAlgn="base">
              <a:buNone/>
            </a:pPr>
            <a:r>
              <a:rPr lang="en-GB" b="0" i="0" u="none" strike="noStrike" dirty="0">
                <a:solidFill>
                  <a:schemeClr val="tx1"/>
                </a:solidFill>
                <a:effectLst/>
                <a:latin typeface="Aptos" panose="020B0004020202020204" pitchFamily="34" charset="0"/>
              </a:rPr>
              <a:t>These indicators help us make judgements about the health of wildlife, the time for planting and harvesting, and the management of risks such as crossing seas and local rivers. Many of the tohu used by Māori are closely aligned with changes in local weather and climate conditions.  </a:t>
            </a:r>
          </a:p>
          <a:p>
            <a:pPr marL="0" indent="0" algn="l" fontAlgn="base">
              <a:buNone/>
            </a:pPr>
            <a:endParaRPr lang="en-GB" b="0" i="0" u="none" strike="noStrike" dirty="0">
              <a:solidFill>
                <a:schemeClr val="tx1"/>
              </a:solidFill>
              <a:effectLst/>
              <a:latin typeface="Aptos" panose="020B0004020202020204" pitchFamily="34" charset="0"/>
            </a:endParaRPr>
          </a:p>
          <a:p>
            <a:pPr marL="0" indent="0" algn="l" fontAlgn="base">
              <a:buNone/>
            </a:pPr>
            <a:r>
              <a:rPr lang="en-GB" b="0" i="0" u="none" strike="noStrike" dirty="0">
                <a:solidFill>
                  <a:schemeClr val="bg1"/>
                </a:solidFill>
                <a:effectLst/>
                <a:highlight>
                  <a:srgbClr val="0270C0"/>
                </a:highlight>
                <a:latin typeface="Aptos" panose="020B0004020202020204" pitchFamily="34" charset="0"/>
              </a:rPr>
              <a:t>The use of tohu comes from </a:t>
            </a:r>
            <a:r>
              <a:rPr lang="en-GB" b="0" i="0" u="none" strike="noStrike" dirty="0" err="1">
                <a:solidFill>
                  <a:schemeClr val="bg1"/>
                </a:solidFill>
                <a:effectLst/>
                <a:highlight>
                  <a:srgbClr val="0270C0"/>
                </a:highlight>
                <a:latin typeface="Aptos" panose="020B0004020202020204" pitchFamily="34" charset="0"/>
              </a:rPr>
              <a:t>Te</a:t>
            </a:r>
            <a:r>
              <a:rPr lang="en-GB" b="0" i="0" u="none" strike="noStrike" dirty="0">
                <a:solidFill>
                  <a:schemeClr val="bg1"/>
                </a:solidFill>
                <a:effectLst/>
                <a:highlight>
                  <a:srgbClr val="0270C0"/>
                </a:highlight>
                <a:latin typeface="Aptos" panose="020B0004020202020204" pitchFamily="34" charset="0"/>
              </a:rPr>
              <a:t> Ao Māori principles that all things are connected through whakapapa (genealogy). These whakapapa connections in the environment reveal much about what’s happening in our skies. </a:t>
            </a:r>
          </a:p>
          <a:p>
            <a:pPr marL="0" indent="0">
              <a:buNone/>
            </a:pPr>
            <a:endParaRPr lang="en-GB" dirty="0">
              <a:latin typeface="Aptos" panose="020B0004020202020204" pitchFamily="34" charset="0"/>
            </a:endParaRPr>
          </a:p>
        </p:txBody>
      </p:sp>
    </p:spTree>
    <p:extLst>
      <p:ext uri="{BB962C8B-B14F-4D97-AF65-F5344CB8AC3E}">
        <p14:creationId xmlns:p14="http://schemas.microsoft.com/office/powerpoint/2010/main" val="357965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BB47C713-EEC9-7121-47E5-DC3846139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DBC94-1168-4161-7B6C-B88A3990047E}"/>
              </a:ext>
            </a:extLst>
          </p:cNvPr>
          <p:cNvSpPr>
            <a:spLocks noGrp="1"/>
          </p:cNvSpPr>
          <p:nvPr>
            <p:ph type="title"/>
          </p:nvPr>
        </p:nvSpPr>
        <p:spPr>
          <a:xfrm>
            <a:off x="609600" y="499352"/>
            <a:ext cx="10515600" cy="1325563"/>
          </a:xfrm>
        </p:spPr>
        <p:txBody>
          <a:bodyPr>
            <a:normAutofit/>
          </a:bodyPr>
          <a:lstStyle/>
          <a:p>
            <a:r>
              <a:rPr lang="en-GB" sz="5400" b="1" dirty="0">
                <a:solidFill>
                  <a:srgbClr val="5D667E"/>
                </a:solidFill>
              </a:rPr>
              <a:t>NIWA – </a:t>
            </a:r>
            <a:r>
              <a:rPr lang="en-GB" sz="5400" b="1" dirty="0" err="1">
                <a:solidFill>
                  <a:srgbClr val="5D667E"/>
                </a:solidFill>
              </a:rPr>
              <a:t>Taihoro</a:t>
            </a:r>
            <a:r>
              <a:rPr lang="en-GB" sz="5400" b="1" dirty="0">
                <a:solidFill>
                  <a:srgbClr val="5D667E"/>
                </a:solidFill>
              </a:rPr>
              <a:t> </a:t>
            </a:r>
            <a:r>
              <a:rPr lang="en-GB" sz="5400" b="1" dirty="0" err="1">
                <a:solidFill>
                  <a:srgbClr val="5D667E"/>
                </a:solidFill>
              </a:rPr>
              <a:t>Nukurangi</a:t>
            </a:r>
            <a:r>
              <a:rPr lang="en-GB" sz="5400" b="1" dirty="0">
                <a:solidFill>
                  <a:srgbClr val="5D667E"/>
                </a:solidFill>
              </a:rPr>
              <a:t> </a:t>
            </a:r>
          </a:p>
        </p:txBody>
      </p:sp>
      <p:sp>
        <p:nvSpPr>
          <p:cNvPr id="3" name="Content Placeholder 2">
            <a:extLst>
              <a:ext uri="{FF2B5EF4-FFF2-40B4-BE49-F238E27FC236}">
                <a16:creationId xmlns:a16="http://schemas.microsoft.com/office/drawing/2014/main" id="{4597593B-67B6-46B7-B331-199B7D7E75CA}"/>
              </a:ext>
            </a:extLst>
          </p:cNvPr>
          <p:cNvSpPr>
            <a:spLocks noGrp="1"/>
          </p:cNvSpPr>
          <p:nvPr>
            <p:ph idx="1"/>
          </p:nvPr>
        </p:nvSpPr>
        <p:spPr>
          <a:xfrm>
            <a:off x="609600" y="2000211"/>
            <a:ext cx="3810000" cy="4036534"/>
          </a:xfrm>
        </p:spPr>
        <p:txBody>
          <a:bodyPr>
            <a:normAutofit fontScale="92500"/>
          </a:bodyPr>
          <a:lstStyle/>
          <a:p>
            <a:pPr marL="0" indent="0">
              <a:buNone/>
            </a:pPr>
            <a:r>
              <a:rPr lang="en-GB" dirty="0"/>
              <a:t>Provide the main national climate data and modelling for Aotearoa</a:t>
            </a:r>
          </a:p>
          <a:p>
            <a:pPr marL="0" indent="0">
              <a:buNone/>
            </a:pPr>
            <a:endParaRPr lang="en-GB" dirty="0"/>
          </a:p>
          <a:p>
            <a:pPr marL="0" indent="0">
              <a:buNone/>
            </a:pPr>
            <a:r>
              <a:rPr lang="en-GB" dirty="0"/>
              <a:t>Most data is relegated to the national scale, with coarse data available on a regional scale </a:t>
            </a:r>
          </a:p>
          <a:p>
            <a:pPr marL="0" indent="0">
              <a:buNone/>
            </a:pPr>
            <a:r>
              <a:rPr lang="en-GB" dirty="0"/>
              <a:t> </a:t>
            </a:r>
          </a:p>
        </p:txBody>
      </p:sp>
      <p:pic>
        <p:nvPicPr>
          <p:cNvPr id="4" name="Picture 3">
            <a:extLst>
              <a:ext uri="{FF2B5EF4-FFF2-40B4-BE49-F238E27FC236}">
                <a16:creationId xmlns:a16="http://schemas.microsoft.com/office/drawing/2014/main" id="{9A7F57A5-1B28-2FF7-FA22-08C2F20D36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0" y="1883347"/>
            <a:ext cx="7772400" cy="3808990"/>
          </a:xfrm>
          <a:prstGeom prst="rect">
            <a:avLst/>
          </a:prstGeom>
        </p:spPr>
      </p:pic>
    </p:spTree>
    <p:extLst>
      <p:ext uri="{BB962C8B-B14F-4D97-AF65-F5344CB8AC3E}">
        <p14:creationId xmlns:p14="http://schemas.microsoft.com/office/powerpoint/2010/main" val="491128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B81D869A-7944-94A6-E55B-A13E810E1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5F101-9082-3746-DB7B-CB1719CEA370}"/>
              </a:ext>
            </a:extLst>
          </p:cNvPr>
          <p:cNvSpPr>
            <a:spLocks noGrp="1"/>
          </p:cNvSpPr>
          <p:nvPr>
            <p:ph type="title"/>
          </p:nvPr>
        </p:nvSpPr>
        <p:spPr>
          <a:xfrm>
            <a:off x="636722" y="473613"/>
            <a:ext cx="10515600" cy="1325563"/>
          </a:xfrm>
        </p:spPr>
        <p:txBody>
          <a:bodyPr>
            <a:normAutofit/>
          </a:bodyPr>
          <a:lstStyle/>
          <a:p>
            <a:r>
              <a:rPr lang="en-GB" b="1" dirty="0" err="1"/>
              <a:t>Te</a:t>
            </a:r>
            <a:r>
              <a:rPr lang="en-GB" b="1" dirty="0"/>
              <a:t> </a:t>
            </a:r>
            <a:r>
              <a:rPr lang="en-GB" b="1" dirty="0" err="1"/>
              <a:t>Kūwaha</a:t>
            </a:r>
            <a:r>
              <a:rPr lang="en-GB" b="1" dirty="0"/>
              <a:t> - Māori Environmental Research</a:t>
            </a:r>
            <a:br>
              <a:rPr lang="en-GB" b="1" dirty="0"/>
            </a:br>
            <a:endParaRPr lang="en-GB" b="1" dirty="0"/>
          </a:p>
        </p:txBody>
      </p:sp>
      <p:pic>
        <p:nvPicPr>
          <p:cNvPr id="4" name="Picture 3">
            <a:extLst>
              <a:ext uri="{FF2B5EF4-FFF2-40B4-BE49-F238E27FC236}">
                <a16:creationId xmlns:a16="http://schemas.microsoft.com/office/drawing/2014/main" id="{BF527DAF-5A06-BEE3-C83A-D445301CC5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8322" y="1706825"/>
            <a:ext cx="7772400" cy="4618771"/>
          </a:xfrm>
          <a:prstGeom prst="rect">
            <a:avLst/>
          </a:prstGeom>
        </p:spPr>
      </p:pic>
    </p:spTree>
    <p:extLst>
      <p:ext uri="{BB962C8B-B14F-4D97-AF65-F5344CB8AC3E}">
        <p14:creationId xmlns:p14="http://schemas.microsoft.com/office/powerpoint/2010/main" val="3938445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6D262535-AEF2-FE69-CFCC-9E58BF8C5A4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915BA85-2285-06AA-7F4D-9B64932485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820" y="0"/>
            <a:ext cx="9753601" cy="6859178"/>
          </a:xfrm>
          <a:prstGeom prst="rect">
            <a:avLst/>
          </a:prstGeom>
        </p:spPr>
      </p:pic>
    </p:spTree>
    <p:extLst>
      <p:ext uri="{BB962C8B-B14F-4D97-AF65-F5344CB8AC3E}">
        <p14:creationId xmlns:p14="http://schemas.microsoft.com/office/powerpoint/2010/main" val="2648118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F8AEF6-5C40-F567-6E7F-B06AD0380748}"/>
              </a:ext>
            </a:extLst>
          </p:cNvPr>
          <p:cNvSpPr>
            <a:spLocks noGrp="1"/>
          </p:cNvSpPr>
          <p:nvPr>
            <p:ph idx="1"/>
          </p:nvPr>
        </p:nvSpPr>
        <p:spPr>
          <a:xfrm>
            <a:off x="638175" y="542441"/>
            <a:ext cx="10706584" cy="5610386"/>
          </a:xfrm>
        </p:spPr>
        <p:txBody>
          <a:bodyPr>
            <a:normAutofit fontScale="70000" lnSpcReduction="20000"/>
          </a:bodyPr>
          <a:lstStyle/>
          <a:p>
            <a:pPr marL="0" indent="0" algn="l" fontAlgn="base">
              <a:lnSpc>
                <a:spcPct val="120000"/>
              </a:lnSpc>
              <a:buNone/>
            </a:pPr>
            <a:r>
              <a:rPr lang="en-GB" sz="3400" b="0" i="0" u="none" strike="noStrike" dirty="0">
                <a:solidFill>
                  <a:schemeClr val="bg1"/>
                </a:solidFill>
                <a:effectLst/>
                <a:highlight>
                  <a:srgbClr val="51BBB3"/>
                </a:highlight>
                <a:latin typeface="Aptos" panose="020B0004020202020204" pitchFamily="34" charset="0"/>
              </a:rPr>
              <a:t>Tohu were developed through close interactions with local environments and processes over time</a:t>
            </a:r>
            <a:r>
              <a:rPr lang="en-GB" sz="3400" b="0" i="0" u="none" strike="noStrike" dirty="0">
                <a:solidFill>
                  <a:schemeClr val="tx1"/>
                </a:solidFill>
                <a:effectLst/>
                <a:latin typeface="Aptos" panose="020B0004020202020204" pitchFamily="34" charset="0"/>
              </a:rPr>
              <a:t>. Māori learned and developed a detailed knowledge of the links between the natural environment and changing weather conditions based on careful observations of daily, monthly and seasonal conditions.  </a:t>
            </a:r>
          </a:p>
          <a:p>
            <a:pPr marL="0" indent="0" algn="l" fontAlgn="base">
              <a:lnSpc>
                <a:spcPct val="120000"/>
              </a:lnSpc>
              <a:buNone/>
            </a:pPr>
            <a:endParaRPr lang="en-GB" sz="3400" b="0" i="0" u="none" strike="noStrike" dirty="0">
              <a:solidFill>
                <a:schemeClr val="tx1"/>
              </a:solidFill>
              <a:effectLst/>
              <a:latin typeface="Aptos" panose="020B0004020202020204" pitchFamily="34" charset="0"/>
            </a:endParaRPr>
          </a:p>
          <a:p>
            <a:pPr marL="0" indent="0" algn="l" fontAlgn="base">
              <a:lnSpc>
                <a:spcPct val="120000"/>
              </a:lnSpc>
              <a:buNone/>
            </a:pPr>
            <a:r>
              <a:rPr lang="en-GB" sz="3400" b="0" i="0" u="none" strike="noStrike" dirty="0">
                <a:solidFill>
                  <a:schemeClr val="tx1"/>
                </a:solidFill>
                <a:effectLst/>
                <a:latin typeface="Aptos" panose="020B0004020202020204" pitchFamily="34" charset="0"/>
              </a:rPr>
              <a:t>These observations included the behaviour of certain birds, the blooming of certain trees and flowers, and the movement of certain stars.  </a:t>
            </a:r>
          </a:p>
          <a:p>
            <a:pPr marL="0" indent="0" algn="l" fontAlgn="base">
              <a:lnSpc>
                <a:spcPct val="120000"/>
              </a:lnSpc>
              <a:buNone/>
            </a:pPr>
            <a:endParaRPr lang="en-GB" sz="3400" b="0" i="0" u="none" strike="noStrike" dirty="0">
              <a:solidFill>
                <a:schemeClr val="tx1"/>
              </a:solidFill>
              <a:effectLst/>
              <a:latin typeface="Aptos" panose="020B0004020202020204" pitchFamily="34" charset="0"/>
            </a:endParaRPr>
          </a:p>
          <a:p>
            <a:pPr marL="0" indent="0" fontAlgn="base">
              <a:lnSpc>
                <a:spcPct val="120000"/>
              </a:lnSpc>
              <a:buNone/>
            </a:pPr>
            <a:r>
              <a:rPr lang="en-GB" sz="3400" b="0" i="0" u="none" strike="noStrike" dirty="0">
                <a:solidFill>
                  <a:schemeClr val="tx1"/>
                </a:solidFill>
                <a:effectLst/>
                <a:latin typeface="Aptos" panose="020B0004020202020204" pitchFamily="34" charset="0"/>
              </a:rPr>
              <a:t>Different across iw</a:t>
            </a:r>
            <a:r>
              <a:rPr lang="en-GB" sz="3400" dirty="0">
                <a:solidFill>
                  <a:schemeClr val="tx1"/>
                </a:solidFill>
                <a:latin typeface="Aptos" panose="020B0004020202020204" pitchFamily="34" charset="0"/>
              </a:rPr>
              <a:t>i and hapū, as part of separate Mātauranga-a-iwi, Mātauranga-a-hapū</a:t>
            </a:r>
            <a:endParaRPr lang="en-GB" sz="3400" b="0" i="0" u="none" strike="noStrike" dirty="0">
              <a:solidFill>
                <a:schemeClr val="tx1"/>
              </a:solidFill>
              <a:effectLst/>
              <a:latin typeface="Aptos" panose="020B0004020202020204" pitchFamily="34" charset="0"/>
            </a:endParaRPr>
          </a:p>
          <a:p>
            <a:pPr marL="0" indent="0" algn="l" fontAlgn="base">
              <a:lnSpc>
                <a:spcPct val="120000"/>
              </a:lnSpc>
              <a:buNone/>
            </a:pPr>
            <a:endParaRPr lang="en-GB" sz="3400" dirty="0">
              <a:solidFill>
                <a:schemeClr val="tx1"/>
              </a:solidFill>
              <a:latin typeface="Aptos" panose="020B0004020202020204" pitchFamily="34" charset="0"/>
            </a:endParaRPr>
          </a:p>
          <a:p>
            <a:pPr marL="0" indent="0" algn="l" fontAlgn="base">
              <a:lnSpc>
                <a:spcPct val="120000"/>
              </a:lnSpc>
              <a:buNone/>
            </a:pPr>
            <a:r>
              <a:rPr lang="en-GB" sz="3400" b="0" i="0" u="none" strike="noStrike" dirty="0">
                <a:solidFill>
                  <a:schemeClr val="tx1"/>
                </a:solidFill>
                <a:effectLst/>
                <a:latin typeface="Aptos" panose="020B0004020202020204" pitchFamily="34" charset="0"/>
              </a:rPr>
              <a:t>NIWA has done extensive research on tohu across the country</a:t>
            </a:r>
          </a:p>
          <a:p>
            <a:endParaRPr lang="en-GB" dirty="0">
              <a:latin typeface="Aptos" panose="020B0004020202020204" pitchFamily="34" charset="0"/>
            </a:endParaRPr>
          </a:p>
        </p:txBody>
      </p:sp>
    </p:spTree>
    <p:extLst>
      <p:ext uri="{BB962C8B-B14F-4D97-AF65-F5344CB8AC3E}">
        <p14:creationId xmlns:p14="http://schemas.microsoft.com/office/powerpoint/2010/main" val="3652481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3224F9-4930-4266-33EA-CAD71C10AD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853" y="641302"/>
            <a:ext cx="5849223" cy="2171761"/>
          </a:xfrm>
          <a:prstGeom prst="rect">
            <a:avLst/>
          </a:prstGeom>
        </p:spPr>
      </p:pic>
      <p:pic>
        <p:nvPicPr>
          <p:cNvPr id="5" name="Picture 4">
            <a:extLst>
              <a:ext uri="{FF2B5EF4-FFF2-40B4-BE49-F238E27FC236}">
                <a16:creationId xmlns:a16="http://schemas.microsoft.com/office/drawing/2014/main" id="{427107A5-DD6C-DC01-B9D8-8F3E4E06CE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57925" y="298402"/>
            <a:ext cx="5576015" cy="2787698"/>
          </a:xfrm>
          <a:prstGeom prst="rect">
            <a:avLst/>
          </a:prstGeom>
        </p:spPr>
      </p:pic>
      <p:pic>
        <p:nvPicPr>
          <p:cNvPr id="8" name="Picture 7">
            <a:extLst>
              <a:ext uri="{FF2B5EF4-FFF2-40B4-BE49-F238E27FC236}">
                <a16:creationId xmlns:a16="http://schemas.microsoft.com/office/drawing/2014/main" id="{FF987155-28F6-B50A-771A-57927D3B1F1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8060" y="3086100"/>
            <a:ext cx="5156220" cy="2584878"/>
          </a:xfrm>
          <a:prstGeom prst="rect">
            <a:avLst/>
          </a:prstGeom>
        </p:spPr>
      </p:pic>
      <p:pic>
        <p:nvPicPr>
          <p:cNvPr id="9" name="Picture 8">
            <a:extLst>
              <a:ext uri="{FF2B5EF4-FFF2-40B4-BE49-F238E27FC236}">
                <a16:creationId xmlns:a16="http://schemas.microsoft.com/office/drawing/2014/main" id="{891391C1-9757-CDE4-055B-861544C7737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164271" y="3210464"/>
            <a:ext cx="5763322" cy="2711920"/>
          </a:xfrm>
          <a:prstGeom prst="rect">
            <a:avLst/>
          </a:prstGeom>
        </p:spPr>
      </p:pic>
    </p:spTree>
    <p:extLst>
      <p:ext uri="{BB962C8B-B14F-4D97-AF65-F5344CB8AC3E}">
        <p14:creationId xmlns:p14="http://schemas.microsoft.com/office/powerpoint/2010/main" val="1591220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AF9F6F08-CED6-E990-0B58-7C277222D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5D36E-C513-8E7E-665C-69C437AF5A7A}"/>
              </a:ext>
            </a:extLst>
          </p:cNvPr>
          <p:cNvSpPr>
            <a:spLocks noGrp="1"/>
          </p:cNvSpPr>
          <p:nvPr>
            <p:ph type="title"/>
          </p:nvPr>
        </p:nvSpPr>
        <p:spPr>
          <a:xfrm>
            <a:off x="589209" y="488993"/>
            <a:ext cx="11421978" cy="1325563"/>
          </a:xfrm>
        </p:spPr>
        <p:txBody>
          <a:bodyPr>
            <a:noAutofit/>
          </a:bodyPr>
          <a:lstStyle/>
          <a:p>
            <a:r>
              <a:rPr lang="en-GB" sz="3600" b="1" dirty="0">
                <a:latin typeface="Aptos" panose="020B0004020202020204" pitchFamily="34" charset="0"/>
              </a:rPr>
              <a:t>Traditional Māori Weather and Climate Forecasting</a:t>
            </a:r>
            <a:br>
              <a:rPr lang="en-GB" sz="3600" b="1" dirty="0">
                <a:latin typeface="Aptos" panose="020B0004020202020204" pitchFamily="34" charset="0"/>
              </a:rPr>
            </a:br>
            <a:endParaRPr lang="en-GB" sz="3600" b="1" dirty="0">
              <a:latin typeface="Aptos" panose="020B0004020202020204" pitchFamily="34" charset="0"/>
            </a:endParaRPr>
          </a:p>
        </p:txBody>
      </p:sp>
      <p:pic>
        <p:nvPicPr>
          <p:cNvPr id="4" name="Picture 3">
            <a:extLst>
              <a:ext uri="{FF2B5EF4-FFF2-40B4-BE49-F238E27FC236}">
                <a16:creationId xmlns:a16="http://schemas.microsoft.com/office/drawing/2014/main" id="{5F1D0BBB-24E5-457F-0E79-F4BBC1D2FF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6485" y="1655711"/>
            <a:ext cx="10010274" cy="5202289"/>
          </a:xfrm>
          <a:prstGeom prst="rect">
            <a:avLst/>
          </a:prstGeom>
        </p:spPr>
      </p:pic>
    </p:spTree>
    <p:extLst>
      <p:ext uri="{BB962C8B-B14F-4D97-AF65-F5344CB8AC3E}">
        <p14:creationId xmlns:p14="http://schemas.microsoft.com/office/powerpoint/2010/main" val="1536449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7D8C2A37-4FC4-7D39-6C0A-B1D462469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B6B036-07E6-60F5-97CD-53A21D2F644D}"/>
              </a:ext>
            </a:extLst>
          </p:cNvPr>
          <p:cNvSpPr>
            <a:spLocks noGrp="1"/>
          </p:cNvSpPr>
          <p:nvPr>
            <p:ph type="title"/>
          </p:nvPr>
        </p:nvSpPr>
        <p:spPr>
          <a:xfrm>
            <a:off x="766010" y="380624"/>
            <a:ext cx="10515600" cy="1325563"/>
          </a:xfrm>
        </p:spPr>
        <p:txBody>
          <a:bodyPr>
            <a:normAutofit/>
          </a:bodyPr>
          <a:lstStyle/>
          <a:p>
            <a:r>
              <a:rPr lang="en-GB" b="1" dirty="0">
                <a:latin typeface="Aptos" panose="020B0004020202020204" pitchFamily="34" charset="0"/>
              </a:rPr>
              <a:t>Cultural Keystone Species</a:t>
            </a:r>
            <a:br>
              <a:rPr lang="en-GB" b="1" dirty="0">
                <a:latin typeface="Aptos" panose="020B0004020202020204" pitchFamily="34" charset="0"/>
              </a:rPr>
            </a:br>
            <a:endParaRPr lang="en-GB" b="1" dirty="0">
              <a:latin typeface="Aptos" panose="020B0004020202020204" pitchFamily="34" charset="0"/>
            </a:endParaRPr>
          </a:p>
        </p:txBody>
      </p:sp>
      <p:pic>
        <p:nvPicPr>
          <p:cNvPr id="4" name="Picture 3">
            <a:extLst>
              <a:ext uri="{FF2B5EF4-FFF2-40B4-BE49-F238E27FC236}">
                <a16:creationId xmlns:a16="http://schemas.microsoft.com/office/drawing/2014/main" id="{BBA7D685-D0C7-1B2C-227E-CD9F3847F1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010" y="1336238"/>
            <a:ext cx="10816390" cy="5378248"/>
          </a:xfrm>
          <a:prstGeom prst="rect">
            <a:avLst/>
          </a:prstGeom>
        </p:spPr>
      </p:pic>
    </p:spTree>
    <p:extLst>
      <p:ext uri="{BB962C8B-B14F-4D97-AF65-F5344CB8AC3E}">
        <p14:creationId xmlns:p14="http://schemas.microsoft.com/office/powerpoint/2010/main" val="3971826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E41E29-ECFC-2702-2319-46B5B71D6A62}"/>
              </a:ext>
            </a:extLst>
          </p:cNvPr>
          <p:cNvSpPr>
            <a:spLocks noGrp="1"/>
          </p:cNvSpPr>
          <p:nvPr>
            <p:ph type="title"/>
          </p:nvPr>
        </p:nvSpPr>
        <p:spPr>
          <a:xfrm>
            <a:off x="763324" y="601854"/>
            <a:ext cx="11428676" cy="749552"/>
          </a:xfrm>
        </p:spPr>
        <p:txBody>
          <a:bodyPr vert="horz" lIns="91440" tIns="45720" rIns="91440" bIns="45720" rtlCol="0" anchor="b">
            <a:noAutofit/>
          </a:bodyPr>
          <a:lstStyle/>
          <a:p>
            <a:r>
              <a:rPr lang="en-GB" sz="3600" b="1" dirty="0">
                <a:solidFill>
                  <a:srgbClr val="5D667E"/>
                </a:solidFill>
                <a:effectLst/>
                <a:latin typeface="Aptos" panose="020B0004020202020204" pitchFamily="34" charset="0"/>
                <a:ea typeface="Garamond" panose="02020404030301010803" pitchFamily="18" charset="0"/>
                <a:cs typeface="Times New Roman" panose="02020603050405020304" pitchFamily="18" charset="0"/>
              </a:rPr>
              <a:t>Heritage New Zealand </a:t>
            </a:r>
            <a:r>
              <a:rPr lang="en-GB" sz="3600" b="1" dirty="0" err="1">
                <a:solidFill>
                  <a:srgbClr val="5D667E"/>
                </a:solidFill>
                <a:effectLst/>
                <a:latin typeface="Aptos" panose="020B0004020202020204" pitchFamily="34" charset="0"/>
                <a:ea typeface="Garamond" panose="02020404030301010803" pitchFamily="18" charset="0"/>
                <a:cs typeface="Times New Roman" panose="02020603050405020304" pitchFamily="18" charset="0"/>
              </a:rPr>
              <a:t>Pouhere</a:t>
            </a:r>
            <a:r>
              <a:rPr lang="en-GB" sz="3600" b="1" dirty="0">
                <a:solidFill>
                  <a:srgbClr val="5D667E"/>
                </a:solidFill>
                <a:effectLst/>
                <a:latin typeface="Aptos" panose="020B0004020202020204" pitchFamily="34" charset="0"/>
                <a:ea typeface="Garamond" panose="02020404030301010803" pitchFamily="18" charset="0"/>
                <a:cs typeface="Times New Roman" panose="02020603050405020304" pitchFamily="18" charset="0"/>
              </a:rPr>
              <a:t> Taonga Act 2014</a:t>
            </a:r>
            <a:r>
              <a:rPr lang="en-GB" sz="3600" b="1" dirty="0">
                <a:solidFill>
                  <a:srgbClr val="5D667E"/>
                </a:solidFill>
                <a:effectLst/>
                <a:latin typeface="Aptos" panose="020B0004020202020204" pitchFamily="34" charset="0"/>
              </a:rPr>
              <a:t> </a:t>
            </a:r>
            <a:endParaRPr lang="en-US" sz="3600" b="1" kern="1200" dirty="0">
              <a:solidFill>
                <a:srgbClr val="5D667E"/>
              </a:solidFill>
              <a:latin typeface="Aptos" panose="020B0004020202020204" pitchFamily="34" charset="0"/>
            </a:endParaRPr>
          </a:p>
        </p:txBody>
      </p:sp>
      <p:sp>
        <p:nvSpPr>
          <p:cNvPr id="6" name="TextBox 5">
            <a:extLst>
              <a:ext uri="{FF2B5EF4-FFF2-40B4-BE49-F238E27FC236}">
                <a16:creationId xmlns:a16="http://schemas.microsoft.com/office/drawing/2014/main" id="{64A3E8C7-FFD6-2878-9636-3A4D5D0EFAD5}"/>
              </a:ext>
            </a:extLst>
          </p:cNvPr>
          <p:cNvSpPr txBox="1"/>
          <p:nvPr/>
        </p:nvSpPr>
        <p:spPr>
          <a:xfrm>
            <a:off x="763324" y="1581299"/>
            <a:ext cx="5942276" cy="3913251"/>
          </a:xfrm>
          <a:prstGeom prst="rect">
            <a:avLst/>
          </a:prstGeom>
          <a:noFill/>
        </p:spPr>
        <p:txBody>
          <a:bodyPr wrap="square" rtlCol="0">
            <a:spAutoFit/>
          </a:bodyPr>
          <a:lstStyle/>
          <a:p>
            <a:pPr marR="151765">
              <a:lnSpc>
                <a:spcPct val="115000"/>
              </a:lnSpc>
              <a:spcAft>
                <a:spcPts val="600"/>
              </a:spcAft>
            </a:pPr>
            <a:r>
              <a:rPr lang="en-GB" sz="1600" b="1" dirty="0">
                <a:effectLst/>
                <a:latin typeface="Aptos" panose="020B0004020202020204" pitchFamily="34" charset="0"/>
                <a:ea typeface="Calibri" panose="020F0502020204030204" pitchFamily="34" charset="0"/>
                <a:cs typeface="Times New Roman" panose="02020603050405020304" pitchFamily="18" charset="0"/>
              </a:rPr>
              <a:t>Heritage New Zealand </a:t>
            </a:r>
            <a:r>
              <a:rPr lang="en-GB" sz="1600" b="1" dirty="0" err="1">
                <a:effectLst/>
                <a:latin typeface="Aptos" panose="020B0004020202020204" pitchFamily="34" charset="0"/>
                <a:ea typeface="Calibri" panose="020F0502020204030204" pitchFamily="34" charset="0"/>
                <a:cs typeface="Times New Roman" panose="02020603050405020304" pitchFamily="18" charset="0"/>
              </a:rPr>
              <a:t>Pouhere</a:t>
            </a:r>
            <a:r>
              <a:rPr lang="en-GB" sz="1600" b="1" spc="-5" dirty="0">
                <a:effectLst/>
                <a:latin typeface="Aptos" panose="020B0004020202020204" pitchFamily="34" charset="0"/>
                <a:ea typeface="Calibri" panose="020F0502020204030204" pitchFamily="34" charset="0"/>
                <a:cs typeface="Times New Roman" panose="02020603050405020304" pitchFamily="18" charset="0"/>
              </a:rPr>
              <a:t> </a:t>
            </a:r>
            <a:r>
              <a:rPr lang="en-GB" sz="1600" b="1" dirty="0">
                <a:effectLst/>
                <a:latin typeface="Aptos" panose="020B0004020202020204" pitchFamily="34" charset="0"/>
                <a:ea typeface="Calibri" panose="020F0502020204030204" pitchFamily="34" charset="0"/>
                <a:cs typeface="Times New Roman" panose="02020603050405020304" pitchFamily="18" charset="0"/>
              </a:rPr>
              <a:t>Taonga</a:t>
            </a:r>
            <a:r>
              <a:rPr lang="en-GB" sz="1600" b="1" spc="-5" dirty="0">
                <a:effectLst/>
                <a:latin typeface="Aptos" panose="020B0004020202020204" pitchFamily="34" charset="0"/>
                <a:ea typeface="Calibri" panose="020F0502020204030204" pitchFamily="34" charset="0"/>
                <a:cs typeface="Times New Roman" panose="02020603050405020304" pitchFamily="18" charset="0"/>
              </a:rPr>
              <a:t> </a:t>
            </a:r>
            <a:r>
              <a:rPr lang="en-GB" sz="1600" b="1" dirty="0">
                <a:effectLst/>
                <a:latin typeface="Aptos" panose="020B0004020202020204" pitchFamily="34" charset="0"/>
                <a:ea typeface="Calibri" panose="020F0502020204030204" pitchFamily="34" charset="0"/>
                <a:cs typeface="Times New Roman" panose="02020603050405020304" pitchFamily="18" charset="0"/>
              </a:rPr>
              <a:t>(Heritage New Zealand, HNPT)</a:t>
            </a:r>
            <a:r>
              <a:rPr lang="en-GB" sz="1600" b="1" spc="15" dirty="0">
                <a:effectLst/>
                <a:latin typeface="Aptos" panose="020B0004020202020204" pitchFamily="34" charset="0"/>
                <a:ea typeface="Calibri" panose="020F0502020204030204" pitchFamily="34" charset="0"/>
                <a:cs typeface="Times New Roman" panose="02020603050405020304" pitchFamily="18" charset="0"/>
              </a:rPr>
              <a:t> </a:t>
            </a:r>
            <a:r>
              <a:rPr lang="en-GB" sz="1600" dirty="0">
                <a:effectLst/>
                <a:latin typeface="Aptos" panose="020B0004020202020204" pitchFamily="34" charset="0"/>
                <a:ea typeface="Calibri" panose="020F0502020204030204" pitchFamily="34" charset="0"/>
                <a:cs typeface="Times New Roman" panose="02020603050405020304" pitchFamily="18" charset="0"/>
              </a:rPr>
              <a:t>is an autonomous Crown entity</a:t>
            </a:r>
            <a:r>
              <a:rPr lang="en-GB" sz="1600" spc="-25" dirty="0">
                <a:effectLst/>
                <a:latin typeface="Aptos" panose="020B0004020202020204" pitchFamily="34" charset="0"/>
                <a:ea typeface="Calibri" panose="020F0502020204030204" pitchFamily="34" charset="0"/>
                <a:cs typeface="Times New Roman" panose="02020603050405020304" pitchFamily="18" charset="0"/>
              </a:rPr>
              <a:t> formed </a:t>
            </a:r>
            <a:r>
              <a:rPr lang="en-GB" sz="1600" dirty="0">
                <a:effectLst/>
                <a:latin typeface="Aptos" panose="020B0004020202020204" pitchFamily="34" charset="0"/>
                <a:ea typeface="Calibri" panose="020F0502020204030204" pitchFamily="34" charset="0"/>
                <a:cs typeface="Times New Roman" panose="02020603050405020304" pitchFamily="18" charset="0"/>
              </a:rPr>
              <a:t>under the Crown entities Act 2004.</a:t>
            </a:r>
            <a:r>
              <a:rPr lang="en-GB" sz="1600" spc="5" dirty="0">
                <a:effectLst/>
                <a:latin typeface="Aptos" panose="020B0004020202020204" pitchFamily="34" charset="0"/>
                <a:ea typeface="Calibri" panose="020F0502020204030204" pitchFamily="34" charset="0"/>
                <a:cs typeface="Times New Roman" panose="02020603050405020304" pitchFamily="18" charset="0"/>
              </a:rPr>
              <a:t> Its main act to date is the </a:t>
            </a:r>
            <a:r>
              <a:rPr lang="en-GB" sz="1600" dirty="0">
                <a:effectLst/>
                <a:latin typeface="Aptos" panose="020B0004020202020204" pitchFamily="34" charset="0"/>
                <a:ea typeface="Calibri" panose="020F0502020204030204" pitchFamily="34" charset="0"/>
                <a:cs typeface="Times New Roman" panose="02020603050405020304" pitchFamily="18" charset="0"/>
              </a:rPr>
              <a:t>Heritage New Zealand </a:t>
            </a:r>
            <a:r>
              <a:rPr lang="en-GB" sz="1600" dirty="0" err="1">
                <a:effectLst/>
                <a:latin typeface="Aptos" panose="020B0004020202020204" pitchFamily="34" charset="0"/>
                <a:ea typeface="Calibri" panose="020F0502020204030204" pitchFamily="34" charset="0"/>
                <a:cs typeface="Times New Roman" panose="02020603050405020304" pitchFamily="18" charset="0"/>
              </a:rPr>
              <a:t>Pouhere</a:t>
            </a:r>
            <a:r>
              <a:rPr lang="en-GB" sz="1600" dirty="0">
                <a:effectLst/>
                <a:latin typeface="Aptos" panose="020B0004020202020204" pitchFamily="34" charset="0"/>
                <a:ea typeface="Calibri" panose="020F0502020204030204" pitchFamily="34" charset="0"/>
                <a:cs typeface="Times New Roman" panose="02020603050405020304" pitchFamily="18" charset="0"/>
              </a:rPr>
              <a:t> Taonga Act (NZPTA), which </a:t>
            </a:r>
            <a:r>
              <a:rPr lang="en-GB" sz="1600" spc="5" dirty="0">
                <a:effectLst/>
                <a:latin typeface="Aptos" panose="020B0004020202020204" pitchFamily="34" charset="0"/>
                <a:ea typeface="Calibri" panose="020F0502020204030204" pitchFamily="34" charset="0"/>
                <a:cs typeface="Times New Roman" panose="02020603050405020304" pitchFamily="18" charset="0"/>
              </a:rPr>
              <a:t>was introduced in 2014 to replace the New Zealand Historic Places Trust </a:t>
            </a:r>
            <a:r>
              <a:rPr lang="en-GB" sz="1600" spc="5" dirty="0" err="1">
                <a:effectLst/>
                <a:latin typeface="Aptos" panose="020B0004020202020204" pitchFamily="34" charset="0"/>
                <a:ea typeface="Calibri" panose="020F0502020204030204" pitchFamily="34" charset="0"/>
                <a:cs typeface="Times New Roman" panose="02020603050405020304" pitchFamily="18" charset="0"/>
              </a:rPr>
              <a:t>Pouhere</a:t>
            </a:r>
            <a:r>
              <a:rPr lang="en-GB" sz="1600" spc="5" dirty="0">
                <a:effectLst/>
                <a:latin typeface="Aptos" panose="020B0004020202020204" pitchFamily="34" charset="0"/>
                <a:ea typeface="Calibri" panose="020F0502020204030204" pitchFamily="34" charset="0"/>
                <a:cs typeface="Times New Roman" panose="02020603050405020304" pitchFamily="18" charset="0"/>
              </a:rPr>
              <a:t> Taonga Act (NZHPT Act) 1993 and </a:t>
            </a:r>
            <a:r>
              <a:rPr lang="en-GB" sz="1600" dirty="0">
                <a:effectLst/>
                <a:latin typeface="Aptos" panose="020B0004020202020204" pitchFamily="34" charset="0"/>
                <a:ea typeface="Calibri" panose="020F0502020204030204" pitchFamily="34" charset="0"/>
                <a:cs typeface="Times New Roman" panose="02020603050405020304" pitchFamily="18" charset="0"/>
              </a:rPr>
              <a:t>has statutory</a:t>
            </a:r>
            <a:r>
              <a:rPr lang="en-GB" sz="1600" spc="-15" dirty="0">
                <a:effectLst/>
                <a:latin typeface="Aptos" panose="020B0004020202020204" pitchFamily="34" charset="0"/>
                <a:ea typeface="Calibri" panose="020F0502020204030204" pitchFamily="34" charset="0"/>
                <a:cs typeface="Times New Roman" panose="02020603050405020304" pitchFamily="18" charset="0"/>
              </a:rPr>
              <a:t> </a:t>
            </a:r>
            <a:r>
              <a:rPr lang="en-GB" sz="1600" dirty="0">
                <a:effectLst/>
                <a:latin typeface="Aptos" panose="020B0004020202020204" pitchFamily="34" charset="0"/>
                <a:ea typeface="Calibri" panose="020F0502020204030204" pitchFamily="34" charset="0"/>
                <a:cs typeface="Times New Roman" panose="02020603050405020304" pitchFamily="18" charset="0"/>
              </a:rPr>
              <a:t>functions and powers in relation to the ‘identification, preservation and conservation’ of historic</a:t>
            </a:r>
            <a:r>
              <a:rPr lang="en-GB" sz="1600" spc="-5" dirty="0">
                <a:effectLst/>
                <a:latin typeface="Aptos" panose="020B0004020202020204" pitchFamily="34" charset="0"/>
                <a:ea typeface="Calibri" panose="020F0502020204030204" pitchFamily="34" charset="0"/>
                <a:cs typeface="Times New Roman" panose="02020603050405020304" pitchFamily="18" charset="0"/>
              </a:rPr>
              <a:t> </a:t>
            </a:r>
            <a:r>
              <a:rPr lang="en-GB" sz="1600" dirty="0">
                <a:effectLst/>
                <a:latin typeface="Aptos" panose="020B0004020202020204" pitchFamily="34" charset="0"/>
                <a:ea typeface="Calibri" panose="020F0502020204030204" pitchFamily="34" charset="0"/>
                <a:cs typeface="Times New Roman" panose="02020603050405020304" pitchFamily="18" charset="0"/>
              </a:rPr>
              <a:t>and cultural heritage in A/NZ. </a:t>
            </a:r>
          </a:p>
          <a:p>
            <a:pPr marR="151765">
              <a:lnSpc>
                <a:spcPct val="115000"/>
              </a:lnSpc>
              <a:spcAft>
                <a:spcPts val="600"/>
              </a:spcAft>
            </a:pPr>
            <a:endParaRPr lang="en-GB" sz="1600" dirty="0">
              <a:latin typeface="Aptos" panose="020B0004020202020204" pitchFamily="34" charset="0"/>
              <a:ea typeface="Calibri" panose="020F0502020204030204" pitchFamily="34" charset="0"/>
              <a:cs typeface="Times New Roman" panose="02020603050405020304" pitchFamily="18" charset="0"/>
            </a:endParaRPr>
          </a:p>
          <a:p>
            <a:pPr marR="151765">
              <a:lnSpc>
                <a:spcPct val="115000"/>
              </a:lnSpc>
              <a:spcAft>
                <a:spcPts val="600"/>
              </a:spcAft>
            </a:pPr>
            <a:r>
              <a:rPr lang="en-GB" sz="16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The </a:t>
            </a:r>
            <a:r>
              <a:rPr lang="en-GB" sz="1600" b="1"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Māori Heritage Council </a:t>
            </a:r>
            <a:r>
              <a:rPr lang="en-GB" sz="16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acts as an overseeing</a:t>
            </a:r>
            <a:r>
              <a:rPr lang="en-GB" sz="1600" spc="-15"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GB" sz="16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body</a:t>
            </a:r>
            <a:r>
              <a:rPr lang="en-GB" sz="1600" spc="-25"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GB" sz="16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that advocates for</a:t>
            </a:r>
            <a:r>
              <a:rPr lang="en-GB" sz="1600" spc="-5"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GB" sz="16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Māori interests and</a:t>
            </a:r>
            <a:r>
              <a:rPr lang="en-GB" sz="1600" baseline="300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GB" sz="16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is well</a:t>
            </a:r>
            <a:r>
              <a:rPr lang="en-GB" sz="1600" spc="5"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GB" sz="16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positioned to advocate on behalf of</a:t>
            </a:r>
            <a:r>
              <a:rPr lang="en-GB" sz="1600" spc="5"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GB" sz="16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said interests.</a:t>
            </a:r>
            <a:endParaRPr lang="en-GB" sz="1600" dirty="0">
              <a:effectLst/>
              <a:latin typeface="Aptos" panose="020B000402020202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FB836F2-CC9E-187C-32A1-FD97AB3DAA68}"/>
              </a:ext>
            </a:extLst>
          </p:cNvPr>
          <p:cNvPicPr>
            <a:picLocks noChangeAspect="1"/>
          </p:cNvPicPr>
          <p:nvPr/>
        </p:nvPicPr>
        <p:blipFill>
          <a:blip r:embed="rId3"/>
          <a:stretch>
            <a:fillRect/>
          </a:stretch>
        </p:blipFill>
        <p:spPr>
          <a:xfrm>
            <a:off x="6581547" y="1374585"/>
            <a:ext cx="5470264" cy="1662235"/>
          </a:xfrm>
          <a:prstGeom prst="rect">
            <a:avLst/>
          </a:prstGeom>
        </p:spPr>
      </p:pic>
      <p:pic>
        <p:nvPicPr>
          <p:cNvPr id="3" name="Picture 2">
            <a:extLst>
              <a:ext uri="{FF2B5EF4-FFF2-40B4-BE49-F238E27FC236}">
                <a16:creationId xmlns:a16="http://schemas.microsoft.com/office/drawing/2014/main" id="{FBB16A13-195E-889D-0244-370C692AD0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840289" y="3036820"/>
            <a:ext cx="5076833" cy="3495128"/>
          </a:xfrm>
          <a:prstGeom prst="rect">
            <a:avLst/>
          </a:prstGeom>
        </p:spPr>
      </p:pic>
    </p:spTree>
    <p:extLst>
      <p:ext uri="{BB962C8B-B14F-4D97-AF65-F5344CB8AC3E}">
        <p14:creationId xmlns:p14="http://schemas.microsoft.com/office/powerpoint/2010/main" val="3539492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43E0-D130-F22D-D8A2-32F9BCAB7EA4}"/>
              </a:ext>
            </a:extLst>
          </p:cNvPr>
          <p:cNvSpPr>
            <a:spLocks noGrp="1"/>
          </p:cNvSpPr>
          <p:nvPr>
            <p:ph type="title"/>
          </p:nvPr>
        </p:nvSpPr>
        <p:spPr/>
        <p:txBody>
          <a:bodyPr/>
          <a:lstStyle/>
          <a:p>
            <a:r>
              <a:rPr lang="en-GB" b="1" dirty="0" err="1">
                <a:solidFill>
                  <a:schemeClr val="bg1"/>
                </a:solidFill>
                <a:highlight>
                  <a:srgbClr val="2B8ECC"/>
                </a:highlight>
              </a:rPr>
              <a:t>Ngāi</a:t>
            </a:r>
            <a:r>
              <a:rPr lang="en-GB" b="1" dirty="0">
                <a:solidFill>
                  <a:schemeClr val="bg1"/>
                </a:solidFill>
                <a:highlight>
                  <a:srgbClr val="2B8ECC"/>
                </a:highlight>
              </a:rPr>
              <a:t> </a:t>
            </a:r>
            <a:r>
              <a:rPr lang="en-GB" b="1" dirty="0" err="1">
                <a:solidFill>
                  <a:schemeClr val="bg1"/>
                </a:solidFill>
                <a:highlight>
                  <a:srgbClr val="2B8ECC"/>
                </a:highlight>
              </a:rPr>
              <a:t>Tahu</a:t>
            </a:r>
            <a:endParaRPr lang="en-GB" b="1" dirty="0">
              <a:solidFill>
                <a:schemeClr val="bg1"/>
              </a:solidFill>
              <a:highlight>
                <a:srgbClr val="2B8ECC"/>
              </a:highlight>
            </a:endParaRPr>
          </a:p>
        </p:txBody>
      </p:sp>
      <p:pic>
        <p:nvPicPr>
          <p:cNvPr id="4" name="Picture 3">
            <a:extLst>
              <a:ext uri="{FF2B5EF4-FFF2-40B4-BE49-F238E27FC236}">
                <a16:creationId xmlns:a16="http://schemas.microsoft.com/office/drawing/2014/main" id="{C869DF2D-8920-0B94-0FEB-2A926A6EA1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Content Placeholder 2">
            <a:extLst>
              <a:ext uri="{FF2B5EF4-FFF2-40B4-BE49-F238E27FC236}">
                <a16:creationId xmlns:a16="http://schemas.microsoft.com/office/drawing/2014/main" id="{C505A9F5-53A8-F451-22B5-657A362DC71C}"/>
              </a:ext>
            </a:extLst>
          </p:cNvPr>
          <p:cNvSpPr>
            <a:spLocks noGrp="1"/>
          </p:cNvSpPr>
          <p:nvPr>
            <p:ph idx="1"/>
          </p:nvPr>
        </p:nvSpPr>
        <p:spPr>
          <a:xfrm>
            <a:off x="838200" y="2055813"/>
            <a:ext cx="4123544" cy="4351338"/>
          </a:xfrm>
        </p:spPr>
        <p:txBody>
          <a:bodyPr/>
          <a:lstStyle/>
          <a:p>
            <a:pPr marL="0" indent="0">
              <a:buNone/>
            </a:pPr>
            <a:r>
              <a:rPr lang="en-GB" sz="2800" dirty="0">
                <a:effectLst/>
                <a:latin typeface="Avenir Next" panose="020B0503020202020204" pitchFamily="34" charset="0"/>
              </a:rPr>
              <a:t>In 2016 </a:t>
            </a:r>
            <a:r>
              <a:rPr lang="en-GB" sz="2800" dirty="0" err="1">
                <a:effectLst/>
                <a:latin typeface="Avenir Next" panose="020B0503020202020204" pitchFamily="34" charset="0"/>
              </a:rPr>
              <a:t>Ngāi</a:t>
            </a:r>
            <a:r>
              <a:rPr lang="en-GB" sz="2800" dirty="0">
                <a:effectLst/>
                <a:latin typeface="Avenir Next" panose="020B0503020202020204" pitchFamily="34" charset="0"/>
              </a:rPr>
              <a:t> </a:t>
            </a:r>
            <a:r>
              <a:rPr lang="en-GB" sz="2800" dirty="0" err="1">
                <a:effectLst/>
                <a:latin typeface="Avenir Next" panose="020B0503020202020204" pitchFamily="34" charset="0"/>
              </a:rPr>
              <a:t>Tahu</a:t>
            </a:r>
            <a:r>
              <a:rPr lang="en-GB" sz="2800" dirty="0">
                <a:effectLst/>
                <a:latin typeface="Avenir Next" panose="020B0503020202020204" pitchFamily="34" charset="0"/>
              </a:rPr>
              <a:t> tribal governance identified the need to develop a strategy to give </a:t>
            </a:r>
            <a:r>
              <a:rPr lang="en-GB" sz="2800" dirty="0" err="1">
                <a:effectLst/>
                <a:latin typeface="Avenir Next" panose="020B0503020202020204" pitchFamily="34" charset="0"/>
              </a:rPr>
              <a:t>Ngāi</a:t>
            </a:r>
            <a:r>
              <a:rPr lang="en-GB" sz="2800" dirty="0">
                <a:effectLst/>
                <a:latin typeface="Avenir Next" panose="020B0503020202020204" pitchFamily="34" charset="0"/>
              </a:rPr>
              <a:t> </a:t>
            </a:r>
            <a:r>
              <a:rPr lang="en-GB" sz="2800" dirty="0" err="1">
                <a:effectLst/>
                <a:latin typeface="Avenir Next" panose="020B0503020202020204" pitchFamily="34" charset="0"/>
              </a:rPr>
              <a:t>Tahu</a:t>
            </a:r>
            <a:r>
              <a:rPr lang="en-GB" sz="2800" dirty="0">
                <a:effectLst/>
                <a:latin typeface="Avenir Next" panose="020B0503020202020204" pitchFamily="34" charset="0"/>
              </a:rPr>
              <a:t> direction in ensuring resilience in the face of the impacts of climate change. </a:t>
            </a:r>
          </a:p>
          <a:p>
            <a:pPr marL="0" indent="0">
              <a:buNone/>
            </a:pPr>
            <a:endParaRPr lang="en-GB" dirty="0">
              <a:latin typeface="Avenir Next" panose="020B0503020202020204" pitchFamily="34" charset="0"/>
            </a:endParaRPr>
          </a:p>
        </p:txBody>
      </p:sp>
    </p:spTree>
    <p:extLst>
      <p:ext uri="{BB962C8B-B14F-4D97-AF65-F5344CB8AC3E}">
        <p14:creationId xmlns:p14="http://schemas.microsoft.com/office/powerpoint/2010/main" val="2027166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63D28-7CB9-68B8-758F-9E9AFA8A87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9407" y="0"/>
            <a:ext cx="7102593" cy="6858000"/>
          </a:xfrm>
          <a:prstGeom prst="rect">
            <a:avLst/>
          </a:prstGeom>
        </p:spPr>
      </p:pic>
      <p:sp>
        <p:nvSpPr>
          <p:cNvPr id="2" name="Title 1">
            <a:extLst>
              <a:ext uri="{FF2B5EF4-FFF2-40B4-BE49-F238E27FC236}">
                <a16:creationId xmlns:a16="http://schemas.microsoft.com/office/drawing/2014/main" id="{F2F843E0-D130-F22D-D8A2-32F9BCAB7EA4}"/>
              </a:ext>
            </a:extLst>
          </p:cNvPr>
          <p:cNvSpPr>
            <a:spLocks noGrp="1"/>
          </p:cNvSpPr>
          <p:nvPr>
            <p:ph type="title"/>
          </p:nvPr>
        </p:nvSpPr>
        <p:spPr>
          <a:xfrm>
            <a:off x="973111" y="275184"/>
            <a:ext cx="10515600" cy="1325563"/>
          </a:xfrm>
        </p:spPr>
        <p:txBody>
          <a:bodyPr/>
          <a:lstStyle/>
          <a:p>
            <a:r>
              <a:rPr lang="en-GB" b="1" dirty="0" err="1">
                <a:solidFill>
                  <a:schemeClr val="bg1"/>
                </a:solidFill>
                <a:highlight>
                  <a:srgbClr val="9B76EF"/>
                </a:highlight>
              </a:rPr>
              <a:t>Te</a:t>
            </a:r>
            <a:r>
              <a:rPr lang="en-GB" b="1" dirty="0">
                <a:solidFill>
                  <a:schemeClr val="bg1"/>
                </a:solidFill>
                <a:highlight>
                  <a:srgbClr val="9B76EF"/>
                </a:highlight>
              </a:rPr>
              <a:t> </a:t>
            </a:r>
            <a:r>
              <a:rPr lang="en-GB" b="1" dirty="0" err="1">
                <a:solidFill>
                  <a:schemeClr val="bg1"/>
                </a:solidFill>
                <a:highlight>
                  <a:srgbClr val="9B76EF"/>
                </a:highlight>
              </a:rPr>
              <a:t>Arawa</a:t>
            </a:r>
            <a:endParaRPr lang="en-GB" b="1" dirty="0">
              <a:solidFill>
                <a:schemeClr val="bg1"/>
              </a:solidFill>
              <a:highlight>
                <a:srgbClr val="9B76EF"/>
              </a:highlight>
            </a:endParaRPr>
          </a:p>
        </p:txBody>
      </p:sp>
      <p:sp>
        <p:nvSpPr>
          <p:cNvPr id="7" name="TextBox 6">
            <a:extLst>
              <a:ext uri="{FF2B5EF4-FFF2-40B4-BE49-F238E27FC236}">
                <a16:creationId xmlns:a16="http://schemas.microsoft.com/office/drawing/2014/main" id="{59C6C11C-7F07-DCE7-E392-29E6891ECB2A}"/>
              </a:ext>
            </a:extLst>
          </p:cNvPr>
          <p:cNvSpPr txBox="1"/>
          <p:nvPr/>
        </p:nvSpPr>
        <p:spPr>
          <a:xfrm>
            <a:off x="973111" y="1711039"/>
            <a:ext cx="3943663" cy="4708981"/>
          </a:xfrm>
          <a:prstGeom prst="rect">
            <a:avLst/>
          </a:prstGeom>
          <a:noFill/>
        </p:spPr>
        <p:txBody>
          <a:bodyPr wrap="square">
            <a:spAutoFit/>
          </a:bodyPr>
          <a:lstStyle/>
          <a:p>
            <a:r>
              <a:rPr lang="en-GB" sz="2000" dirty="0">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Completed by </a:t>
            </a:r>
            <a:r>
              <a:rPr lang="en-GB" sz="2000" dirty="0" err="1">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Te</a:t>
            </a:r>
            <a:r>
              <a:rPr lang="en-GB" sz="2000" dirty="0">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 </a:t>
            </a:r>
            <a:r>
              <a:rPr lang="en-GB" sz="2000" dirty="0" err="1">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Urunga</a:t>
            </a:r>
            <a:r>
              <a:rPr lang="en-GB" sz="2000" dirty="0">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 o Kea: </a:t>
            </a:r>
            <a:r>
              <a:rPr lang="en-GB" sz="2000" dirty="0" err="1">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Te</a:t>
            </a:r>
            <a:r>
              <a:rPr lang="en-GB" sz="2000" dirty="0">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 </a:t>
            </a:r>
            <a:r>
              <a:rPr lang="en-GB" sz="2000" dirty="0" err="1">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Arawa</a:t>
            </a:r>
            <a:r>
              <a:rPr lang="en-GB" sz="2000" dirty="0">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 Climate Change Working Group which is part of the wider </a:t>
            </a:r>
            <a:r>
              <a:rPr lang="en-GB" sz="2000" dirty="0" err="1">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Te</a:t>
            </a:r>
            <a:r>
              <a:rPr lang="en-GB" sz="2000" dirty="0">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 </a:t>
            </a:r>
            <a:r>
              <a:rPr lang="en-GB" sz="2000" dirty="0" err="1">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Arawa</a:t>
            </a:r>
            <a:r>
              <a:rPr lang="en-GB" sz="2000" dirty="0">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 Lakes Trust, and done in collaboration with Scion.</a:t>
            </a:r>
          </a:p>
          <a:p>
            <a:endParaRPr lang="en-GB" sz="2000" dirty="0">
              <a:solidFill>
                <a:srgbClr val="000000"/>
              </a:solidFill>
              <a:latin typeface="Avenir Next" panose="020B0503020202020204" pitchFamily="34" charset="0"/>
              <a:cs typeface="Times New Roman" panose="02020603050405020304" pitchFamily="18" charset="0"/>
            </a:endParaRPr>
          </a:p>
          <a:p>
            <a:r>
              <a:rPr lang="en-GB" sz="2000" b="0" i="0" u="none" strike="noStrike" dirty="0">
                <a:solidFill>
                  <a:srgbClr val="232323"/>
                </a:solidFill>
                <a:effectLst/>
                <a:latin typeface="Avenir Next" panose="020B0503020202020204" pitchFamily="34" charset="0"/>
              </a:rPr>
              <a:t>Launched on 1 October 2021 with comprehensive series of videos and wananga highlighting the goals and aspirations of </a:t>
            </a:r>
            <a:r>
              <a:rPr lang="en-GB" sz="2000" b="0" i="0" u="none" strike="noStrike" dirty="0" err="1">
                <a:solidFill>
                  <a:srgbClr val="232323"/>
                </a:solidFill>
                <a:effectLst/>
                <a:latin typeface="Avenir Next" panose="020B0503020202020204" pitchFamily="34" charset="0"/>
              </a:rPr>
              <a:t>Te</a:t>
            </a:r>
            <a:r>
              <a:rPr lang="en-GB" sz="2000" b="0" i="0" u="none" strike="noStrike" dirty="0">
                <a:solidFill>
                  <a:srgbClr val="232323"/>
                </a:solidFill>
                <a:effectLst/>
                <a:latin typeface="Avenir Next" panose="020B0503020202020204" pitchFamily="34" charset="0"/>
              </a:rPr>
              <a:t> </a:t>
            </a:r>
            <a:r>
              <a:rPr lang="en-GB" sz="2000" b="0" i="0" u="none" strike="noStrike" dirty="0" err="1">
                <a:solidFill>
                  <a:srgbClr val="232323"/>
                </a:solidFill>
                <a:effectLst/>
                <a:latin typeface="Avenir Next" panose="020B0503020202020204" pitchFamily="34" charset="0"/>
              </a:rPr>
              <a:t>Arawa</a:t>
            </a:r>
            <a:r>
              <a:rPr lang="en-GB" sz="2000" b="0" i="0" u="none" strike="noStrike" dirty="0">
                <a:solidFill>
                  <a:srgbClr val="232323"/>
                </a:solidFill>
                <a:effectLst/>
                <a:latin typeface="Avenir Next" panose="020B0503020202020204" pitchFamily="34" charset="0"/>
              </a:rPr>
              <a:t>.</a:t>
            </a:r>
          </a:p>
          <a:p>
            <a:endParaRPr lang="en-GB" sz="2000" dirty="0">
              <a:solidFill>
                <a:srgbClr val="232323"/>
              </a:solidFill>
              <a:latin typeface="Avenir Next" panose="020B0503020202020204" pitchFamily="34" charset="0"/>
            </a:endParaRPr>
          </a:p>
          <a:p>
            <a:r>
              <a:rPr lang="en-GB" sz="2000" b="0" i="0" u="none" strike="noStrike" dirty="0">
                <a:solidFill>
                  <a:srgbClr val="232323"/>
                </a:solidFill>
                <a:effectLst/>
                <a:latin typeface="Avenir Next" panose="020B0503020202020204" pitchFamily="34" charset="0"/>
              </a:rPr>
              <a:t>Another widely active iwi in the climate space</a:t>
            </a:r>
          </a:p>
        </p:txBody>
      </p:sp>
    </p:spTree>
    <p:extLst>
      <p:ext uri="{BB962C8B-B14F-4D97-AF65-F5344CB8AC3E}">
        <p14:creationId xmlns:p14="http://schemas.microsoft.com/office/powerpoint/2010/main" val="3232267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7B71E1-630F-00E9-BA15-878CCCD861E7}"/>
              </a:ext>
            </a:extLst>
          </p:cNvPr>
          <p:cNvSpPr txBox="1">
            <a:spLocks/>
          </p:cNvSpPr>
          <p:nvPr/>
        </p:nvSpPr>
        <p:spPr>
          <a:xfrm>
            <a:off x="973111" y="4133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highlight>
                  <a:srgbClr val="51BBB3"/>
                </a:highlight>
              </a:rPr>
              <a:t>Whanganui District </a:t>
            </a:r>
          </a:p>
          <a:p>
            <a:r>
              <a:rPr lang="en-GB" b="1" dirty="0">
                <a:solidFill>
                  <a:schemeClr val="bg1"/>
                </a:solidFill>
                <a:highlight>
                  <a:srgbClr val="51BBB3"/>
                </a:highlight>
              </a:rPr>
              <a:t>Council</a:t>
            </a:r>
          </a:p>
        </p:txBody>
      </p:sp>
      <p:pic>
        <p:nvPicPr>
          <p:cNvPr id="6" name="Picture 5">
            <a:extLst>
              <a:ext uri="{FF2B5EF4-FFF2-40B4-BE49-F238E27FC236}">
                <a16:creationId xmlns:a16="http://schemas.microsoft.com/office/drawing/2014/main" id="{D092DBD9-271F-289B-BA97-D2920E0451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5893" y="0"/>
            <a:ext cx="4776107" cy="6858000"/>
          </a:xfrm>
          <a:prstGeom prst="rect">
            <a:avLst/>
          </a:prstGeom>
        </p:spPr>
      </p:pic>
      <p:sp>
        <p:nvSpPr>
          <p:cNvPr id="7" name="TextBox 6">
            <a:extLst>
              <a:ext uri="{FF2B5EF4-FFF2-40B4-BE49-F238E27FC236}">
                <a16:creationId xmlns:a16="http://schemas.microsoft.com/office/drawing/2014/main" id="{08E9398C-CA85-377E-1780-E9948E4DA805}"/>
              </a:ext>
            </a:extLst>
          </p:cNvPr>
          <p:cNvSpPr txBox="1"/>
          <p:nvPr/>
        </p:nvSpPr>
        <p:spPr>
          <a:xfrm>
            <a:off x="973111" y="1928970"/>
            <a:ext cx="5757473" cy="3847207"/>
          </a:xfrm>
          <a:prstGeom prst="rect">
            <a:avLst/>
          </a:prstGeom>
          <a:noFill/>
        </p:spPr>
        <p:txBody>
          <a:bodyPr wrap="square">
            <a:spAutoFit/>
          </a:bodyPr>
          <a:lstStyle/>
          <a:p>
            <a:r>
              <a:rPr lang="en-GB" sz="2000" dirty="0">
                <a:solidFill>
                  <a:srgbClr val="000000"/>
                </a:solidFill>
                <a:effectLst/>
                <a:latin typeface="Avenir Next" panose="020B0503020202020204" pitchFamily="34" charset="0"/>
                <a:ea typeface="Calibri" panose="020F0502020204030204" pitchFamily="34" charset="0"/>
                <a:cs typeface="Times New Roman" panose="02020603050405020304" pitchFamily="18" charset="0"/>
              </a:rPr>
              <a:t>Not </a:t>
            </a:r>
            <a:r>
              <a:rPr lang="en-GB" sz="2000" dirty="0">
                <a:solidFill>
                  <a:srgbClr val="000000"/>
                </a:solidFill>
                <a:latin typeface="Avenir Next" panose="020B0503020202020204" pitchFamily="34" charset="0"/>
                <a:ea typeface="Calibri" panose="020F0502020204030204" pitchFamily="34" charset="0"/>
                <a:cs typeface="Times New Roman" panose="02020603050405020304" pitchFamily="18" charset="0"/>
              </a:rPr>
              <a:t>iwi based but founded in core Māori values </a:t>
            </a:r>
          </a:p>
          <a:p>
            <a:endParaRPr lang="en-GB" sz="2000" b="0" i="0" u="none" strike="noStrike" dirty="0">
              <a:solidFill>
                <a:srgbClr val="000000"/>
              </a:solidFill>
              <a:effectLst/>
              <a:latin typeface="Avenir Next" panose="020B0503020202020204" pitchFamily="34" charset="0"/>
              <a:cs typeface="Times New Roman" panose="02020603050405020304" pitchFamily="18" charset="0"/>
            </a:endParaRPr>
          </a:p>
          <a:p>
            <a:r>
              <a:rPr lang="en-GB" sz="2000" dirty="0">
                <a:solidFill>
                  <a:srgbClr val="000000"/>
                </a:solidFill>
                <a:latin typeface="Avenir Next" panose="020B0503020202020204" pitchFamily="34" charset="0"/>
                <a:cs typeface="Times New Roman" panose="02020603050405020304" pitchFamily="18" charset="0"/>
              </a:rPr>
              <a:t>Completed in 2021</a:t>
            </a:r>
          </a:p>
          <a:p>
            <a:endParaRPr lang="en-GB" sz="2000" dirty="0">
              <a:solidFill>
                <a:srgbClr val="000000"/>
              </a:solidFill>
              <a:latin typeface="Avenir Next" panose="020B0503020202020204" pitchFamily="34" charset="0"/>
              <a:cs typeface="Times New Roman" panose="02020603050405020304" pitchFamily="18" charset="0"/>
            </a:endParaRPr>
          </a:p>
          <a:p>
            <a:endParaRPr lang="en-GB" sz="2400" i="1" u="none" strike="noStrike" dirty="0">
              <a:solidFill>
                <a:schemeClr val="bg1"/>
              </a:solidFill>
              <a:effectLst/>
              <a:latin typeface="Avenir Next Medium" panose="020B0503020202020204" pitchFamily="34" charset="0"/>
              <a:cs typeface="Times New Roman" panose="02020603050405020304" pitchFamily="18" charset="0"/>
            </a:endParaRPr>
          </a:p>
          <a:p>
            <a:r>
              <a:rPr lang="en-GB" sz="2400" i="1" dirty="0">
                <a:solidFill>
                  <a:schemeClr val="bg1"/>
                </a:solidFill>
                <a:effectLst/>
                <a:highlight>
                  <a:srgbClr val="51BBB3"/>
                </a:highlight>
                <a:latin typeface="Avenir Next Medium" panose="020B0503020202020204" pitchFamily="34" charset="0"/>
              </a:rPr>
              <a:t>‘This strategy tells a story of the New Zealand European and Māori</a:t>
            </a:r>
          </a:p>
          <a:p>
            <a:r>
              <a:rPr lang="en-GB" sz="2400" i="1" dirty="0">
                <a:solidFill>
                  <a:schemeClr val="bg1"/>
                </a:solidFill>
                <a:effectLst/>
                <a:highlight>
                  <a:srgbClr val="51BBB3"/>
                </a:highlight>
                <a:latin typeface="Avenir Next Medium" panose="020B0503020202020204" pitchFamily="34" charset="0"/>
              </a:rPr>
              <a:t>(</a:t>
            </a:r>
            <a:r>
              <a:rPr lang="en-GB" sz="2400" i="1" dirty="0" err="1">
                <a:solidFill>
                  <a:schemeClr val="bg1"/>
                </a:solidFill>
                <a:effectLst/>
                <a:highlight>
                  <a:srgbClr val="51BBB3"/>
                </a:highlight>
                <a:latin typeface="Avenir Next Medium" panose="020B0503020202020204" pitchFamily="34" charset="0"/>
              </a:rPr>
              <a:t>te</a:t>
            </a:r>
            <a:r>
              <a:rPr lang="en-GB" sz="2400" i="1" dirty="0">
                <a:solidFill>
                  <a:schemeClr val="bg1"/>
                </a:solidFill>
                <a:effectLst/>
                <a:highlight>
                  <a:srgbClr val="51BBB3"/>
                </a:highlight>
                <a:latin typeface="Avenir Next Medium" panose="020B0503020202020204" pitchFamily="34" charset="0"/>
              </a:rPr>
              <a:t> </a:t>
            </a:r>
            <a:r>
              <a:rPr lang="en-GB" sz="2400" i="1" dirty="0" err="1">
                <a:solidFill>
                  <a:schemeClr val="bg1"/>
                </a:solidFill>
                <a:effectLst/>
                <a:highlight>
                  <a:srgbClr val="51BBB3"/>
                </a:highlight>
                <a:latin typeface="Avenir Next Medium" panose="020B0503020202020204" pitchFamily="34" charset="0"/>
              </a:rPr>
              <a:t>ao</a:t>
            </a:r>
            <a:r>
              <a:rPr lang="en-GB" sz="2400" i="1" dirty="0">
                <a:solidFill>
                  <a:schemeClr val="bg1"/>
                </a:solidFill>
                <a:effectLst/>
                <a:highlight>
                  <a:srgbClr val="51BBB3"/>
                </a:highlight>
                <a:latin typeface="Avenir Next Medium" panose="020B0503020202020204" pitchFamily="34" charset="0"/>
              </a:rPr>
              <a:t> Māori) world views coming together to address climate change in</a:t>
            </a:r>
          </a:p>
          <a:p>
            <a:r>
              <a:rPr lang="en-GB" sz="2400" i="1" dirty="0">
                <a:solidFill>
                  <a:schemeClr val="bg1"/>
                </a:solidFill>
                <a:effectLst/>
                <a:highlight>
                  <a:srgbClr val="51BBB3"/>
                </a:highlight>
                <a:latin typeface="Avenir Next Medium" panose="020B0503020202020204" pitchFamily="34" charset="0"/>
              </a:rPr>
              <a:t>a uniquely Whanganui way.’</a:t>
            </a:r>
          </a:p>
          <a:p>
            <a:endParaRPr lang="en-GB" sz="2000" b="0" i="0" u="none" strike="noStrike" dirty="0">
              <a:solidFill>
                <a:srgbClr val="232323"/>
              </a:solidFill>
              <a:effectLst/>
              <a:latin typeface="Avenir Next" panose="020B0503020202020204" pitchFamily="34" charset="0"/>
            </a:endParaRPr>
          </a:p>
        </p:txBody>
      </p:sp>
    </p:spTree>
    <p:extLst>
      <p:ext uri="{BB962C8B-B14F-4D97-AF65-F5344CB8AC3E}">
        <p14:creationId xmlns:p14="http://schemas.microsoft.com/office/powerpoint/2010/main" val="3631200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B126-A3B1-DBE1-5B12-7D2BBE6CA93D}"/>
              </a:ext>
            </a:extLst>
          </p:cNvPr>
          <p:cNvSpPr>
            <a:spLocks noGrp="1"/>
          </p:cNvSpPr>
          <p:nvPr>
            <p:ph type="title"/>
          </p:nvPr>
        </p:nvSpPr>
        <p:spPr/>
        <p:txBody>
          <a:bodyPr/>
          <a:lstStyle/>
          <a:p>
            <a:r>
              <a:rPr lang="en-GB" b="1" dirty="0"/>
              <a:t>Core Values and Considerations</a:t>
            </a:r>
          </a:p>
        </p:txBody>
      </p:sp>
      <p:sp>
        <p:nvSpPr>
          <p:cNvPr id="3" name="Content Placeholder 2">
            <a:extLst>
              <a:ext uri="{FF2B5EF4-FFF2-40B4-BE49-F238E27FC236}">
                <a16:creationId xmlns:a16="http://schemas.microsoft.com/office/drawing/2014/main" id="{02ED14B6-EACC-550C-4CD1-419FFD2B1E86}"/>
              </a:ext>
            </a:extLst>
          </p:cNvPr>
          <p:cNvSpPr>
            <a:spLocks noGrp="1"/>
          </p:cNvSpPr>
          <p:nvPr>
            <p:ph idx="1"/>
          </p:nvPr>
        </p:nvSpPr>
        <p:spPr/>
        <p:txBody>
          <a:bodyPr/>
          <a:lstStyle/>
          <a:p>
            <a:pPr>
              <a:buFontTx/>
              <a:buChar char="-"/>
            </a:pPr>
            <a:r>
              <a:rPr lang="en-GB" dirty="0">
                <a:latin typeface="Avenir Next" panose="020B0503020202020204" pitchFamily="34" charset="0"/>
              </a:rPr>
              <a:t>Focus on </a:t>
            </a:r>
            <a:r>
              <a:rPr lang="en-GB" dirty="0">
                <a:solidFill>
                  <a:schemeClr val="bg1"/>
                </a:solidFill>
                <a:highlight>
                  <a:srgbClr val="51BBB3"/>
                </a:highlight>
                <a:latin typeface="Avenir Next" panose="020B0503020202020204" pitchFamily="34" charset="0"/>
              </a:rPr>
              <a:t>Whānau</a:t>
            </a:r>
          </a:p>
          <a:p>
            <a:pPr>
              <a:buFontTx/>
              <a:buChar char="-"/>
            </a:pPr>
            <a:r>
              <a:rPr lang="en-GB" dirty="0">
                <a:latin typeface="Avenir Next" panose="020B0503020202020204" pitchFamily="34" charset="0"/>
              </a:rPr>
              <a:t>Focus on </a:t>
            </a:r>
            <a:r>
              <a:rPr lang="en-GB" dirty="0">
                <a:solidFill>
                  <a:schemeClr val="bg1"/>
                </a:solidFill>
                <a:highlight>
                  <a:srgbClr val="9B76EF"/>
                </a:highlight>
                <a:latin typeface="Avenir Next" panose="020B0503020202020204" pitchFamily="34" charset="0"/>
              </a:rPr>
              <a:t>Whakapapa</a:t>
            </a:r>
          </a:p>
          <a:p>
            <a:pPr>
              <a:buFontTx/>
              <a:buChar char="-"/>
            </a:pPr>
            <a:r>
              <a:rPr lang="en-GB" dirty="0">
                <a:latin typeface="Avenir Next" panose="020B0503020202020204" pitchFamily="34" charset="0"/>
              </a:rPr>
              <a:t>Focus on </a:t>
            </a:r>
            <a:r>
              <a:rPr lang="en-GB" dirty="0">
                <a:solidFill>
                  <a:schemeClr val="bg1"/>
                </a:solidFill>
                <a:highlight>
                  <a:srgbClr val="2B8ECC"/>
                </a:highlight>
                <a:latin typeface="Avenir Next" panose="020B0503020202020204" pitchFamily="34" charset="0"/>
              </a:rPr>
              <a:t>Rangatiratanga</a:t>
            </a:r>
          </a:p>
          <a:p>
            <a:pPr>
              <a:buFontTx/>
              <a:buChar char="-"/>
            </a:pPr>
            <a:r>
              <a:rPr lang="en-GB" dirty="0">
                <a:latin typeface="Avenir Next" panose="020B0503020202020204" pitchFamily="34" charset="0"/>
              </a:rPr>
              <a:t>Focus on </a:t>
            </a:r>
            <a:r>
              <a:rPr lang="en-GB" dirty="0">
                <a:solidFill>
                  <a:schemeClr val="bg2"/>
                </a:solidFill>
                <a:highlight>
                  <a:srgbClr val="51BBB3"/>
                </a:highlight>
                <a:latin typeface="Avenir Next" panose="020B0503020202020204" pitchFamily="34" charset="0"/>
              </a:rPr>
              <a:t>Kaitiakitanga</a:t>
            </a:r>
          </a:p>
          <a:p>
            <a:pPr>
              <a:buFontTx/>
              <a:buChar char="-"/>
            </a:pPr>
            <a:r>
              <a:rPr lang="en-GB" dirty="0">
                <a:latin typeface="Avenir Next" panose="020B0503020202020204" pitchFamily="34" charset="0"/>
              </a:rPr>
              <a:t>Focus on </a:t>
            </a:r>
            <a:r>
              <a:rPr lang="en-GB" dirty="0">
                <a:solidFill>
                  <a:schemeClr val="bg1"/>
                </a:solidFill>
                <a:highlight>
                  <a:srgbClr val="00B050"/>
                </a:highlight>
                <a:latin typeface="Avenir Next" panose="020B0503020202020204" pitchFamily="34" charset="0"/>
              </a:rPr>
              <a:t>Capacity Building</a:t>
            </a:r>
          </a:p>
          <a:p>
            <a:pPr>
              <a:buFontTx/>
              <a:buChar char="-"/>
            </a:pPr>
            <a:r>
              <a:rPr lang="en-GB" dirty="0">
                <a:latin typeface="Avenir Next" panose="020B0503020202020204" pitchFamily="34" charset="0"/>
              </a:rPr>
              <a:t>Focus on </a:t>
            </a:r>
            <a:r>
              <a:rPr lang="en-GB" dirty="0">
                <a:solidFill>
                  <a:schemeClr val="bg1"/>
                </a:solidFill>
                <a:highlight>
                  <a:srgbClr val="E66E5B"/>
                </a:highlight>
                <a:latin typeface="Avenir Next" panose="020B0503020202020204" pitchFamily="34" charset="0"/>
              </a:rPr>
              <a:t>Tikanga</a:t>
            </a:r>
          </a:p>
          <a:p>
            <a:pPr>
              <a:buFontTx/>
              <a:buChar char="-"/>
            </a:pPr>
            <a:r>
              <a:rPr lang="en-GB" dirty="0">
                <a:latin typeface="Avenir Next" panose="020B0503020202020204" pitchFamily="34" charset="0"/>
              </a:rPr>
              <a:t>Focus on </a:t>
            </a:r>
            <a:r>
              <a:rPr lang="en-GB" dirty="0">
                <a:solidFill>
                  <a:schemeClr val="bg2"/>
                </a:solidFill>
                <a:highlight>
                  <a:srgbClr val="D084B8"/>
                </a:highlight>
                <a:latin typeface="Avenir Next" panose="020B0503020202020204" pitchFamily="34" charset="0"/>
              </a:rPr>
              <a:t>Mātauranga</a:t>
            </a:r>
          </a:p>
        </p:txBody>
      </p:sp>
      <p:pic>
        <p:nvPicPr>
          <p:cNvPr id="4" name="Picture 3">
            <a:extLst>
              <a:ext uri="{FF2B5EF4-FFF2-40B4-BE49-F238E27FC236}">
                <a16:creationId xmlns:a16="http://schemas.microsoft.com/office/drawing/2014/main" id="{BBD63AFA-B70C-FC49-5445-D2182D00E7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56551" y="1333500"/>
            <a:ext cx="2307935" cy="4191000"/>
          </a:xfrm>
          <a:prstGeom prst="rect">
            <a:avLst/>
          </a:prstGeom>
        </p:spPr>
      </p:pic>
      <p:pic>
        <p:nvPicPr>
          <p:cNvPr id="5" name="Picture 4">
            <a:extLst>
              <a:ext uri="{FF2B5EF4-FFF2-40B4-BE49-F238E27FC236}">
                <a16:creationId xmlns:a16="http://schemas.microsoft.com/office/drawing/2014/main" id="{14FF24A2-9793-FDC1-74B3-E4C29A6B82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4800" y="293688"/>
            <a:ext cx="2997200" cy="2794000"/>
          </a:xfrm>
          <a:prstGeom prst="rect">
            <a:avLst/>
          </a:prstGeom>
        </p:spPr>
      </p:pic>
      <p:pic>
        <p:nvPicPr>
          <p:cNvPr id="6" name="Picture 5">
            <a:extLst>
              <a:ext uri="{FF2B5EF4-FFF2-40B4-BE49-F238E27FC236}">
                <a16:creationId xmlns:a16="http://schemas.microsoft.com/office/drawing/2014/main" id="{B8654695-C6C0-2074-A69C-749183868C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4910" y="3518263"/>
            <a:ext cx="3177090" cy="3456214"/>
          </a:xfrm>
          <a:prstGeom prst="rect">
            <a:avLst/>
          </a:prstGeom>
        </p:spPr>
      </p:pic>
      <p:pic>
        <p:nvPicPr>
          <p:cNvPr id="7" name="Picture 6">
            <a:extLst>
              <a:ext uri="{FF2B5EF4-FFF2-40B4-BE49-F238E27FC236}">
                <a16:creationId xmlns:a16="http://schemas.microsoft.com/office/drawing/2014/main" id="{8159A089-4B1C-EFDE-2828-17AED69DCF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53099" y="3732390"/>
            <a:ext cx="2261429" cy="3138310"/>
          </a:xfrm>
          <a:prstGeom prst="rect">
            <a:avLst/>
          </a:prstGeom>
        </p:spPr>
      </p:pic>
    </p:spTree>
    <p:extLst>
      <p:ext uri="{BB962C8B-B14F-4D97-AF65-F5344CB8AC3E}">
        <p14:creationId xmlns:p14="http://schemas.microsoft.com/office/powerpoint/2010/main" val="1216101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902A93-8A58-44B6-6584-1C50D4DE32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930" y="526638"/>
            <a:ext cx="5422900" cy="4902200"/>
          </a:xfrm>
          <a:prstGeom prst="rect">
            <a:avLst/>
          </a:prstGeom>
        </p:spPr>
      </p:pic>
      <p:pic>
        <p:nvPicPr>
          <p:cNvPr id="10" name="Picture 9">
            <a:extLst>
              <a:ext uri="{FF2B5EF4-FFF2-40B4-BE49-F238E27FC236}">
                <a16:creationId xmlns:a16="http://schemas.microsoft.com/office/drawing/2014/main" id="{5417E746-8636-9E65-4F80-B805EA29C9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1830" y="526638"/>
            <a:ext cx="4864100" cy="1485900"/>
          </a:xfrm>
          <a:prstGeom prst="rect">
            <a:avLst/>
          </a:prstGeom>
        </p:spPr>
      </p:pic>
      <p:pic>
        <p:nvPicPr>
          <p:cNvPr id="11" name="Picture 10">
            <a:extLst>
              <a:ext uri="{FF2B5EF4-FFF2-40B4-BE49-F238E27FC236}">
                <a16:creationId xmlns:a16="http://schemas.microsoft.com/office/drawing/2014/main" id="{BDC05D66-E20B-6EDE-9F00-53920EF379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1830" y="2012538"/>
            <a:ext cx="6007100" cy="1498600"/>
          </a:xfrm>
          <a:prstGeom prst="rect">
            <a:avLst/>
          </a:prstGeom>
        </p:spPr>
      </p:pic>
      <p:pic>
        <p:nvPicPr>
          <p:cNvPr id="12" name="Picture 11">
            <a:extLst>
              <a:ext uri="{FF2B5EF4-FFF2-40B4-BE49-F238E27FC236}">
                <a16:creationId xmlns:a16="http://schemas.microsoft.com/office/drawing/2014/main" id="{D5F33528-1060-CB78-08FE-6F8E49AD34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89134" y="2761838"/>
            <a:ext cx="5695861" cy="3709696"/>
          </a:xfrm>
          <a:prstGeom prst="rect">
            <a:avLst/>
          </a:prstGeom>
        </p:spPr>
      </p:pic>
      <p:pic>
        <p:nvPicPr>
          <p:cNvPr id="13" name="Picture 12">
            <a:extLst>
              <a:ext uri="{FF2B5EF4-FFF2-40B4-BE49-F238E27FC236}">
                <a16:creationId xmlns:a16="http://schemas.microsoft.com/office/drawing/2014/main" id="{5B0D2CAA-8EFC-DE78-A7C3-EAB97478E3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90402" y="3345062"/>
            <a:ext cx="4254500" cy="3126472"/>
          </a:xfrm>
          <a:prstGeom prst="rect">
            <a:avLst/>
          </a:prstGeom>
        </p:spPr>
      </p:pic>
      <p:pic>
        <p:nvPicPr>
          <p:cNvPr id="14" name="Picture 13">
            <a:extLst>
              <a:ext uri="{FF2B5EF4-FFF2-40B4-BE49-F238E27FC236}">
                <a16:creationId xmlns:a16="http://schemas.microsoft.com/office/drawing/2014/main" id="{5DD7BF79-E566-93D0-5B4A-6242FA4DCBA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2300" y="4330288"/>
            <a:ext cx="5588000" cy="2197100"/>
          </a:xfrm>
          <a:prstGeom prst="rect">
            <a:avLst/>
          </a:prstGeom>
        </p:spPr>
      </p:pic>
      <p:pic>
        <p:nvPicPr>
          <p:cNvPr id="15" name="Picture 14">
            <a:extLst>
              <a:ext uri="{FF2B5EF4-FFF2-40B4-BE49-F238E27FC236}">
                <a16:creationId xmlns:a16="http://schemas.microsoft.com/office/drawing/2014/main" id="{9E434C15-7E90-2867-957E-4167DE5E173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14610" y="758413"/>
            <a:ext cx="3187700" cy="3162300"/>
          </a:xfrm>
          <a:prstGeom prst="rect">
            <a:avLst/>
          </a:prstGeom>
        </p:spPr>
      </p:pic>
    </p:spTree>
    <p:extLst>
      <p:ext uri="{BB962C8B-B14F-4D97-AF65-F5344CB8AC3E}">
        <p14:creationId xmlns:p14="http://schemas.microsoft.com/office/powerpoint/2010/main" val="1825256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48D97AD4-ACF0-6517-ECCD-58B84C59E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550A7-9228-628B-FC86-8915E859590E}"/>
              </a:ext>
            </a:extLst>
          </p:cNvPr>
          <p:cNvSpPr>
            <a:spLocks noGrp="1"/>
          </p:cNvSpPr>
          <p:nvPr>
            <p:ph type="title"/>
          </p:nvPr>
        </p:nvSpPr>
        <p:spPr>
          <a:xfrm>
            <a:off x="838200" y="542097"/>
            <a:ext cx="10515600" cy="1325563"/>
          </a:xfrm>
        </p:spPr>
        <p:txBody>
          <a:bodyPr/>
          <a:lstStyle/>
          <a:p>
            <a:r>
              <a:rPr lang="en-GB" b="1" dirty="0">
                <a:latin typeface="Aptos" panose="020B0004020202020204" pitchFamily="34" charset="0"/>
              </a:rPr>
              <a:t>Heritage Sector</a:t>
            </a:r>
          </a:p>
        </p:txBody>
      </p:sp>
      <p:sp>
        <p:nvSpPr>
          <p:cNvPr id="3" name="Content Placeholder 2">
            <a:extLst>
              <a:ext uri="{FF2B5EF4-FFF2-40B4-BE49-F238E27FC236}">
                <a16:creationId xmlns:a16="http://schemas.microsoft.com/office/drawing/2014/main" id="{8CC29209-8818-B8C4-1B32-6AF4CFB756CF}"/>
              </a:ext>
            </a:extLst>
          </p:cNvPr>
          <p:cNvSpPr>
            <a:spLocks noGrp="1"/>
          </p:cNvSpPr>
          <p:nvPr>
            <p:ph idx="1"/>
          </p:nvPr>
        </p:nvSpPr>
        <p:spPr>
          <a:xfrm>
            <a:off x="838200" y="1964565"/>
            <a:ext cx="6747456" cy="4351338"/>
          </a:xfrm>
        </p:spPr>
        <p:txBody>
          <a:bodyPr>
            <a:normAutofit/>
          </a:bodyPr>
          <a:lstStyle/>
          <a:p>
            <a:pPr marL="0" indent="0" algn="l">
              <a:buNone/>
            </a:pPr>
            <a:r>
              <a:rPr lang="en-GB" sz="2400" b="1" i="0" u="none" strike="noStrike" dirty="0">
                <a:solidFill>
                  <a:srgbClr val="1F1F1F"/>
                </a:solidFill>
                <a:effectLst/>
                <a:latin typeface="Aptos" panose="020B0004020202020204" pitchFamily="34" charset="0"/>
              </a:rPr>
              <a:t>Action 5.8: </a:t>
            </a:r>
            <a:r>
              <a:rPr lang="en-GB" sz="2400" b="0" i="0" u="none" strike="noStrike" dirty="0">
                <a:solidFill>
                  <a:srgbClr val="1F1F1F"/>
                </a:solidFill>
                <a:effectLst/>
                <a:latin typeface="Aptos" panose="020B0004020202020204" pitchFamily="34" charset="0"/>
              </a:rPr>
              <a:t>Support kaitiaki communities to adapt and conserve taonga/cultural assets</a:t>
            </a:r>
          </a:p>
          <a:p>
            <a:pPr marL="0" indent="0" algn="l">
              <a:buNone/>
            </a:pPr>
            <a:r>
              <a:rPr lang="en-GB" sz="2400" b="1" i="0" u="none" strike="noStrike" dirty="0">
                <a:solidFill>
                  <a:srgbClr val="1F1F1F"/>
                </a:solidFill>
                <a:effectLst/>
                <a:latin typeface="Aptos" panose="020B0004020202020204" pitchFamily="34" charset="0"/>
              </a:rPr>
              <a:t>Action 3.26</a:t>
            </a:r>
            <a:r>
              <a:rPr lang="en-GB" sz="2400" b="0" i="0" u="none" strike="noStrike" dirty="0">
                <a:solidFill>
                  <a:srgbClr val="1F1F1F"/>
                </a:solidFill>
                <a:effectLst/>
                <a:latin typeface="Aptos" panose="020B0004020202020204" pitchFamily="34" charset="0"/>
              </a:rPr>
              <a:t>: produce guidance for disaster risk management for cultural heritage</a:t>
            </a:r>
          </a:p>
          <a:p>
            <a:pPr marL="0" indent="0" algn="l">
              <a:buNone/>
            </a:pPr>
            <a:r>
              <a:rPr lang="en-GB" sz="2400" b="1" i="0" u="none" strike="noStrike" dirty="0">
                <a:solidFill>
                  <a:srgbClr val="1F1F1F"/>
                </a:solidFill>
                <a:effectLst/>
                <a:latin typeface="Aptos" panose="020B0004020202020204" pitchFamily="34" charset="0"/>
              </a:rPr>
              <a:t>Action 3.27</a:t>
            </a:r>
            <a:r>
              <a:rPr lang="en-GB" sz="2400" b="0" i="0" u="none" strike="noStrike" dirty="0">
                <a:solidFill>
                  <a:srgbClr val="1F1F1F"/>
                </a:solidFill>
                <a:effectLst/>
                <a:latin typeface="Aptos" panose="020B0004020202020204" pitchFamily="34" charset="0"/>
              </a:rPr>
              <a:t>: develop a framework for assessing exposure and vulnerability of cultural assets/taonga to climate change</a:t>
            </a:r>
          </a:p>
          <a:p>
            <a:pPr marL="0" indent="0" algn="l">
              <a:buNone/>
            </a:pPr>
            <a:r>
              <a:rPr lang="en-GB" sz="2400" b="1" i="0" u="none" strike="noStrike" dirty="0">
                <a:solidFill>
                  <a:srgbClr val="1F1F1F"/>
                </a:solidFill>
                <a:effectLst/>
                <a:latin typeface="Aptos" panose="020B0004020202020204" pitchFamily="34" charset="0"/>
              </a:rPr>
              <a:t>Action 7.1</a:t>
            </a:r>
            <a:r>
              <a:rPr lang="en-GB" sz="2400" b="0" i="0" u="none" strike="noStrike" dirty="0">
                <a:solidFill>
                  <a:srgbClr val="1F1F1F"/>
                </a:solidFill>
                <a:effectLst/>
                <a:latin typeface="Aptos" panose="020B0004020202020204" pitchFamily="34" charset="0"/>
              </a:rPr>
              <a:t>: research how cultural heritage contributes to community wellbeing and climate change adaptation</a:t>
            </a:r>
          </a:p>
          <a:p>
            <a:pPr marL="0" indent="0">
              <a:buNone/>
            </a:pPr>
            <a:endParaRPr lang="en-GB" sz="2400" dirty="0">
              <a:latin typeface="Aptos" panose="020B0004020202020204" pitchFamily="34" charset="0"/>
            </a:endParaRPr>
          </a:p>
        </p:txBody>
      </p:sp>
      <p:pic>
        <p:nvPicPr>
          <p:cNvPr id="4" name="Picture 3">
            <a:extLst>
              <a:ext uri="{FF2B5EF4-FFF2-40B4-BE49-F238E27FC236}">
                <a16:creationId xmlns:a16="http://schemas.microsoft.com/office/drawing/2014/main" id="{133275E5-21CE-673B-B59C-D9567F3322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4797" y="90152"/>
            <a:ext cx="4221431" cy="6858000"/>
          </a:xfrm>
          <a:prstGeom prst="rect">
            <a:avLst/>
          </a:prstGeom>
        </p:spPr>
      </p:pic>
    </p:spTree>
    <p:extLst>
      <p:ext uri="{BB962C8B-B14F-4D97-AF65-F5344CB8AC3E}">
        <p14:creationId xmlns:p14="http://schemas.microsoft.com/office/powerpoint/2010/main" val="560671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E41E29-ECFC-2702-2319-46B5B71D6A62}"/>
              </a:ext>
            </a:extLst>
          </p:cNvPr>
          <p:cNvSpPr>
            <a:spLocks noGrp="1"/>
          </p:cNvSpPr>
          <p:nvPr>
            <p:ph type="title"/>
          </p:nvPr>
        </p:nvSpPr>
        <p:spPr>
          <a:xfrm>
            <a:off x="550101" y="340963"/>
            <a:ext cx="11088749" cy="747092"/>
          </a:xfrm>
        </p:spPr>
        <p:txBody>
          <a:bodyPr vert="horz" lIns="91440" tIns="45720" rIns="91440" bIns="45720" rtlCol="0" anchor="b">
            <a:normAutofit/>
          </a:bodyPr>
          <a:lstStyle/>
          <a:p>
            <a:r>
              <a:rPr lang="en-US" b="1" dirty="0">
                <a:solidFill>
                  <a:srgbClr val="5D667E"/>
                </a:solidFill>
                <a:latin typeface="Aptos" panose="020B0004020202020204" pitchFamily="34" charset="0"/>
              </a:rPr>
              <a:t>Key Climate Policy</a:t>
            </a:r>
          </a:p>
        </p:txBody>
      </p:sp>
      <p:pic>
        <p:nvPicPr>
          <p:cNvPr id="4" name="Picture 3">
            <a:extLst>
              <a:ext uri="{FF2B5EF4-FFF2-40B4-BE49-F238E27FC236}">
                <a16:creationId xmlns:a16="http://schemas.microsoft.com/office/drawing/2014/main" id="{6426E3AD-4BB1-AD81-FA58-F9A0CFD0A0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12241" y="1272721"/>
            <a:ext cx="6764468" cy="5457766"/>
          </a:xfrm>
          <a:prstGeom prst="rect">
            <a:avLst/>
          </a:prstGeom>
        </p:spPr>
      </p:pic>
      <p:sp>
        <p:nvSpPr>
          <p:cNvPr id="7" name="TextBox 6">
            <a:extLst>
              <a:ext uri="{FF2B5EF4-FFF2-40B4-BE49-F238E27FC236}">
                <a16:creationId xmlns:a16="http://schemas.microsoft.com/office/drawing/2014/main" id="{0DF9C03B-FA42-9113-8C34-E04E3CD81241}"/>
              </a:ext>
            </a:extLst>
          </p:cNvPr>
          <p:cNvSpPr txBox="1"/>
          <p:nvPr/>
        </p:nvSpPr>
        <p:spPr>
          <a:xfrm>
            <a:off x="9929545" y="6361155"/>
            <a:ext cx="6100548" cy="369332"/>
          </a:xfrm>
          <a:prstGeom prst="rect">
            <a:avLst/>
          </a:prstGeom>
          <a:noFill/>
        </p:spPr>
        <p:txBody>
          <a:bodyPr wrap="square">
            <a:spAutoFit/>
          </a:bodyPr>
          <a:lstStyle/>
          <a:p>
            <a:r>
              <a:rPr lang="en-GB" b="1" i="0" u="none" strike="noStrike" dirty="0">
                <a:solidFill>
                  <a:srgbClr val="202122"/>
                </a:solidFill>
                <a:effectLst/>
                <a:latin typeface="Avenir Next" panose="020B0503020202020204" pitchFamily="34" charset="0"/>
              </a:rPr>
              <a:t>©</a:t>
            </a:r>
            <a:r>
              <a:rPr lang="en-GB" b="0" i="0" u="none" strike="noStrike" dirty="0">
                <a:solidFill>
                  <a:srgbClr val="202122"/>
                </a:solidFill>
                <a:effectLst/>
                <a:latin typeface="Avenir Next" panose="020B0503020202020204" pitchFamily="34" charset="0"/>
              </a:rPr>
              <a:t> </a:t>
            </a:r>
            <a:r>
              <a:rPr lang="en-GB" b="0" i="0" u="none" strike="noStrike" dirty="0">
                <a:solidFill>
                  <a:srgbClr val="000000"/>
                </a:solidFill>
                <a:latin typeface="Avenir Next" panose="020B0503020202020204" pitchFamily="34" charset="0"/>
                <a:cs typeface="Times New Roman" panose="02020603050405020304" pitchFamily="18" charset="0"/>
              </a:rPr>
              <a:t>Sarah </a:t>
            </a:r>
            <a:r>
              <a:rPr lang="en-GB" b="0" i="0" u="none" strike="noStrike" dirty="0" err="1">
                <a:solidFill>
                  <a:srgbClr val="000000"/>
                </a:solidFill>
                <a:latin typeface="Avenir Next" panose="020B0503020202020204" pitchFamily="34" charset="0"/>
                <a:cs typeface="Times New Roman" panose="02020603050405020304" pitchFamily="18" charset="0"/>
              </a:rPr>
              <a:t>For</a:t>
            </a:r>
            <a:r>
              <a:rPr lang="en-GB" dirty="0" err="1">
                <a:solidFill>
                  <a:srgbClr val="000000"/>
                </a:solidFill>
                <a:latin typeface="Avenir Next" panose="020B0503020202020204" pitchFamily="34" charset="0"/>
                <a:cs typeface="Times New Roman" panose="02020603050405020304" pitchFamily="18" charset="0"/>
              </a:rPr>
              <a:t>gesson</a:t>
            </a:r>
            <a:r>
              <a:rPr lang="en-GB" dirty="0">
                <a:effectLst/>
                <a:latin typeface="Avenir Next" panose="020B0503020202020204" pitchFamily="34" charset="0"/>
              </a:rPr>
              <a:t> </a:t>
            </a:r>
            <a:endParaRPr lang="en-GB" dirty="0"/>
          </a:p>
        </p:txBody>
      </p:sp>
    </p:spTree>
    <p:extLst>
      <p:ext uri="{BB962C8B-B14F-4D97-AF65-F5344CB8AC3E}">
        <p14:creationId xmlns:p14="http://schemas.microsoft.com/office/powerpoint/2010/main" val="2787844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63271DA2-3850-9E85-4665-4E70327CEE7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93695-7A48-01DD-3740-CBE995BCFB0A}"/>
              </a:ext>
            </a:extLst>
          </p:cNvPr>
          <p:cNvSpPr>
            <a:spLocks noGrp="1"/>
          </p:cNvSpPr>
          <p:nvPr>
            <p:ph idx="1"/>
          </p:nvPr>
        </p:nvSpPr>
        <p:spPr>
          <a:xfrm>
            <a:off x="502140" y="1374851"/>
            <a:ext cx="6203460" cy="4151016"/>
          </a:xfrm>
        </p:spPr>
        <p:txBody>
          <a:bodyPr>
            <a:normAutofit/>
          </a:bodyPr>
          <a:lstStyle/>
          <a:p>
            <a:pPr marL="0" indent="0">
              <a:lnSpc>
                <a:spcPct val="100000"/>
              </a:lnSpc>
              <a:buNone/>
            </a:pPr>
            <a:r>
              <a:rPr lang="en-GB" sz="2000" dirty="0">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G</a:t>
            </a:r>
            <a:r>
              <a:rPr lang="en-GB" sz="2000" dirty="0">
                <a:ln>
                  <a:noFill/>
                </a:ln>
                <a:effectLs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overnment funded reports published in 2017 (Ministry of the Environment 2017), identify and highlight how Māori are amongst the most vulnerable groups to the impact of the climate crisis in New Zealand, followed by a strewn of more recent publications, including the major report by </a:t>
            </a:r>
            <a:r>
              <a:rPr lang="en-GB" sz="2000" dirty="0">
                <a:ln>
                  <a:noFill/>
                </a:ln>
                <a:solidFill>
                  <a:schemeClr val="bg1">
                    <a:lumMod val="95000"/>
                  </a:schemeClr>
                </a:solidFill>
                <a:effectLst/>
                <a:highlight>
                  <a:srgbClr val="5D667E"/>
                </a:highligh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Ngā </a:t>
            </a:r>
            <a:r>
              <a:rPr lang="en-GB" sz="2000" dirty="0" err="1">
                <a:ln>
                  <a:noFill/>
                </a:ln>
                <a:solidFill>
                  <a:schemeClr val="bg1">
                    <a:lumMod val="95000"/>
                  </a:schemeClr>
                </a:solidFill>
                <a:effectLst/>
                <a:highlight>
                  <a:srgbClr val="5D667E"/>
                </a:highligh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Pae</a:t>
            </a:r>
            <a:r>
              <a:rPr lang="en-GB" sz="2000" dirty="0">
                <a:ln>
                  <a:noFill/>
                </a:ln>
                <a:solidFill>
                  <a:schemeClr val="bg1">
                    <a:lumMod val="95000"/>
                  </a:schemeClr>
                </a:solidFill>
                <a:effectLst/>
                <a:highlight>
                  <a:srgbClr val="5D667E"/>
                </a:highligh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 o </a:t>
            </a:r>
            <a:r>
              <a:rPr lang="en-GB" sz="2000" dirty="0" err="1">
                <a:ln>
                  <a:noFill/>
                </a:ln>
                <a:solidFill>
                  <a:schemeClr val="bg1">
                    <a:lumMod val="95000"/>
                  </a:schemeClr>
                </a:solidFill>
                <a:effectLst/>
                <a:highlight>
                  <a:srgbClr val="5D667E"/>
                </a:highligh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te</a:t>
            </a:r>
            <a:r>
              <a:rPr lang="en-GB" sz="2000" dirty="0">
                <a:ln>
                  <a:noFill/>
                </a:ln>
                <a:solidFill>
                  <a:schemeClr val="bg1">
                    <a:lumMod val="95000"/>
                  </a:schemeClr>
                </a:solidFill>
                <a:effectLst/>
                <a:highlight>
                  <a:srgbClr val="5D667E"/>
                </a:highligh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 </a:t>
            </a:r>
            <a:r>
              <a:rPr lang="en-GB" sz="2000" dirty="0" err="1">
                <a:ln>
                  <a:noFill/>
                </a:ln>
                <a:solidFill>
                  <a:schemeClr val="bg1">
                    <a:lumMod val="95000"/>
                  </a:schemeClr>
                </a:solidFill>
                <a:effectLst/>
                <a:highlight>
                  <a:srgbClr val="5D667E"/>
                </a:highligh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Māramatanga</a:t>
            </a:r>
            <a:r>
              <a:rPr lang="en-GB" sz="2000" dirty="0">
                <a:ln>
                  <a:noFill/>
                </a:ln>
                <a:solidFill>
                  <a:schemeClr val="bg1">
                    <a:lumMod val="95000"/>
                  </a:schemeClr>
                </a:solidFill>
                <a:effectLst/>
                <a:highlight>
                  <a:srgbClr val="5D667E"/>
                </a:highlight>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rPr>
              <a:t> (NPM) and Manaaki Whenua – Landcare Research</a:t>
            </a:r>
          </a:p>
          <a:p>
            <a:pPr marL="0" indent="0">
              <a:lnSpc>
                <a:spcPct val="100000"/>
              </a:lnSpc>
              <a:buNone/>
            </a:pPr>
            <a:endParaRPr lang="en-GB" sz="2000" b="1" dirty="0">
              <a:uFill>
                <a:solidFill>
                  <a:srgbClr val="000000"/>
                </a:solidFill>
              </a:uFill>
              <a:latin typeface="Aptos" panose="020B0004020202020204" pitchFamily="34" charset="0"/>
              <a:ea typeface="Arial Unicode MS" panose="020B0604020202020204" pitchFamily="34" charset="-128"/>
              <a:cs typeface="Arial Unicode MS" panose="020B0604020202020204" pitchFamily="34" charset="-128"/>
            </a:endParaRPr>
          </a:p>
          <a:p>
            <a:pPr marL="0" indent="0">
              <a:lnSpc>
                <a:spcPct val="100000"/>
              </a:lnSpc>
              <a:buNone/>
            </a:pPr>
            <a:r>
              <a:rPr lang="en-GB" sz="2000" b="1" i="0" u="none" strike="noStrike" dirty="0">
                <a:solidFill>
                  <a:schemeClr val="bg1">
                    <a:lumMod val="95000"/>
                  </a:schemeClr>
                </a:solidFill>
                <a:effectLst/>
                <a:highlight>
                  <a:srgbClr val="5D667E"/>
                </a:highlight>
                <a:latin typeface="Aptos" panose="020B0004020202020204" pitchFamily="34" charset="0"/>
              </a:rPr>
              <a:t>He </a:t>
            </a:r>
            <a:r>
              <a:rPr lang="en-GB" sz="2000" b="1" i="0" u="none" strike="noStrike" dirty="0" err="1">
                <a:solidFill>
                  <a:schemeClr val="bg1">
                    <a:lumMod val="95000"/>
                  </a:schemeClr>
                </a:solidFill>
                <a:effectLst/>
                <a:highlight>
                  <a:srgbClr val="5D667E"/>
                </a:highlight>
                <a:latin typeface="Aptos" panose="020B0004020202020204" pitchFamily="34" charset="0"/>
              </a:rPr>
              <a:t>huringa</a:t>
            </a:r>
            <a:r>
              <a:rPr lang="en-GB" sz="2000" b="1" i="0" u="none" strike="noStrike" dirty="0">
                <a:solidFill>
                  <a:schemeClr val="bg1">
                    <a:lumMod val="95000"/>
                  </a:schemeClr>
                </a:solidFill>
                <a:effectLst/>
                <a:highlight>
                  <a:srgbClr val="5D667E"/>
                </a:highlight>
                <a:latin typeface="Aptos" panose="020B0004020202020204" pitchFamily="34" charset="0"/>
              </a:rPr>
              <a:t> </a:t>
            </a:r>
            <a:r>
              <a:rPr lang="en-GB" sz="2000" b="1" i="0" u="none" strike="noStrike" dirty="0" err="1">
                <a:solidFill>
                  <a:schemeClr val="bg1">
                    <a:lumMod val="95000"/>
                  </a:schemeClr>
                </a:solidFill>
                <a:effectLst/>
                <a:highlight>
                  <a:srgbClr val="5D667E"/>
                </a:highlight>
                <a:latin typeface="Aptos" panose="020B0004020202020204" pitchFamily="34" charset="0"/>
              </a:rPr>
              <a:t>āhuarangi</a:t>
            </a:r>
            <a:r>
              <a:rPr lang="en-GB" sz="2000" b="1" i="0" u="none" strike="noStrike" dirty="0">
                <a:solidFill>
                  <a:schemeClr val="bg1">
                    <a:lumMod val="95000"/>
                  </a:schemeClr>
                </a:solidFill>
                <a:effectLst/>
                <a:highlight>
                  <a:srgbClr val="5D667E"/>
                </a:highlight>
                <a:latin typeface="Aptos" panose="020B0004020202020204" pitchFamily="34" charset="0"/>
              </a:rPr>
              <a:t>, he </a:t>
            </a:r>
            <a:r>
              <a:rPr lang="en-GB" sz="2000" b="1" i="0" u="none" strike="noStrike" dirty="0" err="1">
                <a:solidFill>
                  <a:schemeClr val="bg1">
                    <a:lumMod val="95000"/>
                  </a:schemeClr>
                </a:solidFill>
                <a:effectLst/>
                <a:highlight>
                  <a:srgbClr val="5D667E"/>
                </a:highlight>
                <a:latin typeface="Aptos" panose="020B0004020202020204" pitchFamily="34" charset="0"/>
              </a:rPr>
              <a:t>huringa</a:t>
            </a:r>
            <a:r>
              <a:rPr lang="en-GB" sz="2000" b="1" i="0" u="none" strike="noStrike" dirty="0">
                <a:solidFill>
                  <a:schemeClr val="bg1">
                    <a:lumMod val="95000"/>
                  </a:schemeClr>
                </a:solidFill>
                <a:effectLst/>
                <a:highlight>
                  <a:srgbClr val="5D667E"/>
                </a:highlight>
                <a:latin typeface="Aptos" panose="020B0004020202020204" pitchFamily="34" charset="0"/>
              </a:rPr>
              <a:t> </a:t>
            </a:r>
            <a:r>
              <a:rPr lang="en-GB" sz="2000" b="1" i="0" u="none" strike="noStrike" dirty="0" err="1">
                <a:solidFill>
                  <a:schemeClr val="bg1">
                    <a:lumMod val="95000"/>
                  </a:schemeClr>
                </a:solidFill>
                <a:effectLst/>
                <a:highlight>
                  <a:srgbClr val="5D667E"/>
                </a:highlight>
                <a:latin typeface="Aptos" panose="020B0004020202020204" pitchFamily="34" charset="0"/>
              </a:rPr>
              <a:t>ao</a:t>
            </a:r>
            <a:r>
              <a:rPr lang="en-GB" sz="2000" b="1" i="0" u="none" strike="noStrike" dirty="0">
                <a:solidFill>
                  <a:schemeClr val="bg1">
                    <a:lumMod val="95000"/>
                  </a:schemeClr>
                </a:solidFill>
                <a:effectLst/>
                <a:highlight>
                  <a:srgbClr val="5D667E"/>
                </a:highlight>
                <a:latin typeface="Aptos" panose="020B0004020202020204" pitchFamily="34" charset="0"/>
              </a:rPr>
              <a:t>: a changing climate, a changing world</a:t>
            </a:r>
            <a:endParaRPr lang="en-GB" sz="2000" b="1" dirty="0">
              <a:solidFill>
                <a:schemeClr val="bg1">
                  <a:lumMod val="95000"/>
                </a:schemeClr>
              </a:solidFill>
              <a:highlight>
                <a:srgbClr val="5D667E"/>
              </a:highlight>
              <a:latin typeface="Aptos" panose="020B0004020202020204" pitchFamily="34" charset="0"/>
            </a:endParaRPr>
          </a:p>
        </p:txBody>
      </p:sp>
      <p:pic>
        <p:nvPicPr>
          <p:cNvPr id="4" name="Picture 3" descr="A white paper with black text&#10;&#10;Description automatically generated">
            <a:extLst>
              <a:ext uri="{FF2B5EF4-FFF2-40B4-BE49-F238E27FC236}">
                <a16:creationId xmlns:a16="http://schemas.microsoft.com/office/drawing/2014/main" id="{F75ADB8D-FFD0-8312-5562-173B30DAD1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88594" y="0"/>
            <a:ext cx="5003406" cy="6857990"/>
          </a:xfrm>
          <a:prstGeom prst="rect">
            <a:avLst/>
          </a:prstGeom>
        </p:spPr>
      </p:pic>
      <p:sp>
        <p:nvSpPr>
          <p:cNvPr id="7" name="Title 1">
            <a:extLst>
              <a:ext uri="{FF2B5EF4-FFF2-40B4-BE49-F238E27FC236}">
                <a16:creationId xmlns:a16="http://schemas.microsoft.com/office/drawing/2014/main" id="{1A6250F8-E154-B566-38D6-408A7914F2DB}"/>
              </a:ext>
            </a:extLst>
          </p:cNvPr>
          <p:cNvSpPr>
            <a:spLocks noGrp="1"/>
          </p:cNvSpPr>
          <p:nvPr>
            <p:ph type="title"/>
          </p:nvPr>
        </p:nvSpPr>
        <p:spPr>
          <a:xfrm>
            <a:off x="502140" y="24644"/>
            <a:ext cx="10515600" cy="1325563"/>
          </a:xfrm>
        </p:spPr>
        <p:txBody>
          <a:bodyPr/>
          <a:lstStyle/>
          <a:p>
            <a:r>
              <a:rPr lang="en-GB" b="1" dirty="0">
                <a:solidFill>
                  <a:srgbClr val="5D667E"/>
                </a:solidFill>
                <a:latin typeface="Aptos" panose="020B0004020202020204" pitchFamily="34" charset="0"/>
              </a:rPr>
              <a:t>Vulnerabilities in Māori</a:t>
            </a:r>
          </a:p>
        </p:txBody>
      </p:sp>
      <p:pic>
        <p:nvPicPr>
          <p:cNvPr id="8" name="Picture 7">
            <a:extLst>
              <a:ext uri="{FF2B5EF4-FFF2-40B4-BE49-F238E27FC236}">
                <a16:creationId xmlns:a16="http://schemas.microsoft.com/office/drawing/2014/main" id="{3C3E7187-711F-3DF9-745F-8640832A13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0726" y="5236540"/>
            <a:ext cx="3406043" cy="1469060"/>
          </a:xfrm>
          <a:prstGeom prst="rect">
            <a:avLst/>
          </a:prstGeom>
        </p:spPr>
      </p:pic>
    </p:spTree>
    <p:extLst>
      <p:ext uri="{BB962C8B-B14F-4D97-AF65-F5344CB8AC3E}">
        <p14:creationId xmlns:p14="http://schemas.microsoft.com/office/powerpoint/2010/main" val="1824394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C41FC189-017A-8851-1E62-21FC8978BF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B91034-CF6C-B625-E2DA-8E0D19AAC3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557" y="307151"/>
            <a:ext cx="11020956" cy="6220258"/>
          </a:xfrm>
          <a:prstGeom prst="rect">
            <a:avLst/>
          </a:prstGeom>
        </p:spPr>
      </p:pic>
    </p:spTree>
    <p:extLst>
      <p:ext uri="{BB962C8B-B14F-4D97-AF65-F5344CB8AC3E}">
        <p14:creationId xmlns:p14="http://schemas.microsoft.com/office/powerpoint/2010/main" val="398915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4E137D92-956D-4153-70C6-41255B1825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FD4021-FA00-CAE2-AA3F-CD15744C70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0949" y="624964"/>
            <a:ext cx="11070102" cy="5608072"/>
          </a:xfrm>
          <a:prstGeom prst="rect">
            <a:avLst/>
          </a:prstGeom>
        </p:spPr>
      </p:pic>
    </p:spTree>
    <p:extLst>
      <p:ext uri="{BB962C8B-B14F-4D97-AF65-F5344CB8AC3E}">
        <p14:creationId xmlns:p14="http://schemas.microsoft.com/office/powerpoint/2010/main" val="3997193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4066</TotalTime>
  <Words>2492</Words>
  <Application>Microsoft Macintosh PowerPoint</Application>
  <PresentationFormat>Widescreen</PresentationFormat>
  <Paragraphs>217</Paragraphs>
  <Slides>55</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Aptos</vt:lpstr>
      <vt:lpstr>Aptos Display</vt:lpstr>
      <vt:lpstr>Arial</vt:lpstr>
      <vt:lpstr>Avenir Next</vt:lpstr>
      <vt:lpstr>Avenir Next Demi Bold</vt:lpstr>
      <vt:lpstr>Avenir Next Medium</vt:lpstr>
      <vt:lpstr>Calibri</vt:lpstr>
      <vt:lpstr>Office Theme</vt:lpstr>
      <vt:lpstr>Māori Engagement in the Climate Space – Aotearoa New Zealand</vt:lpstr>
      <vt:lpstr>Te Tiriti o Waitangi</vt:lpstr>
      <vt:lpstr>Waitangi Tribunal</vt:lpstr>
      <vt:lpstr>Māori Involvement </vt:lpstr>
      <vt:lpstr>Heritage New Zealand Pouhere Taonga Act 2014 </vt:lpstr>
      <vt:lpstr>Key Climate Policy</vt:lpstr>
      <vt:lpstr>Vulnerabilities in Māori</vt:lpstr>
      <vt:lpstr>PowerPoint Presentation</vt:lpstr>
      <vt:lpstr>PowerPoint Presentation</vt:lpstr>
      <vt:lpstr>Impact on Māori Cultural Heritage</vt:lpstr>
      <vt:lpstr>He Pou a Rangi – Climate Change Commission</vt:lpstr>
      <vt:lpstr>Māori and Climate Vulnerability</vt:lpstr>
      <vt:lpstr>Climate Change Iwi Leaders Group</vt:lpstr>
      <vt:lpstr>Presence in Reporting</vt:lpstr>
      <vt:lpstr>National Climate Change Risk Assessment for New Zealand  Arotakenga Tūraru mō te Huringa Āhuarangi o Āotearoa </vt:lpstr>
      <vt:lpstr>PowerPoint Presentation</vt:lpstr>
      <vt:lpstr>Risks for Māori</vt:lpstr>
      <vt:lpstr>PowerPoint Presentation</vt:lpstr>
      <vt:lpstr>Mātauranga Māori-based gaps </vt:lpstr>
      <vt:lpstr>PowerPoint Presentation</vt:lpstr>
      <vt:lpstr>Adapt and thrive: Building a climate-resilient New Zealand – New Zealand's first national adaptation plan Urutau, ka taurikura: Kia tū pakari a Aotearoa i ngā huringa āhuarang</vt:lpstr>
      <vt:lpstr>PowerPoint Presentation</vt:lpstr>
      <vt:lpstr>Rauora: A Climate Framework</vt:lpstr>
      <vt:lpstr>PowerPoint Presentation</vt:lpstr>
      <vt:lpstr>PowerPoint Presentation</vt:lpstr>
      <vt:lpstr>PowerPoint Presentation</vt:lpstr>
      <vt:lpstr>PowerPoint Presentation</vt:lpstr>
      <vt:lpstr>Manaaki Whenua –  Landcare Research</vt:lpstr>
      <vt:lpstr>Manaaki Whenua – Landcare Research</vt:lpstr>
      <vt:lpstr>Manaaki Whenua – Landcare Research</vt:lpstr>
      <vt:lpstr>PowerPoint Presentation</vt:lpstr>
      <vt:lpstr>Te Reo o Te Repo –  the Voice of the Wetland</vt:lpstr>
      <vt:lpstr>PowerPoint Presentation</vt:lpstr>
      <vt:lpstr>PowerPoint Presentation</vt:lpstr>
      <vt:lpstr>PowerPoint Presentation</vt:lpstr>
      <vt:lpstr>PowerPoint Presentation</vt:lpstr>
      <vt:lpstr>Climate Planning and Encoded Knowledge</vt:lpstr>
      <vt:lpstr>Whakataukī/Whakatauākī</vt:lpstr>
      <vt:lpstr>PowerPoint Presentation</vt:lpstr>
      <vt:lpstr>Revitalisation of Knowledge</vt:lpstr>
      <vt:lpstr>PowerPoint Presentation</vt:lpstr>
      <vt:lpstr>Environmental Tohu</vt:lpstr>
      <vt:lpstr>NIWA – Taihoro Nukurangi </vt:lpstr>
      <vt:lpstr>Te Kūwaha - Māori Environmental Research </vt:lpstr>
      <vt:lpstr>PowerPoint Presentation</vt:lpstr>
      <vt:lpstr>PowerPoint Presentation</vt:lpstr>
      <vt:lpstr>PowerPoint Presentation</vt:lpstr>
      <vt:lpstr>Traditional Māori Weather and Climate Forecasting </vt:lpstr>
      <vt:lpstr>Cultural Keystone Species </vt:lpstr>
      <vt:lpstr>Ngāi Tahu</vt:lpstr>
      <vt:lpstr>Te Arawa</vt:lpstr>
      <vt:lpstr>PowerPoint Presentation</vt:lpstr>
      <vt:lpstr>Core Values and Considerations</vt:lpstr>
      <vt:lpstr>PowerPoint Presentation</vt:lpstr>
      <vt:lpstr>Heritage Sector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CAAL UCL</dc:creator>
  <cp:lastModifiedBy>CAAL UCL</cp:lastModifiedBy>
  <cp:revision>17</cp:revision>
  <dcterms:created xsi:type="dcterms:W3CDTF">2024-10-01T13:27:28Z</dcterms:created>
  <dcterms:modified xsi:type="dcterms:W3CDTF">2024-10-04T09:45:36Z</dcterms:modified>
</cp:coreProperties>
</file>