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6" r:id="rId2"/>
    <p:sldId id="257" r:id="rId3"/>
    <p:sldId id="258" r:id="rId4"/>
    <p:sldId id="259" r:id="rId5"/>
    <p:sldId id="261" r:id="rId6"/>
    <p:sldId id="264" r:id="rId7"/>
    <p:sldId id="263" r:id="rId8"/>
    <p:sldId id="262" r:id="rId9"/>
    <p:sldId id="268" r:id="rId10"/>
    <p:sldId id="269" r:id="rId11"/>
    <p:sldId id="265" r:id="rId12"/>
    <p:sldId id="270" r:id="rId13"/>
    <p:sldId id="267" r:id="rId14"/>
    <p:sldId id="274" r:id="rId15"/>
    <p:sldId id="271" r:id="rId16"/>
    <p:sldId id="272" r:id="rId17"/>
    <p:sldId id="273" r:id="rId18"/>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44" autoAdjust="0"/>
    <p:restoredTop sz="94660"/>
  </p:normalViewPr>
  <p:slideViewPr>
    <p:cSldViewPr snapToGrid="0">
      <p:cViewPr varScale="1">
        <p:scale>
          <a:sx n="61" d="100"/>
          <a:sy n="61" d="100"/>
        </p:scale>
        <p:origin x="1014"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924761-82F1-4DE1-8985-FEC8071635EF}" type="datetimeFigureOut">
              <a:rPr lang="pt-BR" smtClean="0"/>
              <a:t>02/10/2024</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CB3359-10D0-4583-9EF1-8687B4AEFDF8}" type="slidenum">
              <a:rPr lang="pt-BR" smtClean="0"/>
              <a:t>‹nº›</a:t>
            </a:fld>
            <a:endParaRPr lang="pt-BR"/>
          </a:p>
        </p:txBody>
      </p:sp>
    </p:spTree>
    <p:extLst>
      <p:ext uri="{BB962C8B-B14F-4D97-AF65-F5344CB8AC3E}">
        <p14:creationId xmlns:p14="http://schemas.microsoft.com/office/powerpoint/2010/main" val="1773428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4CCB3359-10D0-4583-9EF1-8687B4AEFDF8}" type="slidenum">
              <a:rPr lang="pt-BR" smtClean="0"/>
              <a:t>1</a:t>
            </a:fld>
            <a:endParaRPr lang="pt-BR"/>
          </a:p>
        </p:txBody>
      </p:sp>
    </p:spTree>
    <p:extLst>
      <p:ext uri="{BB962C8B-B14F-4D97-AF65-F5344CB8AC3E}">
        <p14:creationId xmlns:p14="http://schemas.microsoft.com/office/powerpoint/2010/main" val="2542080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8833AD-BD99-B9A8-2BE4-D08FA4E6C9A7}"/>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FDD49561-9EFE-F5EB-43C5-5F17A0343A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CDA9E002-4C05-627C-931E-8C94CA1718A8}"/>
              </a:ext>
            </a:extLst>
          </p:cNvPr>
          <p:cNvSpPr>
            <a:spLocks noGrp="1"/>
          </p:cNvSpPr>
          <p:nvPr>
            <p:ph type="dt" sz="half" idx="10"/>
          </p:nvPr>
        </p:nvSpPr>
        <p:spPr/>
        <p:txBody>
          <a:bodyPr/>
          <a:lstStyle/>
          <a:p>
            <a:fld id="{470BA2CC-99F2-439B-9955-D7C71155195E}" type="datetimeFigureOut">
              <a:rPr lang="pt-BR" smtClean="0"/>
              <a:t>02/10/2024</a:t>
            </a:fld>
            <a:endParaRPr lang="pt-BR"/>
          </a:p>
        </p:txBody>
      </p:sp>
      <p:sp>
        <p:nvSpPr>
          <p:cNvPr id="5" name="Espaço Reservado para Rodapé 4">
            <a:extLst>
              <a:ext uri="{FF2B5EF4-FFF2-40B4-BE49-F238E27FC236}">
                <a16:creationId xmlns:a16="http://schemas.microsoft.com/office/drawing/2014/main" id="{B1229087-F567-A1A5-35BF-F2C8AB89DC1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190C0962-45CE-D246-FEAE-7F2E731ECA6F}"/>
              </a:ext>
            </a:extLst>
          </p:cNvPr>
          <p:cNvSpPr>
            <a:spLocks noGrp="1"/>
          </p:cNvSpPr>
          <p:nvPr>
            <p:ph type="sldNum" sz="quarter" idx="12"/>
          </p:nvPr>
        </p:nvSpPr>
        <p:spPr/>
        <p:txBody>
          <a:bodyPr/>
          <a:lstStyle/>
          <a:p>
            <a:fld id="{AFCCB923-64A8-48EC-9AB2-0291F97BB73D}" type="slidenum">
              <a:rPr lang="pt-BR" smtClean="0"/>
              <a:t>‹nº›</a:t>
            </a:fld>
            <a:endParaRPr lang="pt-BR"/>
          </a:p>
        </p:txBody>
      </p:sp>
    </p:spTree>
    <p:extLst>
      <p:ext uri="{BB962C8B-B14F-4D97-AF65-F5344CB8AC3E}">
        <p14:creationId xmlns:p14="http://schemas.microsoft.com/office/powerpoint/2010/main" val="2028362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E217F6-67D3-86C3-06C6-BA5527CCD57E}"/>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685004F2-3C18-CA41-AF40-38191A3A0DC4}"/>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CE0E2D43-BBFA-03EE-67B8-2F6C4E4048DD}"/>
              </a:ext>
            </a:extLst>
          </p:cNvPr>
          <p:cNvSpPr>
            <a:spLocks noGrp="1"/>
          </p:cNvSpPr>
          <p:nvPr>
            <p:ph type="dt" sz="half" idx="10"/>
          </p:nvPr>
        </p:nvSpPr>
        <p:spPr/>
        <p:txBody>
          <a:bodyPr/>
          <a:lstStyle/>
          <a:p>
            <a:fld id="{470BA2CC-99F2-439B-9955-D7C71155195E}" type="datetimeFigureOut">
              <a:rPr lang="pt-BR" smtClean="0"/>
              <a:t>02/10/2024</a:t>
            </a:fld>
            <a:endParaRPr lang="pt-BR"/>
          </a:p>
        </p:txBody>
      </p:sp>
      <p:sp>
        <p:nvSpPr>
          <p:cNvPr id="5" name="Espaço Reservado para Rodapé 4">
            <a:extLst>
              <a:ext uri="{FF2B5EF4-FFF2-40B4-BE49-F238E27FC236}">
                <a16:creationId xmlns:a16="http://schemas.microsoft.com/office/drawing/2014/main" id="{17E5738C-861C-64FB-A255-BEF866172EE5}"/>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07CF16CC-07A5-EB98-D845-6B7FD0D20FA3}"/>
              </a:ext>
            </a:extLst>
          </p:cNvPr>
          <p:cNvSpPr>
            <a:spLocks noGrp="1"/>
          </p:cNvSpPr>
          <p:nvPr>
            <p:ph type="sldNum" sz="quarter" idx="12"/>
          </p:nvPr>
        </p:nvSpPr>
        <p:spPr/>
        <p:txBody>
          <a:bodyPr/>
          <a:lstStyle/>
          <a:p>
            <a:fld id="{AFCCB923-64A8-48EC-9AB2-0291F97BB73D}" type="slidenum">
              <a:rPr lang="pt-BR" smtClean="0"/>
              <a:t>‹nº›</a:t>
            </a:fld>
            <a:endParaRPr lang="pt-BR"/>
          </a:p>
        </p:txBody>
      </p:sp>
    </p:spTree>
    <p:extLst>
      <p:ext uri="{BB962C8B-B14F-4D97-AF65-F5344CB8AC3E}">
        <p14:creationId xmlns:p14="http://schemas.microsoft.com/office/powerpoint/2010/main" val="3749202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6127DC6-16AB-B3DD-5785-121769FD655B}"/>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A11B596A-E66F-46CE-462A-1B8AD9151E71}"/>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B98165D8-B2A4-FCD5-2CA1-2FD62EEAB491}"/>
              </a:ext>
            </a:extLst>
          </p:cNvPr>
          <p:cNvSpPr>
            <a:spLocks noGrp="1"/>
          </p:cNvSpPr>
          <p:nvPr>
            <p:ph type="dt" sz="half" idx="10"/>
          </p:nvPr>
        </p:nvSpPr>
        <p:spPr/>
        <p:txBody>
          <a:bodyPr/>
          <a:lstStyle/>
          <a:p>
            <a:fld id="{470BA2CC-99F2-439B-9955-D7C71155195E}" type="datetimeFigureOut">
              <a:rPr lang="pt-BR" smtClean="0"/>
              <a:t>02/10/2024</a:t>
            </a:fld>
            <a:endParaRPr lang="pt-BR"/>
          </a:p>
        </p:txBody>
      </p:sp>
      <p:sp>
        <p:nvSpPr>
          <p:cNvPr id="5" name="Espaço Reservado para Rodapé 4">
            <a:extLst>
              <a:ext uri="{FF2B5EF4-FFF2-40B4-BE49-F238E27FC236}">
                <a16:creationId xmlns:a16="http://schemas.microsoft.com/office/drawing/2014/main" id="{3D610BAD-D681-8E1D-076B-84D649B7705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55EF1A2-045E-602B-A11E-E3D75BF6B6D2}"/>
              </a:ext>
            </a:extLst>
          </p:cNvPr>
          <p:cNvSpPr>
            <a:spLocks noGrp="1"/>
          </p:cNvSpPr>
          <p:nvPr>
            <p:ph type="sldNum" sz="quarter" idx="12"/>
          </p:nvPr>
        </p:nvSpPr>
        <p:spPr/>
        <p:txBody>
          <a:bodyPr/>
          <a:lstStyle/>
          <a:p>
            <a:fld id="{AFCCB923-64A8-48EC-9AB2-0291F97BB73D}" type="slidenum">
              <a:rPr lang="pt-BR" smtClean="0"/>
              <a:t>‹nº›</a:t>
            </a:fld>
            <a:endParaRPr lang="pt-BR"/>
          </a:p>
        </p:txBody>
      </p:sp>
    </p:spTree>
    <p:extLst>
      <p:ext uri="{BB962C8B-B14F-4D97-AF65-F5344CB8AC3E}">
        <p14:creationId xmlns:p14="http://schemas.microsoft.com/office/powerpoint/2010/main" val="2268833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1CF36D-594F-33E5-FE3D-6E0B1B45D1C3}"/>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BDFCC99B-0613-3EAE-5909-70ABA87811BA}"/>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19A0DE99-DE70-A61B-7840-4D7FDB79A691}"/>
              </a:ext>
            </a:extLst>
          </p:cNvPr>
          <p:cNvSpPr>
            <a:spLocks noGrp="1"/>
          </p:cNvSpPr>
          <p:nvPr>
            <p:ph type="dt" sz="half" idx="10"/>
          </p:nvPr>
        </p:nvSpPr>
        <p:spPr/>
        <p:txBody>
          <a:bodyPr/>
          <a:lstStyle/>
          <a:p>
            <a:fld id="{470BA2CC-99F2-439B-9955-D7C71155195E}" type="datetimeFigureOut">
              <a:rPr lang="pt-BR" smtClean="0"/>
              <a:t>02/10/2024</a:t>
            </a:fld>
            <a:endParaRPr lang="pt-BR"/>
          </a:p>
        </p:txBody>
      </p:sp>
      <p:sp>
        <p:nvSpPr>
          <p:cNvPr id="5" name="Espaço Reservado para Rodapé 4">
            <a:extLst>
              <a:ext uri="{FF2B5EF4-FFF2-40B4-BE49-F238E27FC236}">
                <a16:creationId xmlns:a16="http://schemas.microsoft.com/office/drawing/2014/main" id="{095C902A-EA4E-C546-03D7-86E0EE5CBC31}"/>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D336EAEA-0496-BBA7-3D05-C2F0696F0CED}"/>
              </a:ext>
            </a:extLst>
          </p:cNvPr>
          <p:cNvSpPr>
            <a:spLocks noGrp="1"/>
          </p:cNvSpPr>
          <p:nvPr>
            <p:ph type="sldNum" sz="quarter" idx="12"/>
          </p:nvPr>
        </p:nvSpPr>
        <p:spPr/>
        <p:txBody>
          <a:bodyPr/>
          <a:lstStyle/>
          <a:p>
            <a:fld id="{AFCCB923-64A8-48EC-9AB2-0291F97BB73D}" type="slidenum">
              <a:rPr lang="pt-BR" smtClean="0"/>
              <a:t>‹nº›</a:t>
            </a:fld>
            <a:endParaRPr lang="pt-BR"/>
          </a:p>
        </p:txBody>
      </p:sp>
    </p:spTree>
    <p:extLst>
      <p:ext uri="{BB962C8B-B14F-4D97-AF65-F5344CB8AC3E}">
        <p14:creationId xmlns:p14="http://schemas.microsoft.com/office/powerpoint/2010/main" val="983872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A707B9F-6C48-1170-922D-2FBE8E184B47}"/>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E44CD2CC-A335-6F5D-8181-10D5FBE8AF4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BBAC3353-8DC7-058D-24BA-A2972D0657D5}"/>
              </a:ext>
            </a:extLst>
          </p:cNvPr>
          <p:cNvSpPr>
            <a:spLocks noGrp="1"/>
          </p:cNvSpPr>
          <p:nvPr>
            <p:ph type="dt" sz="half" idx="10"/>
          </p:nvPr>
        </p:nvSpPr>
        <p:spPr/>
        <p:txBody>
          <a:bodyPr/>
          <a:lstStyle/>
          <a:p>
            <a:fld id="{470BA2CC-99F2-439B-9955-D7C71155195E}" type="datetimeFigureOut">
              <a:rPr lang="pt-BR" smtClean="0"/>
              <a:t>02/10/2024</a:t>
            </a:fld>
            <a:endParaRPr lang="pt-BR"/>
          </a:p>
        </p:txBody>
      </p:sp>
      <p:sp>
        <p:nvSpPr>
          <p:cNvPr id="5" name="Espaço Reservado para Rodapé 4">
            <a:extLst>
              <a:ext uri="{FF2B5EF4-FFF2-40B4-BE49-F238E27FC236}">
                <a16:creationId xmlns:a16="http://schemas.microsoft.com/office/drawing/2014/main" id="{CBC1B863-CE9B-C561-C7B3-0CFC4DF2169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3CBF6AD0-5B1D-41DE-02AC-F31AF514E02E}"/>
              </a:ext>
            </a:extLst>
          </p:cNvPr>
          <p:cNvSpPr>
            <a:spLocks noGrp="1"/>
          </p:cNvSpPr>
          <p:nvPr>
            <p:ph type="sldNum" sz="quarter" idx="12"/>
          </p:nvPr>
        </p:nvSpPr>
        <p:spPr/>
        <p:txBody>
          <a:bodyPr/>
          <a:lstStyle/>
          <a:p>
            <a:fld id="{AFCCB923-64A8-48EC-9AB2-0291F97BB73D}" type="slidenum">
              <a:rPr lang="pt-BR" smtClean="0"/>
              <a:t>‹nº›</a:t>
            </a:fld>
            <a:endParaRPr lang="pt-BR"/>
          </a:p>
        </p:txBody>
      </p:sp>
    </p:spTree>
    <p:extLst>
      <p:ext uri="{BB962C8B-B14F-4D97-AF65-F5344CB8AC3E}">
        <p14:creationId xmlns:p14="http://schemas.microsoft.com/office/powerpoint/2010/main" val="118186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EB6F99-5510-A626-20EE-E8D11453AE92}"/>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6BF1C8AD-2D75-979C-8CBB-F92CE1A10EF1}"/>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8D43213A-EE7E-0348-194E-DC43F247E8A5}"/>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3757BA1F-7B35-3C88-C1B3-EB39821B7901}"/>
              </a:ext>
            </a:extLst>
          </p:cNvPr>
          <p:cNvSpPr>
            <a:spLocks noGrp="1"/>
          </p:cNvSpPr>
          <p:nvPr>
            <p:ph type="dt" sz="half" idx="10"/>
          </p:nvPr>
        </p:nvSpPr>
        <p:spPr/>
        <p:txBody>
          <a:bodyPr/>
          <a:lstStyle/>
          <a:p>
            <a:fld id="{470BA2CC-99F2-439B-9955-D7C71155195E}" type="datetimeFigureOut">
              <a:rPr lang="pt-BR" smtClean="0"/>
              <a:t>02/10/2024</a:t>
            </a:fld>
            <a:endParaRPr lang="pt-BR"/>
          </a:p>
        </p:txBody>
      </p:sp>
      <p:sp>
        <p:nvSpPr>
          <p:cNvPr id="6" name="Espaço Reservado para Rodapé 5">
            <a:extLst>
              <a:ext uri="{FF2B5EF4-FFF2-40B4-BE49-F238E27FC236}">
                <a16:creationId xmlns:a16="http://schemas.microsoft.com/office/drawing/2014/main" id="{9E011866-5D67-BCF2-2C1F-15DCAE8BAE00}"/>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CA28E6AE-4DF0-84FC-2DF0-F6E1CE017AEE}"/>
              </a:ext>
            </a:extLst>
          </p:cNvPr>
          <p:cNvSpPr>
            <a:spLocks noGrp="1"/>
          </p:cNvSpPr>
          <p:nvPr>
            <p:ph type="sldNum" sz="quarter" idx="12"/>
          </p:nvPr>
        </p:nvSpPr>
        <p:spPr/>
        <p:txBody>
          <a:bodyPr/>
          <a:lstStyle/>
          <a:p>
            <a:fld id="{AFCCB923-64A8-48EC-9AB2-0291F97BB73D}" type="slidenum">
              <a:rPr lang="pt-BR" smtClean="0"/>
              <a:t>‹nº›</a:t>
            </a:fld>
            <a:endParaRPr lang="pt-BR"/>
          </a:p>
        </p:txBody>
      </p:sp>
    </p:spTree>
    <p:extLst>
      <p:ext uri="{BB962C8B-B14F-4D97-AF65-F5344CB8AC3E}">
        <p14:creationId xmlns:p14="http://schemas.microsoft.com/office/powerpoint/2010/main" val="1993462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76555E-24C8-3391-616E-D0129CE6671F}"/>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F692739A-275D-8BCB-A406-66EC8B036F9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AF03FF3D-6785-DCD5-BDFC-B9CCA5C5E01C}"/>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313E5266-ACC9-6F4F-7380-FCE2E39FB9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C0FF9962-8AAE-9B9D-4243-10AD27EF3FCB}"/>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7735D4CC-2A17-211D-ACF7-D474D0F4972B}"/>
              </a:ext>
            </a:extLst>
          </p:cNvPr>
          <p:cNvSpPr>
            <a:spLocks noGrp="1"/>
          </p:cNvSpPr>
          <p:nvPr>
            <p:ph type="dt" sz="half" idx="10"/>
          </p:nvPr>
        </p:nvSpPr>
        <p:spPr/>
        <p:txBody>
          <a:bodyPr/>
          <a:lstStyle/>
          <a:p>
            <a:fld id="{470BA2CC-99F2-439B-9955-D7C71155195E}" type="datetimeFigureOut">
              <a:rPr lang="pt-BR" smtClean="0"/>
              <a:t>02/10/2024</a:t>
            </a:fld>
            <a:endParaRPr lang="pt-BR"/>
          </a:p>
        </p:txBody>
      </p:sp>
      <p:sp>
        <p:nvSpPr>
          <p:cNvPr id="8" name="Espaço Reservado para Rodapé 7">
            <a:extLst>
              <a:ext uri="{FF2B5EF4-FFF2-40B4-BE49-F238E27FC236}">
                <a16:creationId xmlns:a16="http://schemas.microsoft.com/office/drawing/2014/main" id="{3EC2EE1C-6D95-77C5-B11D-AEF81F25A53F}"/>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4A281A11-CB22-01F9-AEB2-2993DFD6890F}"/>
              </a:ext>
            </a:extLst>
          </p:cNvPr>
          <p:cNvSpPr>
            <a:spLocks noGrp="1"/>
          </p:cNvSpPr>
          <p:nvPr>
            <p:ph type="sldNum" sz="quarter" idx="12"/>
          </p:nvPr>
        </p:nvSpPr>
        <p:spPr/>
        <p:txBody>
          <a:bodyPr/>
          <a:lstStyle/>
          <a:p>
            <a:fld id="{AFCCB923-64A8-48EC-9AB2-0291F97BB73D}" type="slidenum">
              <a:rPr lang="pt-BR" smtClean="0"/>
              <a:t>‹nº›</a:t>
            </a:fld>
            <a:endParaRPr lang="pt-BR"/>
          </a:p>
        </p:txBody>
      </p:sp>
    </p:spTree>
    <p:extLst>
      <p:ext uri="{BB962C8B-B14F-4D97-AF65-F5344CB8AC3E}">
        <p14:creationId xmlns:p14="http://schemas.microsoft.com/office/powerpoint/2010/main" val="417581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A3525D3-B542-0E88-27C1-EA54B0CAD438}"/>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D0A12605-134D-FE6D-2AE0-BAFC12C3A409}"/>
              </a:ext>
            </a:extLst>
          </p:cNvPr>
          <p:cNvSpPr>
            <a:spLocks noGrp="1"/>
          </p:cNvSpPr>
          <p:nvPr>
            <p:ph type="dt" sz="half" idx="10"/>
          </p:nvPr>
        </p:nvSpPr>
        <p:spPr/>
        <p:txBody>
          <a:bodyPr/>
          <a:lstStyle/>
          <a:p>
            <a:fld id="{470BA2CC-99F2-439B-9955-D7C71155195E}" type="datetimeFigureOut">
              <a:rPr lang="pt-BR" smtClean="0"/>
              <a:t>02/10/2024</a:t>
            </a:fld>
            <a:endParaRPr lang="pt-BR"/>
          </a:p>
        </p:txBody>
      </p:sp>
      <p:sp>
        <p:nvSpPr>
          <p:cNvPr id="4" name="Espaço Reservado para Rodapé 3">
            <a:extLst>
              <a:ext uri="{FF2B5EF4-FFF2-40B4-BE49-F238E27FC236}">
                <a16:creationId xmlns:a16="http://schemas.microsoft.com/office/drawing/2014/main" id="{F68DA541-98AB-76A5-AE78-233930148495}"/>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BF5CC0C9-AFD3-8C83-B31D-41FA7E50B196}"/>
              </a:ext>
            </a:extLst>
          </p:cNvPr>
          <p:cNvSpPr>
            <a:spLocks noGrp="1"/>
          </p:cNvSpPr>
          <p:nvPr>
            <p:ph type="sldNum" sz="quarter" idx="12"/>
          </p:nvPr>
        </p:nvSpPr>
        <p:spPr/>
        <p:txBody>
          <a:bodyPr/>
          <a:lstStyle/>
          <a:p>
            <a:fld id="{AFCCB923-64A8-48EC-9AB2-0291F97BB73D}" type="slidenum">
              <a:rPr lang="pt-BR" smtClean="0"/>
              <a:t>‹nº›</a:t>
            </a:fld>
            <a:endParaRPr lang="pt-BR"/>
          </a:p>
        </p:txBody>
      </p:sp>
    </p:spTree>
    <p:extLst>
      <p:ext uri="{BB962C8B-B14F-4D97-AF65-F5344CB8AC3E}">
        <p14:creationId xmlns:p14="http://schemas.microsoft.com/office/powerpoint/2010/main" val="18853463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4DA00C30-E548-32F5-D544-018EBE541C04}"/>
              </a:ext>
            </a:extLst>
          </p:cNvPr>
          <p:cNvSpPr>
            <a:spLocks noGrp="1"/>
          </p:cNvSpPr>
          <p:nvPr>
            <p:ph type="dt" sz="half" idx="10"/>
          </p:nvPr>
        </p:nvSpPr>
        <p:spPr/>
        <p:txBody>
          <a:bodyPr/>
          <a:lstStyle/>
          <a:p>
            <a:fld id="{470BA2CC-99F2-439B-9955-D7C71155195E}" type="datetimeFigureOut">
              <a:rPr lang="pt-BR" smtClean="0"/>
              <a:t>02/10/2024</a:t>
            </a:fld>
            <a:endParaRPr lang="pt-BR"/>
          </a:p>
        </p:txBody>
      </p:sp>
      <p:sp>
        <p:nvSpPr>
          <p:cNvPr id="3" name="Espaço Reservado para Rodapé 2">
            <a:extLst>
              <a:ext uri="{FF2B5EF4-FFF2-40B4-BE49-F238E27FC236}">
                <a16:creationId xmlns:a16="http://schemas.microsoft.com/office/drawing/2014/main" id="{2F28DD04-F639-D5BB-4632-9347FE8057F7}"/>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9F093416-997E-4F18-B1C8-C6DB9B1D137E}"/>
              </a:ext>
            </a:extLst>
          </p:cNvPr>
          <p:cNvSpPr>
            <a:spLocks noGrp="1"/>
          </p:cNvSpPr>
          <p:nvPr>
            <p:ph type="sldNum" sz="quarter" idx="12"/>
          </p:nvPr>
        </p:nvSpPr>
        <p:spPr/>
        <p:txBody>
          <a:bodyPr/>
          <a:lstStyle/>
          <a:p>
            <a:fld id="{AFCCB923-64A8-48EC-9AB2-0291F97BB73D}" type="slidenum">
              <a:rPr lang="pt-BR" smtClean="0"/>
              <a:t>‹nº›</a:t>
            </a:fld>
            <a:endParaRPr lang="pt-BR"/>
          </a:p>
        </p:txBody>
      </p:sp>
    </p:spTree>
    <p:extLst>
      <p:ext uri="{BB962C8B-B14F-4D97-AF65-F5344CB8AC3E}">
        <p14:creationId xmlns:p14="http://schemas.microsoft.com/office/powerpoint/2010/main" val="18593552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00F9A1-0456-D382-E9F3-2E42D7C2C390}"/>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96EC1D42-58F3-CE53-BB96-C9F9DE1D9A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2BAA3BE2-16CE-52DB-9418-72D2437105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DF44494C-A866-F3BA-759E-54B23A0EA58E}"/>
              </a:ext>
            </a:extLst>
          </p:cNvPr>
          <p:cNvSpPr>
            <a:spLocks noGrp="1"/>
          </p:cNvSpPr>
          <p:nvPr>
            <p:ph type="dt" sz="half" idx="10"/>
          </p:nvPr>
        </p:nvSpPr>
        <p:spPr/>
        <p:txBody>
          <a:bodyPr/>
          <a:lstStyle/>
          <a:p>
            <a:fld id="{470BA2CC-99F2-439B-9955-D7C71155195E}" type="datetimeFigureOut">
              <a:rPr lang="pt-BR" smtClean="0"/>
              <a:t>02/10/2024</a:t>
            </a:fld>
            <a:endParaRPr lang="pt-BR"/>
          </a:p>
        </p:txBody>
      </p:sp>
      <p:sp>
        <p:nvSpPr>
          <p:cNvPr id="6" name="Espaço Reservado para Rodapé 5">
            <a:extLst>
              <a:ext uri="{FF2B5EF4-FFF2-40B4-BE49-F238E27FC236}">
                <a16:creationId xmlns:a16="http://schemas.microsoft.com/office/drawing/2014/main" id="{73E5DFCC-1426-63D6-06AF-DB99E19E9993}"/>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18BA9996-3167-BBC7-E8BA-527FECD7B974}"/>
              </a:ext>
            </a:extLst>
          </p:cNvPr>
          <p:cNvSpPr>
            <a:spLocks noGrp="1"/>
          </p:cNvSpPr>
          <p:nvPr>
            <p:ph type="sldNum" sz="quarter" idx="12"/>
          </p:nvPr>
        </p:nvSpPr>
        <p:spPr/>
        <p:txBody>
          <a:bodyPr/>
          <a:lstStyle/>
          <a:p>
            <a:fld id="{AFCCB923-64A8-48EC-9AB2-0291F97BB73D}" type="slidenum">
              <a:rPr lang="pt-BR" smtClean="0"/>
              <a:t>‹nº›</a:t>
            </a:fld>
            <a:endParaRPr lang="pt-BR"/>
          </a:p>
        </p:txBody>
      </p:sp>
    </p:spTree>
    <p:extLst>
      <p:ext uri="{BB962C8B-B14F-4D97-AF65-F5344CB8AC3E}">
        <p14:creationId xmlns:p14="http://schemas.microsoft.com/office/powerpoint/2010/main" val="1273414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F62891-2ED3-3989-4E44-2D254C51401D}"/>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C4BA3D90-5691-F31B-195F-9919E171E7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679D4DC1-52BE-749B-EE51-82EACE965DC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111D7B93-07FF-5F0F-87F8-CD1EF445DA09}"/>
              </a:ext>
            </a:extLst>
          </p:cNvPr>
          <p:cNvSpPr>
            <a:spLocks noGrp="1"/>
          </p:cNvSpPr>
          <p:nvPr>
            <p:ph type="dt" sz="half" idx="10"/>
          </p:nvPr>
        </p:nvSpPr>
        <p:spPr/>
        <p:txBody>
          <a:bodyPr/>
          <a:lstStyle/>
          <a:p>
            <a:fld id="{470BA2CC-99F2-439B-9955-D7C71155195E}" type="datetimeFigureOut">
              <a:rPr lang="pt-BR" smtClean="0"/>
              <a:t>02/10/2024</a:t>
            </a:fld>
            <a:endParaRPr lang="pt-BR"/>
          </a:p>
        </p:txBody>
      </p:sp>
      <p:sp>
        <p:nvSpPr>
          <p:cNvPr id="6" name="Espaço Reservado para Rodapé 5">
            <a:extLst>
              <a:ext uri="{FF2B5EF4-FFF2-40B4-BE49-F238E27FC236}">
                <a16:creationId xmlns:a16="http://schemas.microsoft.com/office/drawing/2014/main" id="{D1158A5D-3608-B6CA-ED64-6F11A0EFE5C0}"/>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91E78B71-40F9-90E9-7E91-A5A22C57B0A5}"/>
              </a:ext>
            </a:extLst>
          </p:cNvPr>
          <p:cNvSpPr>
            <a:spLocks noGrp="1"/>
          </p:cNvSpPr>
          <p:nvPr>
            <p:ph type="sldNum" sz="quarter" idx="12"/>
          </p:nvPr>
        </p:nvSpPr>
        <p:spPr/>
        <p:txBody>
          <a:bodyPr/>
          <a:lstStyle/>
          <a:p>
            <a:fld id="{AFCCB923-64A8-48EC-9AB2-0291F97BB73D}" type="slidenum">
              <a:rPr lang="pt-BR" smtClean="0"/>
              <a:t>‹nº›</a:t>
            </a:fld>
            <a:endParaRPr lang="pt-BR"/>
          </a:p>
        </p:txBody>
      </p:sp>
    </p:spTree>
    <p:extLst>
      <p:ext uri="{BB962C8B-B14F-4D97-AF65-F5344CB8AC3E}">
        <p14:creationId xmlns:p14="http://schemas.microsoft.com/office/powerpoint/2010/main" val="653835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10A35611-DAEC-1D88-1471-726AB4E71A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52DDE641-EE4F-3D4C-2EDD-7F7C72B985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648A66FB-810D-462F-4845-A78A1F2457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70BA2CC-99F2-439B-9955-D7C71155195E}" type="datetimeFigureOut">
              <a:rPr lang="pt-BR" smtClean="0"/>
              <a:t>02/10/2024</a:t>
            </a:fld>
            <a:endParaRPr lang="pt-BR"/>
          </a:p>
        </p:txBody>
      </p:sp>
      <p:sp>
        <p:nvSpPr>
          <p:cNvPr id="5" name="Espaço Reservado para Rodapé 4">
            <a:extLst>
              <a:ext uri="{FF2B5EF4-FFF2-40B4-BE49-F238E27FC236}">
                <a16:creationId xmlns:a16="http://schemas.microsoft.com/office/drawing/2014/main" id="{2B17E07F-FA04-2D69-4170-83E4C3CC909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pt-BR"/>
          </a:p>
        </p:txBody>
      </p:sp>
      <p:sp>
        <p:nvSpPr>
          <p:cNvPr id="6" name="Espaço Reservado para Número de Slide 5">
            <a:extLst>
              <a:ext uri="{FF2B5EF4-FFF2-40B4-BE49-F238E27FC236}">
                <a16:creationId xmlns:a16="http://schemas.microsoft.com/office/drawing/2014/main" id="{D1D77A83-0476-1DFA-390E-DAB95B568E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FCCB923-64A8-48EC-9AB2-0291F97BB73D}" type="slidenum">
              <a:rPr lang="pt-BR" smtClean="0"/>
              <a:t>‹nº›</a:t>
            </a:fld>
            <a:endParaRPr lang="pt-BR"/>
          </a:p>
        </p:txBody>
      </p:sp>
    </p:spTree>
    <p:extLst>
      <p:ext uri="{BB962C8B-B14F-4D97-AF65-F5344CB8AC3E}">
        <p14:creationId xmlns:p14="http://schemas.microsoft.com/office/powerpoint/2010/main" val="28445779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1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7.xml.rels><?xml version="1.0" encoding="UTF-8" standalone="yes"?>
<Relationships xmlns="http://schemas.openxmlformats.org/package/2006/relationships"><Relationship Id="rId2" Type="http://schemas.openxmlformats.org/officeDocument/2006/relationships/hyperlink" Target="mailto:lcampos.ms@gmail.com"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jpg"/></Relationships>
</file>

<file path=ppt/slides/_rels/slide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3D09407-53BC-485E-B4CE-BC5E4FC4B2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21DB988-49FC-4608-B0A2-E2F3A40190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E01D7222-4EB4-5874-392F-1DC777C88FA3}"/>
              </a:ext>
            </a:extLst>
          </p:cNvPr>
          <p:cNvSpPr>
            <a:spLocks noGrp="1"/>
          </p:cNvSpPr>
          <p:nvPr>
            <p:ph type="ctrTitle"/>
          </p:nvPr>
        </p:nvSpPr>
        <p:spPr>
          <a:xfrm>
            <a:off x="775468" y="2374212"/>
            <a:ext cx="10640754" cy="1015880"/>
          </a:xfrm>
        </p:spPr>
        <p:txBody>
          <a:bodyPr anchor="b">
            <a:noAutofit/>
          </a:bodyPr>
          <a:lstStyle/>
          <a:p>
            <a:r>
              <a:rPr lang="en-US" sz="3600" b="0" i="0" dirty="0">
                <a:solidFill>
                  <a:srgbClr val="000000"/>
                </a:solidFill>
                <a:effectLst>
                  <a:outerShdw blurRad="38100" dist="38100" dir="2700000" algn="tl">
                    <a:srgbClr val="000000">
                      <a:alpha val="43137"/>
                    </a:srgbClr>
                  </a:outerShdw>
                </a:effectLst>
                <a:latin typeface="minion-pro"/>
              </a:rPr>
              <a:t>Brazil-based historian who works with </a:t>
            </a:r>
            <a:r>
              <a:rPr lang="en-US" sz="3600" b="0" i="0" dirty="0" err="1">
                <a:solidFill>
                  <a:srgbClr val="000000"/>
                </a:solidFill>
                <a:effectLst>
                  <a:outerShdw blurRad="38100" dist="38100" dir="2700000" algn="tl">
                    <a:srgbClr val="000000">
                      <a:alpha val="43137"/>
                    </a:srgbClr>
                  </a:outerShdw>
                </a:effectLst>
                <a:latin typeface="minion-pro"/>
              </a:rPr>
              <a:t>Quilombolos</a:t>
            </a:r>
            <a:r>
              <a:rPr lang="en-US" sz="3600" b="0" i="0" dirty="0">
                <a:solidFill>
                  <a:srgbClr val="000000"/>
                </a:solidFill>
                <a:effectLst>
                  <a:outerShdw blurRad="38100" dist="38100" dir="2700000" algn="tl">
                    <a:srgbClr val="000000">
                      <a:alpha val="43137"/>
                    </a:srgbClr>
                  </a:outerShdw>
                </a:effectLst>
                <a:latin typeface="minion-pro"/>
              </a:rPr>
              <a:t> on heritage and climate change matters</a:t>
            </a:r>
            <a:endParaRPr lang="pt-BR" sz="3600" dirty="0">
              <a:solidFill>
                <a:schemeClr val="tx2"/>
              </a:solidFill>
              <a:effectLst>
                <a:outerShdw blurRad="38100" dist="38100" dir="2700000" algn="tl">
                  <a:srgbClr val="000000">
                    <a:alpha val="43137"/>
                  </a:srgbClr>
                </a:outerShdw>
              </a:effectLst>
            </a:endParaRPr>
          </a:p>
        </p:txBody>
      </p:sp>
      <p:sp>
        <p:nvSpPr>
          <p:cNvPr id="3" name="Subtítulo 2">
            <a:extLst>
              <a:ext uri="{FF2B5EF4-FFF2-40B4-BE49-F238E27FC236}">
                <a16:creationId xmlns:a16="http://schemas.microsoft.com/office/drawing/2014/main" id="{7C9CCFCF-FA50-2094-3898-231FEE740AAE}"/>
              </a:ext>
            </a:extLst>
          </p:cNvPr>
          <p:cNvSpPr>
            <a:spLocks noGrp="1"/>
          </p:cNvSpPr>
          <p:nvPr>
            <p:ph type="subTitle" idx="1"/>
          </p:nvPr>
        </p:nvSpPr>
        <p:spPr>
          <a:xfrm>
            <a:off x="1513967" y="3775707"/>
            <a:ext cx="9163757" cy="450447"/>
          </a:xfrm>
        </p:spPr>
        <p:txBody>
          <a:bodyPr anchor="ctr">
            <a:normAutofit/>
          </a:bodyPr>
          <a:lstStyle/>
          <a:p>
            <a:r>
              <a:rPr lang="pt-BR" sz="2000" dirty="0">
                <a:solidFill>
                  <a:schemeClr val="tx2"/>
                </a:solidFill>
              </a:rPr>
              <a:t>PhD Luana Campos – CPAN/UFMS – CCMCPC/</a:t>
            </a:r>
            <a:r>
              <a:rPr lang="pt-BR" sz="2000" dirty="0" err="1">
                <a:solidFill>
                  <a:schemeClr val="tx2"/>
                </a:solidFill>
              </a:rPr>
              <a:t>Icomos</a:t>
            </a:r>
            <a:r>
              <a:rPr lang="pt-BR" sz="2000" dirty="0">
                <a:solidFill>
                  <a:schemeClr val="tx2"/>
                </a:solidFill>
              </a:rPr>
              <a:t> - </a:t>
            </a:r>
            <a:r>
              <a:rPr lang="pt-BR" sz="2000" dirty="0" err="1">
                <a:solidFill>
                  <a:schemeClr val="tx2"/>
                </a:solidFill>
              </a:rPr>
              <a:t>Brazil</a:t>
            </a:r>
            <a:endParaRPr lang="pt-BR" sz="2000" dirty="0">
              <a:solidFill>
                <a:schemeClr val="tx2"/>
              </a:solidFill>
            </a:endParaRPr>
          </a:p>
        </p:txBody>
      </p:sp>
      <p:grpSp>
        <p:nvGrpSpPr>
          <p:cNvPr id="16" name="Group 15">
            <a:extLst>
              <a:ext uri="{FF2B5EF4-FFF2-40B4-BE49-F238E27FC236}">
                <a16:creationId xmlns:a16="http://schemas.microsoft.com/office/drawing/2014/main" id="{E9B930FD-8671-4C4C-ADCF-73AC1D0CD41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9676747" y="0"/>
            <a:ext cx="2514948" cy="2174333"/>
            <a:chOff x="-305" y="-4155"/>
            <a:chExt cx="2514948" cy="2174333"/>
          </a:xfrm>
        </p:grpSpPr>
        <p:sp>
          <p:nvSpPr>
            <p:cNvPr id="17" name="Freeform: Shape 16">
              <a:extLst>
                <a:ext uri="{FF2B5EF4-FFF2-40B4-BE49-F238E27FC236}">
                  <a16:creationId xmlns:a16="http://schemas.microsoft.com/office/drawing/2014/main" id="{C35B12C1-569C-4E37-AA33-7EF215F20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F23E2660-7810-46F6-8752-187127C830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C991DC45-0378-45B3-B325-FB8F98545E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800"/>
            </a:p>
          </p:txBody>
        </p:sp>
        <p:sp>
          <p:nvSpPr>
            <p:cNvPr id="20" name="Freeform: Shape 19">
              <a:extLst>
                <a:ext uri="{FF2B5EF4-FFF2-40B4-BE49-F238E27FC236}">
                  <a16:creationId xmlns:a16="http://schemas.microsoft.com/office/drawing/2014/main" id="{E228F5BA-5150-4554-B7EA-93F371F3B1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383C2651-AE0C-4AE4-8725-E2F9414FE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flipH="1">
            <a:off x="-305" y="4322879"/>
            <a:ext cx="3378428" cy="2535121"/>
            <a:chOff x="-305" y="-1"/>
            <a:chExt cx="3832880" cy="2876136"/>
          </a:xfrm>
        </p:grpSpPr>
        <p:sp>
          <p:nvSpPr>
            <p:cNvPr id="23" name="Freeform: Shape 22">
              <a:extLst>
                <a:ext uri="{FF2B5EF4-FFF2-40B4-BE49-F238E27FC236}">
                  <a16:creationId xmlns:a16="http://schemas.microsoft.com/office/drawing/2014/main" id="{CCE13265-B5D2-47B4-A199-E05F390D5B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59"/>
            </a:xfrm>
            <a:custGeom>
              <a:avLst/>
              <a:gdLst>
                <a:gd name="connsiteX0" fmla="*/ 3203055 w 3815424"/>
                <a:gd name="connsiteY0" fmla="*/ 0 h 2653659"/>
                <a:gd name="connsiteX1" fmla="*/ 3815424 w 3815424"/>
                <a:gd name="connsiteY1" fmla="*/ 0 h 2653659"/>
                <a:gd name="connsiteX2" fmla="*/ 3801025 w 3815424"/>
                <a:gd name="connsiteY2" fmla="*/ 214243 h 2653659"/>
                <a:gd name="connsiteX3" fmla="*/ 587142 w 3815424"/>
                <a:gd name="connsiteY3" fmla="*/ 2653659 h 2653659"/>
                <a:gd name="connsiteX4" fmla="*/ 53389 w 3815424"/>
                <a:gd name="connsiteY4" fmla="*/ 2605041 h 2653659"/>
                <a:gd name="connsiteX5" fmla="*/ 0 w 3815424"/>
                <a:gd name="connsiteY5" fmla="*/ 2593136 h 2653659"/>
                <a:gd name="connsiteX6" fmla="*/ 0 w 3815424"/>
                <a:gd name="connsiteY6" fmla="*/ 1994836 h 2653659"/>
                <a:gd name="connsiteX7" fmla="*/ 159710 w 3815424"/>
                <a:gd name="connsiteY7" fmla="*/ 2035054 h 2653659"/>
                <a:gd name="connsiteX8" fmla="*/ 587142 w 3815424"/>
                <a:gd name="connsiteY8" fmla="*/ 2075152 h 2653659"/>
                <a:gd name="connsiteX9" fmla="*/ 1549283 w 3815424"/>
                <a:gd name="connsiteY9" fmla="*/ 1900153 h 2653659"/>
                <a:gd name="connsiteX10" fmla="*/ 2406698 w 3815424"/>
                <a:gd name="connsiteY10" fmla="*/ 1418450 h 2653659"/>
                <a:gd name="connsiteX11" fmla="*/ 2996069 w 3815424"/>
                <a:gd name="connsiteY11" fmla="*/ 728678 h 2653659"/>
                <a:gd name="connsiteX12" fmla="*/ 3193967 w 3815424"/>
                <a:gd name="connsiteY12" fmla="*/ 137719 h 265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59">
                  <a:moveTo>
                    <a:pt x="3203055" y="0"/>
                  </a:moveTo>
                  <a:lnTo>
                    <a:pt x="3815424" y="0"/>
                  </a:lnTo>
                  <a:lnTo>
                    <a:pt x="3801025" y="214243"/>
                  </a:lnTo>
                  <a:cubicBezTo>
                    <a:pt x="3616317" y="1584467"/>
                    <a:pt x="2091637" y="2653659"/>
                    <a:pt x="587142" y="2653659"/>
                  </a:cubicBezTo>
                  <a:cubicBezTo>
                    <a:pt x="400192" y="2653659"/>
                    <a:pt x="222112" y="2636953"/>
                    <a:pt x="53389" y="2605041"/>
                  </a:cubicBezTo>
                  <a:lnTo>
                    <a:pt x="0" y="2593136"/>
                  </a:lnTo>
                  <a:lnTo>
                    <a:pt x="0" y="1994836"/>
                  </a:lnTo>
                  <a:lnTo>
                    <a:pt x="159710" y="2035054"/>
                  </a:lnTo>
                  <a:cubicBezTo>
                    <a:pt x="295467" y="2061726"/>
                    <a:pt x="438268" y="2075152"/>
                    <a:pt x="587142" y="2075152"/>
                  </a:cubicBezTo>
                  <a:cubicBezTo>
                    <a:pt x="901731" y="2075152"/>
                    <a:pt x="1234490" y="2014697"/>
                    <a:pt x="1549283" y="1900153"/>
                  </a:cubicBezTo>
                  <a:cubicBezTo>
                    <a:pt x="1860709" y="1786959"/>
                    <a:pt x="2157231" y="1620350"/>
                    <a:pt x="2406698" y="1418450"/>
                  </a:cubicBezTo>
                  <a:cubicBezTo>
                    <a:pt x="2655859" y="1216840"/>
                    <a:pt x="2859596" y="978302"/>
                    <a:pt x="2996069" y="728678"/>
                  </a:cubicBezTo>
                  <a:cubicBezTo>
                    <a:pt x="3101178" y="536396"/>
                    <a:pt x="3167417" y="338366"/>
                    <a:pt x="3193967" y="13771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693EBD03-D832-462C-9304-7273698ED4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424" cy="2653660"/>
            </a:xfrm>
            <a:custGeom>
              <a:avLst/>
              <a:gdLst>
                <a:gd name="connsiteX0" fmla="*/ 3305038 w 3815424"/>
                <a:gd name="connsiteY0" fmla="*/ 0 h 2653660"/>
                <a:gd name="connsiteX1" fmla="*/ 3815424 w 3815424"/>
                <a:gd name="connsiteY1" fmla="*/ 0 h 2653660"/>
                <a:gd name="connsiteX2" fmla="*/ 3801025 w 3815424"/>
                <a:gd name="connsiteY2" fmla="*/ 214244 h 2653660"/>
                <a:gd name="connsiteX3" fmla="*/ 587142 w 3815424"/>
                <a:gd name="connsiteY3" fmla="*/ 2653660 h 2653660"/>
                <a:gd name="connsiteX4" fmla="*/ 53389 w 3815424"/>
                <a:gd name="connsiteY4" fmla="*/ 2605042 h 2653660"/>
                <a:gd name="connsiteX5" fmla="*/ 0 w 3815424"/>
                <a:gd name="connsiteY5" fmla="*/ 2593137 h 2653660"/>
                <a:gd name="connsiteX6" fmla="*/ 0 w 3815424"/>
                <a:gd name="connsiteY6" fmla="*/ 2094444 h 2653660"/>
                <a:gd name="connsiteX7" fmla="*/ 137675 w 3815424"/>
                <a:gd name="connsiteY7" fmla="*/ 2129195 h 2653660"/>
                <a:gd name="connsiteX8" fmla="*/ 587142 w 3815424"/>
                <a:gd name="connsiteY8" fmla="*/ 2171571 h 2653660"/>
                <a:gd name="connsiteX9" fmla="*/ 1585826 w 3815424"/>
                <a:gd name="connsiteY9" fmla="*/ 1990112 h 2653660"/>
                <a:gd name="connsiteX10" fmla="*/ 2473046 w 3815424"/>
                <a:gd name="connsiteY10" fmla="*/ 1491633 h 2653660"/>
                <a:gd name="connsiteX11" fmla="*/ 3086710 w 3815424"/>
                <a:gd name="connsiteY11" fmla="*/ 772838 h 2653660"/>
                <a:gd name="connsiteX12" fmla="*/ 3295217 w 3815424"/>
                <a:gd name="connsiteY12" fmla="*/ 149229 h 265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15424" h="2653660">
                  <a:moveTo>
                    <a:pt x="3305038" y="0"/>
                  </a:moveTo>
                  <a:lnTo>
                    <a:pt x="3815424" y="0"/>
                  </a:lnTo>
                  <a:lnTo>
                    <a:pt x="3801025" y="214244"/>
                  </a:lnTo>
                  <a:cubicBezTo>
                    <a:pt x="3616317" y="1584467"/>
                    <a:pt x="2091637" y="2653660"/>
                    <a:pt x="587142" y="2653660"/>
                  </a:cubicBezTo>
                  <a:cubicBezTo>
                    <a:pt x="400192" y="2653660"/>
                    <a:pt x="222112" y="2636954"/>
                    <a:pt x="53389" y="2605042"/>
                  </a:cubicBezTo>
                  <a:lnTo>
                    <a:pt x="0" y="2593137"/>
                  </a:lnTo>
                  <a:lnTo>
                    <a:pt x="0" y="2094444"/>
                  </a:lnTo>
                  <a:lnTo>
                    <a:pt x="137675" y="2129195"/>
                  </a:lnTo>
                  <a:cubicBezTo>
                    <a:pt x="280616" y="2157374"/>
                    <a:pt x="430766" y="2171571"/>
                    <a:pt x="587142" y="2171571"/>
                  </a:cubicBezTo>
                  <a:cubicBezTo>
                    <a:pt x="918879" y="2171571"/>
                    <a:pt x="1254904" y="2110634"/>
                    <a:pt x="1585826" y="1990112"/>
                  </a:cubicBezTo>
                  <a:cubicBezTo>
                    <a:pt x="1908071" y="1873061"/>
                    <a:pt x="2214800" y="1700666"/>
                    <a:pt x="2473046" y="1491633"/>
                  </a:cubicBezTo>
                  <a:cubicBezTo>
                    <a:pt x="2735782" y="1279031"/>
                    <a:pt x="2942276" y="1037118"/>
                    <a:pt x="3086710" y="772838"/>
                  </a:cubicBezTo>
                  <a:cubicBezTo>
                    <a:pt x="3197408" y="570216"/>
                    <a:pt x="3267226" y="361248"/>
                    <a:pt x="3295217" y="14922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Freeform: Shape 24">
              <a:extLst>
                <a:ext uri="{FF2B5EF4-FFF2-40B4-BE49-F238E27FC236}">
                  <a16:creationId xmlns:a16="http://schemas.microsoft.com/office/drawing/2014/main" id="{0D53D3E2-805E-40D2-964F-352BF6D476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15986" cy="2675935"/>
            </a:xfrm>
            <a:custGeom>
              <a:avLst/>
              <a:gdLst>
                <a:gd name="connsiteX0" fmla="*/ 3648768 w 3815986"/>
                <a:gd name="connsiteY0" fmla="*/ 0 h 2675935"/>
                <a:gd name="connsiteX1" fmla="*/ 3815986 w 3815986"/>
                <a:gd name="connsiteY1" fmla="*/ 0 h 2675935"/>
                <a:gd name="connsiteX2" fmla="*/ 3804695 w 3815986"/>
                <a:gd name="connsiteY2" fmla="*/ 200084 h 2675935"/>
                <a:gd name="connsiteX3" fmla="*/ 3762590 w 3815986"/>
                <a:gd name="connsiteY3" fmla="*/ 455543 h 2675935"/>
                <a:gd name="connsiteX4" fmla="*/ 3592332 w 3815986"/>
                <a:gd name="connsiteY4" fmla="*/ 947274 h 2675935"/>
                <a:gd name="connsiteX5" fmla="*/ 2953967 w 3815986"/>
                <a:gd name="connsiteY5" fmla="*/ 1782349 h 2675935"/>
                <a:gd name="connsiteX6" fmla="*/ 2530669 w 3815986"/>
                <a:gd name="connsiteY6" fmla="*/ 2109494 h 2675935"/>
                <a:gd name="connsiteX7" fmla="*/ 2057561 w 3815986"/>
                <a:gd name="connsiteY7" fmla="*/ 2369245 h 2675935"/>
                <a:gd name="connsiteX8" fmla="*/ 1007330 w 3815986"/>
                <a:gd name="connsiteY8" fmla="*/ 2655701 h 2675935"/>
                <a:gd name="connsiteX9" fmla="*/ 732765 w 3815986"/>
                <a:gd name="connsiteY9" fmla="*/ 2674696 h 2675935"/>
                <a:gd name="connsiteX10" fmla="*/ 457666 w 3815986"/>
                <a:gd name="connsiteY10" fmla="*/ 2670839 h 2675935"/>
                <a:gd name="connsiteX11" fmla="*/ 183574 w 3815986"/>
                <a:gd name="connsiteY11" fmla="*/ 2643312 h 2675935"/>
                <a:gd name="connsiteX12" fmla="*/ 0 w 3815986"/>
                <a:gd name="connsiteY12" fmla="*/ 2607798 h 2675935"/>
                <a:gd name="connsiteX13" fmla="*/ 0 w 3815986"/>
                <a:gd name="connsiteY13" fmla="*/ 2356652 h 2675935"/>
                <a:gd name="connsiteX14" fmla="*/ 222195 w 3815986"/>
                <a:gd name="connsiteY14" fmla="*/ 2396940 h 2675935"/>
                <a:gd name="connsiteX15" fmla="*/ 472364 w 3815986"/>
                <a:gd name="connsiteY15" fmla="*/ 2419092 h 2675935"/>
                <a:gd name="connsiteX16" fmla="*/ 974972 w 3815986"/>
                <a:gd name="connsiteY16" fmla="*/ 2402122 h 2675935"/>
                <a:gd name="connsiteX17" fmla="*/ 1468292 w 3815986"/>
                <a:gd name="connsiteY17" fmla="*/ 2304162 h 2675935"/>
                <a:gd name="connsiteX18" fmla="*/ 1940176 w 3815986"/>
                <a:gd name="connsiteY18" fmla="*/ 2133695 h 2675935"/>
                <a:gd name="connsiteX19" fmla="*/ 2783403 w 3815986"/>
                <a:gd name="connsiteY19" fmla="*/ 1609954 h 2675935"/>
                <a:gd name="connsiteX20" fmla="*/ 3128104 w 3815986"/>
                <a:gd name="connsiteY20" fmla="*/ 1260439 h 2675935"/>
                <a:gd name="connsiteX21" fmla="*/ 3400639 w 3815986"/>
                <a:gd name="connsiteY21" fmla="*/ 859052 h 2675935"/>
                <a:gd name="connsiteX22" fmla="*/ 3585595 w 3815986"/>
                <a:gd name="connsiteY22" fmla="*/ 415336 h 2675935"/>
                <a:gd name="connsiteX23" fmla="*/ 3635918 w 3815986"/>
                <a:gd name="connsiteY23" fmla="*/ 181137 h 26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815986" h="2675935">
                  <a:moveTo>
                    <a:pt x="3648768" y="0"/>
                  </a:moveTo>
                  <a:lnTo>
                    <a:pt x="3815986" y="0"/>
                  </a:lnTo>
                  <a:lnTo>
                    <a:pt x="3804695" y="200084"/>
                  </a:lnTo>
                  <a:cubicBezTo>
                    <a:pt x="3795228" y="285751"/>
                    <a:pt x="3781167" y="371032"/>
                    <a:pt x="3762590" y="455543"/>
                  </a:cubicBezTo>
                  <a:cubicBezTo>
                    <a:pt x="3725537" y="624467"/>
                    <a:pt x="3668784" y="790112"/>
                    <a:pt x="3592332" y="947274"/>
                  </a:cubicBezTo>
                  <a:cubicBezTo>
                    <a:pt x="3438712" y="1261596"/>
                    <a:pt x="3216091" y="1542847"/>
                    <a:pt x="2953967" y="1782349"/>
                  </a:cubicBezTo>
                  <a:cubicBezTo>
                    <a:pt x="2822599" y="1902099"/>
                    <a:pt x="2680615" y="2011341"/>
                    <a:pt x="2530669" y="2109494"/>
                  </a:cubicBezTo>
                  <a:cubicBezTo>
                    <a:pt x="2380520" y="2207551"/>
                    <a:pt x="2222510" y="2294906"/>
                    <a:pt x="2057561" y="2369245"/>
                  </a:cubicBezTo>
                  <a:cubicBezTo>
                    <a:pt x="1727252" y="2516859"/>
                    <a:pt x="1371629" y="2614434"/>
                    <a:pt x="1007330" y="2655701"/>
                  </a:cubicBezTo>
                  <a:cubicBezTo>
                    <a:pt x="916281" y="2665873"/>
                    <a:pt x="824568" y="2672188"/>
                    <a:pt x="732765" y="2674696"/>
                  </a:cubicBezTo>
                  <a:cubicBezTo>
                    <a:pt x="640963" y="2677203"/>
                    <a:pt x="549072" y="2675901"/>
                    <a:pt x="457666" y="2670839"/>
                  </a:cubicBezTo>
                  <a:cubicBezTo>
                    <a:pt x="366106" y="2665584"/>
                    <a:pt x="274572" y="2656521"/>
                    <a:pt x="183574" y="2643312"/>
                  </a:cubicBezTo>
                  <a:lnTo>
                    <a:pt x="0" y="2607798"/>
                  </a:lnTo>
                  <a:lnTo>
                    <a:pt x="0" y="2356652"/>
                  </a:lnTo>
                  <a:lnTo>
                    <a:pt x="222195" y="2396940"/>
                  </a:lnTo>
                  <a:cubicBezTo>
                    <a:pt x="304990" y="2407980"/>
                    <a:pt x="388511" y="2415283"/>
                    <a:pt x="472364" y="2419092"/>
                  </a:cubicBezTo>
                  <a:cubicBezTo>
                    <a:pt x="640376" y="2427095"/>
                    <a:pt x="808184" y="2421791"/>
                    <a:pt x="974972" y="2402122"/>
                  </a:cubicBezTo>
                  <a:cubicBezTo>
                    <a:pt x="1141658" y="2382358"/>
                    <a:pt x="1306812" y="2349286"/>
                    <a:pt x="1468292" y="2304162"/>
                  </a:cubicBezTo>
                  <a:cubicBezTo>
                    <a:pt x="1629874" y="2259231"/>
                    <a:pt x="1787475" y="2201091"/>
                    <a:pt x="1940176" y="2133695"/>
                  </a:cubicBezTo>
                  <a:cubicBezTo>
                    <a:pt x="2246498" y="2000349"/>
                    <a:pt x="2532507" y="1823520"/>
                    <a:pt x="2783403" y="1609954"/>
                  </a:cubicBezTo>
                  <a:cubicBezTo>
                    <a:pt x="2908442" y="1502833"/>
                    <a:pt x="3024295" y="1385975"/>
                    <a:pt x="3128104" y="1260439"/>
                  </a:cubicBezTo>
                  <a:cubicBezTo>
                    <a:pt x="3232116" y="1135096"/>
                    <a:pt x="3323881" y="1000689"/>
                    <a:pt x="3400639" y="859052"/>
                  </a:cubicBezTo>
                  <a:cubicBezTo>
                    <a:pt x="3477399" y="717510"/>
                    <a:pt x="3541296" y="569316"/>
                    <a:pt x="3585595" y="415336"/>
                  </a:cubicBezTo>
                  <a:cubicBezTo>
                    <a:pt x="3607796" y="338540"/>
                    <a:pt x="3624638" y="260224"/>
                    <a:pt x="3635918" y="18113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Freeform: Shape 25">
              <a:extLst>
                <a:ext uri="{FF2B5EF4-FFF2-40B4-BE49-F238E27FC236}">
                  <a16:creationId xmlns:a16="http://schemas.microsoft.com/office/drawing/2014/main" id="{B7A9A916-A926-43E6-800F-432ABC3F2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3832270" cy="2876136"/>
            </a:xfrm>
            <a:custGeom>
              <a:avLst/>
              <a:gdLst>
                <a:gd name="connsiteX0" fmla="*/ 3800718 w 3832270"/>
                <a:gd name="connsiteY0" fmla="*/ 0 h 2876136"/>
                <a:gd name="connsiteX1" fmla="*/ 3832270 w 3832270"/>
                <a:gd name="connsiteY1" fmla="*/ 0 h 2876136"/>
                <a:gd name="connsiteX2" fmla="*/ 3824562 w 3832270"/>
                <a:gd name="connsiteY2" fmla="*/ 143769 h 2876136"/>
                <a:gd name="connsiteX3" fmla="*/ 3628155 w 3832270"/>
                <a:gd name="connsiteY3" fmla="*/ 922055 h 2876136"/>
                <a:gd name="connsiteX4" fmla="*/ 3514853 w 3832270"/>
                <a:gd name="connsiteY4" fmla="*/ 1169078 h 2876136"/>
                <a:gd name="connsiteX5" fmla="*/ 3379198 w 3832270"/>
                <a:gd name="connsiteY5" fmla="*/ 1407037 h 2876136"/>
                <a:gd name="connsiteX6" fmla="*/ 3043787 w 3832270"/>
                <a:gd name="connsiteY6" fmla="*/ 1848342 h 2876136"/>
                <a:gd name="connsiteX7" fmla="*/ 2845661 w 3832270"/>
                <a:gd name="connsiteY7" fmla="*/ 2047444 h 2876136"/>
                <a:gd name="connsiteX8" fmla="*/ 2793197 w 3832270"/>
                <a:gd name="connsiteY8" fmla="*/ 2094689 h 2876136"/>
                <a:gd name="connsiteX9" fmla="*/ 2739710 w 3832270"/>
                <a:gd name="connsiteY9" fmla="*/ 2140969 h 2876136"/>
                <a:gd name="connsiteX10" fmla="*/ 2629166 w 3832270"/>
                <a:gd name="connsiteY10" fmla="*/ 2229867 h 2876136"/>
                <a:gd name="connsiteX11" fmla="*/ 2145952 w 3832270"/>
                <a:gd name="connsiteY11" fmla="*/ 2535994 h 2876136"/>
                <a:gd name="connsiteX12" fmla="*/ 1034987 w 3832270"/>
                <a:gd name="connsiteY12" fmla="*/ 2863910 h 2876136"/>
                <a:gd name="connsiteX13" fmla="*/ 741909 w 3832270"/>
                <a:gd name="connsiteY13" fmla="*/ 2875939 h 2876136"/>
                <a:gd name="connsiteX14" fmla="*/ 450208 w 3832270"/>
                <a:gd name="connsiteY14" fmla="*/ 2857451 h 2876136"/>
                <a:gd name="connsiteX15" fmla="*/ 22215 w 3832270"/>
                <a:gd name="connsiteY15" fmla="*/ 2775923 h 2876136"/>
                <a:gd name="connsiteX16" fmla="*/ 0 w 3832270"/>
                <a:gd name="connsiteY16" fmla="*/ 2769256 h 2876136"/>
                <a:gd name="connsiteX17" fmla="*/ 0 w 3832270"/>
                <a:gd name="connsiteY17" fmla="*/ 2590612 h 2876136"/>
                <a:gd name="connsiteX18" fmla="*/ 199046 w 3832270"/>
                <a:gd name="connsiteY18" fmla="*/ 2627410 h 2876136"/>
                <a:gd name="connsiteX19" fmla="*/ 468174 w 3832270"/>
                <a:gd name="connsiteY19" fmla="*/ 2649670 h 2876136"/>
                <a:gd name="connsiteX20" fmla="*/ 1003650 w 3832270"/>
                <a:gd name="connsiteY20" fmla="*/ 2622480 h 2876136"/>
                <a:gd name="connsiteX21" fmla="*/ 1266489 w 3832270"/>
                <a:gd name="connsiteY21" fmla="*/ 2573982 h 2876136"/>
                <a:gd name="connsiteX22" fmla="*/ 1524223 w 3832270"/>
                <a:gd name="connsiteY22" fmla="*/ 2504657 h 2876136"/>
                <a:gd name="connsiteX23" fmla="*/ 1775731 w 3832270"/>
                <a:gd name="connsiteY23" fmla="*/ 2416243 h 2876136"/>
                <a:gd name="connsiteX24" fmla="*/ 2019789 w 3832270"/>
                <a:gd name="connsiteY24" fmla="*/ 2309412 h 2876136"/>
                <a:gd name="connsiteX25" fmla="*/ 2482486 w 3832270"/>
                <a:gd name="connsiteY25" fmla="*/ 2046962 h 2876136"/>
                <a:gd name="connsiteX26" fmla="*/ 2591908 w 3832270"/>
                <a:gd name="connsiteY26" fmla="*/ 1971371 h 2876136"/>
                <a:gd name="connsiteX27" fmla="*/ 2645702 w 3832270"/>
                <a:gd name="connsiteY27" fmla="*/ 1932321 h 2876136"/>
                <a:gd name="connsiteX28" fmla="*/ 2698779 w 3832270"/>
                <a:gd name="connsiteY28" fmla="*/ 1892309 h 2876136"/>
                <a:gd name="connsiteX29" fmla="*/ 2903537 w 3832270"/>
                <a:gd name="connsiteY29" fmla="*/ 1722516 h 2876136"/>
                <a:gd name="connsiteX30" fmla="*/ 3269061 w 3832270"/>
                <a:gd name="connsiteY30" fmla="*/ 1337327 h 2876136"/>
                <a:gd name="connsiteX31" fmla="*/ 3424928 w 3832270"/>
                <a:gd name="connsiteY31" fmla="*/ 1122508 h 2876136"/>
                <a:gd name="connsiteX32" fmla="*/ 3557622 w 3832270"/>
                <a:gd name="connsiteY32" fmla="*/ 893226 h 2876136"/>
                <a:gd name="connsiteX33" fmla="*/ 3587019 w 3832270"/>
                <a:gd name="connsiteY33" fmla="*/ 833929 h 2876136"/>
                <a:gd name="connsiteX34" fmla="*/ 3601310 w 3832270"/>
                <a:gd name="connsiteY34" fmla="*/ 804040 h 2876136"/>
                <a:gd name="connsiteX35" fmla="*/ 3614885 w 3832270"/>
                <a:gd name="connsiteY35" fmla="*/ 773861 h 2876136"/>
                <a:gd name="connsiteX36" fmla="*/ 3640812 w 3832270"/>
                <a:gd name="connsiteY36" fmla="*/ 713022 h 2876136"/>
                <a:gd name="connsiteX37" fmla="*/ 3665105 w 3832270"/>
                <a:gd name="connsiteY37" fmla="*/ 651506 h 2876136"/>
                <a:gd name="connsiteX38" fmla="*/ 3744110 w 3832270"/>
                <a:gd name="connsiteY38" fmla="*/ 399567 h 2876136"/>
                <a:gd name="connsiteX39" fmla="*/ 3792123 w 3832270"/>
                <a:gd name="connsiteY39" fmla="*/ 140444 h 287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3832270" h="2876136">
                  <a:moveTo>
                    <a:pt x="3800718" y="0"/>
                  </a:moveTo>
                  <a:lnTo>
                    <a:pt x="3832270" y="0"/>
                  </a:lnTo>
                  <a:lnTo>
                    <a:pt x="3824562" y="143769"/>
                  </a:lnTo>
                  <a:cubicBezTo>
                    <a:pt x="3797131" y="409191"/>
                    <a:pt x="3730585" y="671345"/>
                    <a:pt x="3628155" y="922055"/>
                  </a:cubicBezTo>
                  <a:cubicBezTo>
                    <a:pt x="3593858" y="1005553"/>
                    <a:pt x="3556704" y="1088280"/>
                    <a:pt x="3514853" y="1169078"/>
                  </a:cubicBezTo>
                  <a:cubicBezTo>
                    <a:pt x="3473616" y="1250166"/>
                    <a:pt x="3428194" y="1329517"/>
                    <a:pt x="3379198" y="1407037"/>
                  </a:cubicBezTo>
                  <a:cubicBezTo>
                    <a:pt x="3281106" y="1561980"/>
                    <a:pt x="3169132" y="1710174"/>
                    <a:pt x="3043787" y="1848342"/>
                  </a:cubicBezTo>
                  <a:cubicBezTo>
                    <a:pt x="2980806" y="1917184"/>
                    <a:pt x="2915071" y="1984001"/>
                    <a:pt x="2845661" y="2047444"/>
                  </a:cubicBezTo>
                  <a:cubicBezTo>
                    <a:pt x="2828411" y="2063450"/>
                    <a:pt x="2811060" y="2079263"/>
                    <a:pt x="2793197" y="2094689"/>
                  </a:cubicBezTo>
                  <a:cubicBezTo>
                    <a:pt x="2775436" y="2110213"/>
                    <a:pt x="2757982" y="2126025"/>
                    <a:pt x="2739710" y="2140969"/>
                  </a:cubicBezTo>
                  <a:cubicBezTo>
                    <a:pt x="2703576" y="2171341"/>
                    <a:pt x="2666524" y="2200749"/>
                    <a:pt x="2629166" y="2229867"/>
                  </a:cubicBezTo>
                  <a:cubicBezTo>
                    <a:pt x="2479015" y="2345569"/>
                    <a:pt x="2316821" y="2448061"/>
                    <a:pt x="2145952" y="2535994"/>
                  </a:cubicBezTo>
                  <a:cubicBezTo>
                    <a:pt x="1804312" y="2711957"/>
                    <a:pt x="1424600" y="2826982"/>
                    <a:pt x="1034987" y="2863910"/>
                  </a:cubicBezTo>
                  <a:cubicBezTo>
                    <a:pt x="937762" y="2873167"/>
                    <a:pt x="839720" y="2877096"/>
                    <a:pt x="741909" y="2875939"/>
                  </a:cubicBezTo>
                  <a:cubicBezTo>
                    <a:pt x="644097" y="2874782"/>
                    <a:pt x="546515" y="2868539"/>
                    <a:pt x="450208" y="2857451"/>
                  </a:cubicBezTo>
                  <a:cubicBezTo>
                    <a:pt x="305520" y="2840674"/>
                    <a:pt x="162095" y="2813810"/>
                    <a:pt x="22215" y="2775923"/>
                  </a:cubicBezTo>
                  <a:lnTo>
                    <a:pt x="0" y="2769256"/>
                  </a:lnTo>
                  <a:lnTo>
                    <a:pt x="0" y="2590612"/>
                  </a:lnTo>
                  <a:lnTo>
                    <a:pt x="199046" y="2627410"/>
                  </a:lnTo>
                  <a:cubicBezTo>
                    <a:pt x="288321" y="2639209"/>
                    <a:pt x="378197" y="2646537"/>
                    <a:pt x="468174" y="2649670"/>
                  </a:cubicBezTo>
                  <a:cubicBezTo>
                    <a:pt x="648333" y="2656805"/>
                    <a:pt x="826655" y="2647163"/>
                    <a:pt x="1003650" y="2622480"/>
                  </a:cubicBezTo>
                  <a:cubicBezTo>
                    <a:pt x="1091943" y="2609658"/>
                    <a:pt x="1179725" y="2593747"/>
                    <a:pt x="1266489" y="2573982"/>
                  </a:cubicBezTo>
                  <a:cubicBezTo>
                    <a:pt x="1353250" y="2553927"/>
                    <a:pt x="1439298" y="2531076"/>
                    <a:pt x="1524223" y="2504657"/>
                  </a:cubicBezTo>
                  <a:cubicBezTo>
                    <a:pt x="1609149" y="2478336"/>
                    <a:pt x="1693052" y="2448833"/>
                    <a:pt x="1775731" y="2416243"/>
                  </a:cubicBezTo>
                  <a:cubicBezTo>
                    <a:pt x="1858309" y="2383557"/>
                    <a:pt x="1939764" y="2347882"/>
                    <a:pt x="2019789" y="2309412"/>
                  </a:cubicBezTo>
                  <a:cubicBezTo>
                    <a:pt x="2179839" y="2232567"/>
                    <a:pt x="2334583" y="2144923"/>
                    <a:pt x="2482486" y="2046962"/>
                  </a:cubicBezTo>
                  <a:cubicBezTo>
                    <a:pt x="2519334" y="2022376"/>
                    <a:pt x="2556081" y="1997403"/>
                    <a:pt x="2591908" y="1971371"/>
                  </a:cubicBezTo>
                  <a:cubicBezTo>
                    <a:pt x="2610077" y="1958644"/>
                    <a:pt x="2627838" y="1945434"/>
                    <a:pt x="2645702" y="1932321"/>
                  </a:cubicBezTo>
                  <a:cubicBezTo>
                    <a:pt x="2663666" y="1919305"/>
                    <a:pt x="2681325" y="1905903"/>
                    <a:pt x="2698779" y="1892309"/>
                  </a:cubicBezTo>
                  <a:cubicBezTo>
                    <a:pt x="2768903" y="1838025"/>
                    <a:pt x="2837496" y="1781717"/>
                    <a:pt x="2903537" y="1722516"/>
                  </a:cubicBezTo>
                  <a:cubicBezTo>
                    <a:pt x="3035926" y="1604501"/>
                    <a:pt x="3158720" y="1475784"/>
                    <a:pt x="3269061" y="1337327"/>
                  </a:cubicBezTo>
                  <a:cubicBezTo>
                    <a:pt x="3324182" y="1268099"/>
                    <a:pt x="3376341" y="1196461"/>
                    <a:pt x="3424928" y="1122508"/>
                  </a:cubicBezTo>
                  <a:cubicBezTo>
                    <a:pt x="3472697" y="1048170"/>
                    <a:pt x="3517814" y="972000"/>
                    <a:pt x="3557622" y="893226"/>
                  </a:cubicBezTo>
                  <a:cubicBezTo>
                    <a:pt x="3567931" y="873654"/>
                    <a:pt x="3577526" y="853791"/>
                    <a:pt x="3587019" y="833929"/>
                  </a:cubicBezTo>
                  <a:lnTo>
                    <a:pt x="3601310" y="804040"/>
                  </a:lnTo>
                  <a:lnTo>
                    <a:pt x="3614885" y="773861"/>
                  </a:lnTo>
                  <a:cubicBezTo>
                    <a:pt x="3623766" y="753709"/>
                    <a:pt x="3632748" y="733559"/>
                    <a:pt x="3640812" y="713022"/>
                  </a:cubicBezTo>
                  <a:cubicBezTo>
                    <a:pt x="3648876" y="692485"/>
                    <a:pt x="3657756" y="672236"/>
                    <a:pt x="3665105" y="651506"/>
                  </a:cubicBezTo>
                  <a:cubicBezTo>
                    <a:pt x="3696544" y="569166"/>
                    <a:pt x="3723185" y="485089"/>
                    <a:pt x="3744110" y="399567"/>
                  </a:cubicBezTo>
                  <a:cubicBezTo>
                    <a:pt x="3765341" y="314238"/>
                    <a:pt x="3781392" y="227654"/>
                    <a:pt x="3792123" y="14044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Imagem 8" descr="Texto&#10;&#10;Descrição gerada automaticamente">
            <a:extLst>
              <a:ext uri="{FF2B5EF4-FFF2-40B4-BE49-F238E27FC236}">
                <a16:creationId xmlns:a16="http://schemas.microsoft.com/office/drawing/2014/main" id="{1C9A2432-ED71-E2B9-3F60-71F2D1386C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626" y="5353365"/>
            <a:ext cx="1285552" cy="1285552"/>
          </a:xfrm>
          <a:prstGeom prst="rect">
            <a:avLst/>
          </a:prstGeom>
        </p:spPr>
      </p:pic>
      <p:pic>
        <p:nvPicPr>
          <p:cNvPr id="11" name="Imagem 10" descr="Uma imagem contendo nome da empresa&#10;&#10;Descrição gerada automaticamente">
            <a:extLst>
              <a:ext uri="{FF2B5EF4-FFF2-40B4-BE49-F238E27FC236}">
                <a16:creationId xmlns:a16="http://schemas.microsoft.com/office/drawing/2014/main" id="{91959EB5-D24B-D38C-B8C7-7EC002DD7D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9549" y="5399625"/>
            <a:ext cx="897623" cy="1299259"/>
          </a:xfrm>
          <a:prstGeom prst="rect">
            <a:avLst/>
          </a:prstGeom>
        </p:spPr>
      </p:pic>
      <p:grpSp>
        <p:nvGrpSpPr>
          <p:cNvPr id="13" name="Agrupar 12">
            <a:extLst>
              <a:ext uri="{FF2B5EF4-FFF2-40B4-BE49-F238E27FC236}">
                <a16:creationId xmlns:a16="http://schemas.microsoft.com/office/drawing/2014/main" id="{94738925-0AC6-9F4E-8C96-09D98B0C1B12}"/>
              </a:ext>
            </a:extLst>
          </p:cNvPr>
          <p:cNvGrpSpPr/>
          <p:nvPr/>
        </p:nvGrpSpPr>
        <p:grpSpPr>
          <a:xfrm>
            <a:off x="6934285" y="5482518"/>
            <a:ext cx="5575086" cy="1598662"/>
            <a:chOff x="7031423" y="-51209"/>
            <a:chExt cx="5575086" cy="1598662"/>
          </a:xfrm>
        </p:grpSpPr>
        <p:pic>
          <p:nvPicPr>
            <p:cNvPr id="1026" name="Picture 2">
              <a:extLst>
                <a:ext uri="{FF2B5EF4-FFF2-40B4-BE49-F238E27FC236}">
                  <a16:creationId xmlns:a16="http://schemas.microsoft.com/office/drawing/2014/main" id="{6697B2A4-DEB9-343E-6179-18F889A3DBF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680"/>
            <a:stretch/>
          </p:blipFill>
          <p:spPr bwMode="auto">
            <a:xfrm>
              <a:off x="7031423" y="-51209"/>
              <a:ext cx="5575086" cy="11334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EB3C20B-FCBD-0461-BFEE-4F79B0883FF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75173"/>
            <a:stretch/>
          </p:blipFill>
          <p:spPr bwMode="auto">
            <a:xfrm>
              <a:off x="7706407" y="413978"/>
              <a:ext cx="2151969" cy="1133475"/>
            </a:xfrm>
            <a:prstGeom prst="rect">
              <a:avLst/>
            </a:prstGeom>
            <a:noFill/>
            <a:extLst>
              <a:ext uri="{909E8E84-426E-40DD-AFC4-6F175D3DCCD1}">
                <a14:hiddenFill xmlns:a14="http://schemas.microsoft.com/office/drawing/2010/main">
                  <a:solidFill>
                    <a:srgbClr val="FFFFFF"/>
                  </a:solidFill>
                </a14:hiddenFill>
              </a:ext>
            </a:extLst>
          </p:spPr>
        </p:pic>
      </p:grpSp>
      <p:pic>
        <p:nvPicPr>
          <p:cNvPr id="1030" name="Picture 6" descr="Fapec seleciona currículos para preencher cargo de analista de projetos -  Ponta Porã Informa - Notícias de Ponta Porã - MS e Pedro Juan Caballero - PY">
            <a:extLst>
              <a:ext uri="{FF2B5EF4-FFF2-40B4-BE49-F238E27FC236}">
                <a16:creationId xmlns:a16="http://schemas.microsoft.com/office/drawing/2014/main" id="{75A275A3-6AD3-4615-FA24-7343E928196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3475" y="5798419"/>
            <a:ext cx="2531895" cy="746114"/>
          </a:xfrm>
          <a:prstGeom prst="rect">
            <a:avLst/>
          </a:prstGeom>
          <a:noFill/>
          <a:extLst>
            <a:ext uri="{909E8E84-426E-40DD-AFC4-6F175D3DCCD1}">
              <a14:hiddenFill xmlns:a14="http://schemas.microsoft.com/office/drawing/2010/main">
                <a:solidFill>
                  <a:srgbClr val="FFFFFF"/>
                </a:solidFill>
              </a14:hiddenFill>
            </a:ext>
          </a:extLst>
        </p:spPr>
      </p:pic>
      <p:pic>
        <p:nvPicPr>
          <p:cNvPr id="21" name="Imagem 20">
            <a:extLst>
              <a:ext uri="{FF2B5EF4-FFF2-40B4-BE49-F238E27FC236}">
                <a16:creationId xmlns:a16="http://schemas.microsoft.com/office/drawing/2014/main" id="{B1FD6BC6-4343-003A-9A34-FF21349110DF}"/>
              </a:ext>
            </a:extLst>
          </p:cNvPr>
          <p:cNvPicPr>
            <a:picLocks noChangeAspect="1"/>
          </p:cNvPicPr>
          <p:nvPr/>
        </p:nvPicPr>
        <p:blipFill>
          <a:blip r:embed="rId7"/>
          <a:stretch>
            <a:fillRect/>
          </a:stretch>
        </p:blipFill>
        <p:spPr>
          <a:xfrm>
            <a:off x="3340321" y="-2232"/>
            <a:ext cx="6325483" cy="1790950"/>
          </a:xfrm>
          <a:prstGeom prst="rect">
            <a:avLst/>
          </a:prstGeom>
        </p:spPr>
      </p:pic>
    </p:spTree>
    <p:extLst>
      <p:ext uri="{BB962C8B-B14F-4D97-AF65-F5344CB8AC3E}">
        <p14:creationId xmlns:p14="http://schemas.microsoft.com/office/powerpoint/2010/main" val="36000366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descr="Texto&#10;&#10;Descrição gerada automaticamente">
            <a:extLst>
              <a:ext uri="{FF2B5EF4-FFF2-40B4-BE49-F238E27FC236}">
                <a16:creationId xmlns:a16="http://schemas.microsoft.com/office/drawing/2014/main" id="{E5254C58-46AB-01AA-0671-9D1905BE7F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1924" y="0"/>
            <a:ext cx="6858000" cy="6858000"/>
          </a:xfrm>
          <a:prstGeom prst="rect">
            <a:avLst/>
          </a:prstGeom>
        </p:spPr>
      </p:pic>
      <p:sp>
        <p:nvSpPr>
          <p:cNvPr id="6" name="CaixaDeTexto 5">
            <a:extLst>
              <a:ext uri="{FF2B5EF4-FFF2-40B4-BE49-F238E27FC236}">
                <a16:creationId xmlns:a16="http://schemas.microsoft.com/office/drawing/2014/main" id="{98A7B7A3-EB66-03FB-BA0B-1BC5E48C572B}"/>
              </a:ext>
            </a:extLst>
          </p:cNvPr>
          <p:cNvSpPr txBox="1"/>
          <p:nvPr/>
        </p:nvSpPr>
        <p:spPr>
          <a:xfrm>
            <a:off x="189186" y="1983093"/>
            <a:ext cx="6093372" cy="430887"/>
          </a:xfrm>
          <a:prstGeom prst="rect">
            <a:avLst/>
          </a:prstGeom>
          <a:noFill/>
        </p:spPr>
        <p:txBody>
          <a:bodyPr wrap="square">
            <a:spAutoFit/>
          </a:bodyPr>
          <a:lstStyle/>
          <a:p>
            <a:r>
              <a:rPr lang="pt-BR" sz="2200" dirty="0" err="1">
                <a:effectLst>
                  <a:outerShdw blurRad="38100" dist="38100" dir="2700000" algn="tl">
                    <a:srgbClr val="000000">
                      <a:alpha val="43137"/>
                    </a:srgbClr>
                  </a:outerShdw>
                </a:effectLst>
              </a:rPr>
              <a:t>Example</a:t>
            </a:r>
            <a:r>
              <a:rPr lang="pt-BR" sz="2200" dirty="0">
                <a:effectLst>
                  <a:outerShdw blurRad="38100" dist="38100" dir="2700000" algn="tl">
                    <a:srgbClr val="000000">
                      <a:alpha val="43137"/>
                    </a:srgbClr>
                  </a:outerShdw>
                </a:effectLst>
              </a:rPr>
              <a:t> </a:t>
            </a:r>
            <a:r>
              <a:rPr lang="pt-BR" sz="2200" dirty="0" err="1">
                <a:effectLst>
                  <a:outerShdw blurRad="38100" dist="38100" dir="2700000" algn="tl">
                    <a:srgbClr val="000000">
                      <a:alpha val="43137"/>
                    </a:srgbClr>
                  </a:outerShdw>
                </a:effectLst>
              </a:rPr>
              <a:t>result</a:t>
            </a:r>
            <a:r>
              <a:rPr lang="pt-BR" sz="2200" dirty="0">
                <a:effectLst>
                  <a:outerShdw blurRad="38100" dist="38100" dir="2700000" algn="tl">
                    <a:srgbClr val="000000">
                      <a:alpha val="43137"/>
                    </a:srgbClr>
                  </a:outerShdw>
                </a:effectLst>
              </a:rPr>
              <a:t>:</a:t>
            </a:r>
          </a:p>
        </p:txBody>
      </p:sp>
      <p:sp>
        <p:nvSpPr>
          <p:cNvPr id="8" name="CaixaDeTexto 7">
            <a:extLst>
              <a:ext uri="{FF2B5EF4-FFF2-40B4-BE49-F238E27FC236}">
                <a16:creationId xmlns:a16="http://schemas.microsoft.com/office/drawing/2014/main" id="{029ECFF7-9DCA-ABED-394E-4E8CC73E1B51}"/>
              </a:ext>
            </a:extLst>
          </p:cNvPr>
          <p:cNvSpPr txBox="1"/>
          <p:nvPr/>
        </p:nvSpPr>
        <p:spPr>
          <a:xfrm>
            <a:off x="141890" y="2644170"/>
            <a:ext cx="6140668" cy="1569660"/>
          </a:xfrm>
          <a:prstGeom prst="rect">
            <a:avLst/>
          </a:prstGeom>
          <a:noFill/>
        </p:spPr>
        <p:txBody>
          <a:bodyPr wrap="square">
            <a:spAutoFit/>
          </a:bodyPr>
          <a:lstStyle/>
          <a:p>
            <a:r>
              <a:rPr lang="pt-BR" sz="2400" b="1" dirty="0" err="1">
                <a:effectLst>
                  <a:outerShdw blurRad="38100" dist="38100" dir="2700000" algn="tl">
                    <a:srgbClr val="000000">
                      <a:alpha val="43137"/>
                    </a:srgbClr>
                  </a:outerShdw>
                </a:effectLst>
              </a:rPr>
              <a:t>main</a:t>
            </a:r>
            <a:r>
              <a:rPr lang="pt-BR" sz="2400" b="1" dirty="0">
                <a:effectLst>
                  <a:outerShdw blurRad="38100" dist="38100" dir="2700000" algn="tl">
                    <a:srgbClr val="000000">
                      <a:alpha val="43137"/>
                    </a:srgbClr>
                  </a:outerShdw>
                </a:effectLst>
              </a:rPr>
              <a:t> </a:t>
            </a:r>
            <a:r>
              <a:rPr lang="pt-BR" sz="2400" b="1" dirty="0" err="1">
                <a:effectLst>
                  <a:outerShdw blurRad="38100" dist="38100" dir="2700000" algn="tl">
                    <a:srgbClr val="000000">
                      <a:alpha val="43137"/>
                    </a:srgbClr>
                  </a:outerShdw>
                </a:effectLst>
              </a:rPr>
              <a:t>capabilities</a:t>
            </a:r>
            <a:r>
              <a:rPr lang="pt-BR" sz="2400" b="1" dirty="0">
                <a:effectLst>
                  <a:outerShdw blurRad="38100" dist="38100" dir="2700000" algn="tl">
                    <a:srgbClr val="000000">
                      <a:alpha val="43137"/>
                    </a:srgbClr>
                  </a:outerShdw>
                </a:effectLst>
              </a:rPr>
              <a:t>, </a:t>
            </a:r>
          </a:p>
          <a:p>
            <a:r>
              <a:rPr lang="pt-BR" sz="2400" b="1" dirty="0" err="1">
                <a:effectLst>
                  <a:outerShdw blurRad="38100" dist="38100" dir="2700000" algn="tl">
                    <a:srgbClr val="000000">
                      <a:alpha val="43137"/>
                    </a:srgbClr>
                  </a:outerShdw>
                </a:effectLst>
              </a:rPr>
              <a:t>partnerships</a:t>
            </a:r>
            <a:r>
              <a:rPr lang="pt-BR" sz="2400" b="1" dirty="0">
                <a:effectLst>
                  <a:outerShdw blurRad="38100" dist="38100" dir="2700000" algn="tl">
                    <a:srgbClr val="000000">
                      <a:alpha val="43137"/>
                    </a:srgbClr>
                  </a:outerShdw>
                </a:effectLst>
              </a:rPr>
              <a:t>,</a:t>
            </a:r>
          </a:p>
          <a:p>
            <a:r>
              <a:rPr lang="pt-BR" sz="2400" b="1" dirty="0">
                <a:effectLst>
                  <a:outerShdw blurRad="38100" dist="38100" dir="2700000" algn="tl">
                    <a:srgbClr val="000000">
                      <a:alpha val="43137"/>
                    </a:srgbClr>
                  </a:outerShdw>
                </a:effectLst>
              </a:rPr>
              <a:t> </a:t>
            </a:r>
            <a:r>
              <a:rPr lang="pt-BR" sz="2400" b="1" dirty="0" err="1">
                <a:effectLst>
                  <a:outerShdw blurRad="38100" dist="38100" dir="2700000" algn="tl">
                    <a:srgbClr val="000000">
                      <a:alpha val="43137"/>
                    </a:srgbClr>
                  </a:outerShdw>
                </a:effectLst>
              </a:rPr>
              <a:t>actions</a:t>
            </a:r>
            <a:r>
              <a:rPr lang="pt-BR" sz="2400" b="1" dirty="0">
                <a:effectLst>
                  <a:outerShdw blurRad="38100" dist="38100" dir="2700000" algn="tl">
                    <a:srgbClr val="000000">
                      <a:alpha val="43137"/>
                    </a:srgbClr>
                  </a:outerShdw>
                </a:effectLst>
              </a:rPr>
              <a:t> </a:t>
            </a:r>
            <a:r>
              <a:rPr lang="pt-BR" sz="2400" b="1" dirty="0" err="1">
                <a:effectLst>
                  <a:outerShdw blurRad="38100" dist="38100" dir="2700000" algn="tl">
                    <a:srgbClr val="000000">
                      <a:alpha val="43137"/>
                    </a:srgbClr>
                  </a:outerShdw>
                </a:effectLst>
              </a:rPr>
              <a:t>and</a:t>
            </a:r>
            <a:r>
              <a:rPr lang="pt-BR" sz="2400" b="1" dirty="0">
                <a:effectLst>
                  <a:outerShdw blurRad="38100" dist="38100" dir="2700000" algn="tl">
                    <a:srgbClr val="000000">
                      <a:alpha val="43137"/>
                    </a:srgbClr>
                  </a:outerShdw>
                </a:effectLst>
              </a:rPr>
              <a:t> </a:t>
            </a:r>
          </a:p>
          <a:p>
            <a:r>
              <a:rPr lang="pt-BR" sz="2400" b="1" dirty="0" err="1">
                <a:effectLst>
                  <a:outerShdw blurRad="38100" dist="38100" dir="2700000" algn="tl">
                    <a:srgbClr val="000000">
                      <a:alpha val="43137"/>
                    </a:srgbClr>
                  </a:outerShdw>
                </a:effectLst>
              </a:rPr>
              <a:t>outcome</a:t>
            </a:r>
            <a:endParaRPr lang="pt-BR"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29684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descr="Mobile device with apps">
            <a:extLst>
              <a:ext uri="{FF2B5EF4-FFF2-40B4-BE49-F238E27FC236}">
                <a16:creationId xmlns:a16="http://schemas.microsoft.com/office/drawing/2014/main" id="{F97007EC-EC11-0AB3-876F-1142B7526BBF}"/>
              </a:ext>
            </a:extLst>
          </p:cNvPr>
          <p:cNvPicPr>
            <a:picLocks noChangeAspect="1"/>
          </p:cNvPicPr>
          <p:nvPr/>
        </p:nvPicPr>
        <p:blipFill>
          <a:blip r:embed="rId2"/>
          <a:srcRect l="47598" r="8027"/>
          <a:stretch/>
        </p:blipFill>
        <p:spPr>
          <a:xfrm>
            <a:off x="-1" y="-2"/>
            <a:ext cx="5410198" cy="6858002"/>
          </a:xfrm>
          <a:prstGeom prst="rect">
            <a:avLst/>
          </a:prstGeom>
        </p:spPr>
      </p:pic>
      <p:sp useBgFill="1">
        <p:nvSpPr>
          <p:cNvPr id="28" name="Rectangle 27">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Espaço Reservado para Conteúdo 2">
            <a:extLst>
              <a:ext uri="{FF2B5EF4-FFF2-40B4-BE49-F238E27FC236}">
                <a16:creationId xmlns:a16="http://schemas.microsoft.com/office/drawing/2014/main" id="{B7152B44-A3DE-CF00-9CAC-2B1E9BA5862D}"/>
              </a:ext>
            </a:extLst>
          </p:cNvPr>
          <p:cNvSpPr>
            <a:spLocks noGrp="1"/>
          </p:cNvSpPr>
          <p:nvPr>
            <p:ph idx="1"/>
          </p:nvPr>
        </p:nvSpPr>
        <p:spPr>
          <a:xfrm>
            <a:off x="6115317" y="614855"/>
            <a:ext cx="5247340" cy="5625223"/>
          </a:xfrm>
        </p:spPr>
        <p:txBody>
          <a:bodyPr anchor="ctr">
            <a:normAutofit/>
          </a:bodyPr>
          <a:lstStyle/>
          <a:p>
            <a:r>
              <a:rPr lang="en-US" sz="2000" dirty="0"/>
              <a:t>The idea is to identify the impacts of climate change on cultural heritage from the perspective of the people directly involved and to seek solutions in traditional practices themselves, optimized by new technologies.</a:t>
            </a:r>
            <a:endParaRPr lang="pt-BR" sz="2000" dirty="0"/>
          </a:p>
        </p:txBody>
      </p:sp>
    </p:spTree>
    <p:extLst>
      <p:ext uri="{BB962C8B-B14F-4D97-AF65-F5344CB8AC3E}">
        <p14:creationId xmlns:p14="http://schemas.microsoft.com/office/powerpoint/2010/main" val="3276794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D48D9584-D2FD-48CE-9E17-4E250B743B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agem 5" descr="Pessoas andando no parque&#10;&#10;Descrição gerada automaticamente">
            <a:extLst>
              <a:ext uri="{FF2B5EF4-FFF2-40B4-BE49-F238E27FC236}">
                <a16:creationId xmlns:a16="http://schemas.microsoft.com/office/drawing/2014/main" id="{AF6891A7-1068-AF4F-ED25-ACFAE6186389}"/>
              </a:ext>
            </a:extLst>
          </p:cNvPr>
          <p:cNvPicPr>
            <a:picLocks noChangeAspect="1"/>
          </p:cNvPicPr>
          <p:nvPr/>
        </p:nvPicPr>
        <p:blipFill>
          <a:blip r:embed="rId2">
            <a:extLst>
              <a:ext uri="{28A0092B-C50C-407E-A947-70E740481C1C}">
                <a14:useLocalDpi xmlns:a14="http://schemas.microsoft.com/office/drawing/2010/main" val="0"/>
              </a:ext>
            </a:extLst>
          </a:blip>
          <a:srcRect r="17659"/>
          <a:stretch/>
        </p:blipFill>
        <p:spPr>
          <a:xfrm>
            <a:off x="357721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4" name="Imagem 3" descr="Pessoas na floresta&#10;&#10;Descrição gerada automaticamente">
            <a:extLst>
              <a:ext uri="{FF2B5EF4-FFF2-40B4-BE49-F238E27FC236}">
                <a16:creationId xmlns:a16="http://schemas.microsoft.com/office/drawing/2014/main" id="{5A2C2A42-87B3-3CE8-E612-16101ECF3E77}"/>
              </a:ext>
            </a:extLst>
          </p:cNvPr>
          <p:cNvPicPr>
            <a:picLocks noChangeAspect="1"/>
          </p:cNvPicPr>
          <p:nvPr/>
        </p:nvPicPr>
        <p:blipFill>
          <a:blip r:embed="rId3">
            <a:extLst>
              <a:ext uri="{28A0092B-C50C-407E-A947-70E740481C1C}">
                <a14:useLocalDpi xmlns:a14="http://schemas.microsoft.com/office/drawing/2010/main" val="0"/>
              </a:ext>
            </a:extLst>
          </a:blip>
          <a:srcRect l="7104" r="7152"/>
          <a:stretch/>
        </p:blipFill>
        <p:spPr>
          <a:xfrm>
            <a:off x="7822523" y="3456433"/>
            <a:ext cx="4369477" cy="3401568"/>
          </a:xfrm>
          <a:custGeom>
            <a:avLst/>
            <a:gdLst/>
            <a:ahLst/>
            <a:cxnLst/>
            <a:rect l="l" t="t" r="r" b="b"/>
            <a:pathLst>
              <a:path w="4369477" h="3401568">
                <a:moveTo>
                  <a:pt x="781270" y="0"/>
                </a:moveTo>
                <a:lnTo>
                  <a:pt x="4369477" y="0"/>
                </a:lnTo>
                <a:lnTo>
                  <a:pt x="4369477" y="3401568"/>
                </a:lnTo>
                <a:lnTo>
                  <a:pt x="0" y="3401568"/>
                </a:lnTo>
                <a:lnTo>
                  <a:pt x="1963" y="3397912"/>
                </a:lnTo>
                <a:cubicBezTo>
                  <a:pt x="454182" y="2512619"/>
                  <a:pt x="736170" y="1430108"/>
                  <a:pt x="776876" y="254399"/>
                </a:cubicBezTo>
                <a:close/>
              </a:path>
            </a:pathLst>
          </a:custGeom>
        </p:spPr>
      </p:pic>
      <p:pic>
        <p:nvPicPr>
          <p:cNvPr id="8" name="Imagem 7" descr="Árvore na frente de um prédio&#10;&#10;Descrição gerada automaticamente com confiança média">
            <a:extLst>
              <a:ext uri="{FF2B5EF4-FFF2-40B4-BE49-F238E27FC236}">
                <a16:creationId xmlns:a16="http://schemas.microsoft.com/office/drawing/2014/main" id="{8DBB6F9C-7CAE-57E5-8015-A6099BE22032}"/>
              </a:ext>
            </a:extLst>
          </p:cNvPr>
          <p:cNvPicPr>
            <a:picLocks noChangeAspect="1"/>
          </p:cNvPicPr>
          <p:nvPr/>
        </p:nvPicPr>
        <p:blipFill>
          <a:blip r:embed="rId4">
            <a:extLst>
              <a:ext uri="{28A0092B-C50C-407E-A947-70E740481C1C}">
                <a14:useLocalDpi xmlns:a14="http://schemas.microsoft.com/office/drawing/2010/main" val="0"/>
              </a:ext>
            </a:extLst>
          </a:blip>
          <a:srcRect r="3346"/>
          <a:stretch/>
        </p:blipFill>
        <p:spPr>
          <a:xfrm>
            <a:off x="3630260"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30" name="Freeform: Shape 29">
            <a:extLst>
              <a:ext uri="{FF2B5EF4-FFF2-40B4-BE49-F238E27FC236}">
                <a16:creationId xmlns:a16="http://schemas.microsoft.com/office/drawing/2014/main" id="{CA17DEF4-6C5D-41C6-8D93-5C7CFD7AD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2" name="Freeform: Shape 31">
            <a:extLst>
              <a:ext uri="{FF2B5EF4-FFF2-40B4-BE49-F238E27FC236}">
                <a16:creationId xmlns:a16="http://schemas.microsoft.com/office/drawing/2014/main" id="{22BBC5A3-5C8C-4FB9-AEFF-8778D2C98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C265B539-7C47-DF27-E73D-8FF730E1D9DF}"/>
              </a:ext>
            </a:extLst>
          </p:cNvPr>
          <p:cNvSpPr>
            <a:spLocks noGrp="1"/>
          </p:cNvSpPr>
          <p:nvPr>
            <p:ph type="title"/>
          </p:nvPr>
        </p:nvSpPr>
        <p:spPr>
          <a:xfrm>
            <a:off x="438912" y="1508760"/>
            <a:ext cx="3429000" cy="2898648"/>
          </a:xfrm>
        </p:spPr>
        <p:txBody>
          <a:bodyPr vert="horz" lIns="91440" tIns="45720" rIns="91440" bIns="45720" rtlCol="0" anchor="b">
            <a:normAutofit/>
          </a:bodyPr>
          <a:lstStyle/>
          <a:p>
            <a:r>
              <a:rPr lang="en-US" sz="4000" kern="1200" dirty="0" err="1">
                <a:solidFill>
                  <a:schemeClr val="tx1"/>
                </a:solidFill>
                <a:effectLst/>
                <a:latin typeface="+mj-lt"/>
                <a:ea typeface="+mj-ea"/>
                <a:cs typeface="+mj-cs"/>
              </a:rPr>
              <a:t>Quilombola</a:t>
            </a:r>
            <a:r>
              <a:rPr lang="en-US" sz="4000" kern="1200" dirty="0">
                <a:solidFill>
                  <a:schemeClr val="tx1"/>
                </a:solidFill>
                <a:effectLst/>
                <a:latin typeface="+mj-lt"/>
                <a:ea typeface="+mj-ea"/>
                <a:cs typeface="+mj-cs"/>
              </a:rPr>
              <a:t> community of </a:t>
            </a:r>
            <a:r>
              <a:rPr lang="en-US" sz="4000" kern="1200" dirty="0" err="1">
                <a:solidFill>
                  <a:schemeClr val="tx1"/>
                </a:solidFill>
                <a:effectLst/>
                <a:latin typeface="+mj-lt"/>
                <a:ea typeface="+mj-ea"/>
                <a:cs typeface="+mj-cs"/>
              </a:rPr>
              <a:t>Camburi</a:t>
            </a:r>
            <a:r>
              <a:rPr lang="en-US" sz="4000" kern="1200" dirty="0">
                <a:solidFill>
                  <a:schemeClr val="tx1"/>
                </a:solidFill>
                <a:effectLst/>
                <a:latin typeface="+mj-lt"/>
                <a:ea typeface="+mj-ea"/>
                <a:cs typeface="+mj-cs"/>
              </a:rPr>
              <a:t> in </a:t>
            </a:r>
            <a:r>
              <a:rPr lang="en-US" sz="4000" kern="1200" dirty="0" err="1">
                <a:solidFill>
                  <a:schemeClr val="tx1"/>
                </a:solidFill>
                <a:effectLst/>
                <a:latin typeface="+mj-lt"/>
                <a:ea typeface="+mj-ea"/>
                <a:cs typeface="+mj-cs"/>
              </a:rPr>
              <a:t>Ubatuba</a:t>
            </a:r>
            <a:endParaRPr lang="en-US" sz="4000" kern="1200" dirty="0">
              <a:solidFill>
                <a:schemeClr val="tx1"/>
              </a:solidFill>
              <a:latin typeface="+mj-lt"/>
              <a:ea typeface="+mj-ea"/>
              <a:cs typeface="+mj-cs"/>
            </a:endParaRPr>
          </a:p>
        </p:txBody>
      </p:sp>
      <p:sp>
        <p:nvSpPr>
          <p:cNvPr id="34" name="Rectangle 33">
            <a:extLst>
              <a:ext uri="{FF2B5EF4-FFF2-40B4-BE49-F238E27FC236}">
                <a16:creationId xmlns:a16="http://schemas.microsoft.com/office/drawing/2014/main" id="{3BB917E8-D696-4787-96D6-521A9C42F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 name="Imagem 18" descr="Pessoas andando em caminho de terra&#10;&#10;Descrição gerada automaticamente">
            <a:extLst>
              <a:ext uri="{FF2B5EF4-FFF2-40B4-BE49-F238E27FC236}">
                <a16:creationId xmlns:a16="http://schemas.microsoft.com/office/drawing/2014/main" id="{F658F839-74C5-C4F8-538B-DEEBDE1D8125}"/>
              </a:ext>
            </a:extLst>
          </p:cNvPr>
          <p:cNvPicPr>
            <a:picLocks noChangeAspect="1"/>
          </p:cNvPicPr>
          <p:nvPr/>
        </p:nvPicPr>
        <p:blipFill>
          <a:blip r:embed="rId5">
            <a:extLst>
              <a:ext uri="{28A0092B-C50C-407E-A947-70E740481C1C}">
                <a14:useLocalDpi xmlns:a14="http://schemas.microsoft.com/office/drawing/2010/main" val="0"/>
              </a:ext>
            </a:extLst>
          </a:blip>
          <a:srcRect l="25254" r="2865"/>
          <a:stretch/>
        </p:blipFill>
        <p:spPr>
          <a:xfrm>
            <a:off x="7845207" y="10"/>
            <a:ext cx="4346795" cy="3401558"/>
          </a:xfrm>
          <a:custGeom>
            <a:avLst/>
            <a:gdLst/>
            <a:ahLst/>
            <a:cxnLst/>
            <a:rect l="l" t="t" r="r" b="b"/>
            <a:pathLst>
              <a:path w="4346795" h="3401568">
                <a:moveTo>
                  <a:pt x="0" y="0"/>
                </a:moveTo>
                <a:lnTo>
                  <a:pt x="4346795" y="0"/>
                </a:lnTo>
                <a:lnTo>
                  <a:pt x="4346795" y="3401568"/>
                </a:lnTo>
                <a:lnTo>
                  <a:pt x="762748" y="3401568"/>
                </a:lnTo>
                <a:lnTo>
                  <a:pt x="751436" y="2963954"/>
                </a:lnTo>
                <a:cubicBezTo>
                  <a:pt x="698408" y="1942163"/>
                  <a:pt x="463174" y="995044"/>
                  <a:pt x="93264" y="192283"/>
                </a:cubicBezTo>
                <a:close/>
              </a:path>
            </a:pathLst>
          </a:custGeom>
        </p:spPr>
      </p:pic>
      <p:sp>
        <p:nvSpPr>
          <p:cNvPr id="36" name="Rectangle 35">
            <a:extLst>
              <a:ext uri="{FF2B5EF4-FFF2-40B4-BE49-F238E27FC236}">
                <a16:creationId xmlns:a16="http://schemas.microsoft.com/office/drawing/2014/main" id="{39F4C545-E278-42ED-9B78-2EBA464444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5858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D48D9584-D2FD-48CE-9E17-4E250B743B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Imagem 9" descr="Uma imagem contendo homem, em pé, quarto, jogando&#10;&#10;Descrição gerada automaticamente">
            <a:extLst>
              <a:ext uri="{FF2B5EF4-FFF2-40B4-BE49-F238E27FC236}">
                <a16:creationId xmlns:a16="http://schemas.microsoft.com/office/drawing/2014/main" id="{DAF6B601-A973-CC8C-92A0-E3603680230A}"/>
              </a:ext>
            </a:extLst>
          </p:cNvPr>
          <p:cNvPicPr>
            <a:picLocks noChangeAspect="1"/>
          </p:cNvPicPr>
          <p:nvPr/>
        </p:nvPicPr>
        <p:blipFill>
          <a:blip r:embed="rId2">
            <a:extLst>
              <a:ext uri="{28A0092B-C50C-407E-A947-70E740481C1C}">
                <a14:useLocalDpi xmlns:a14="http://schemas.microsoft.com/office/drawing/2010/main" val="0"/>
              </a:ext>
            </a:extLst>
          </a:blip>
          <a:srcRect l="2447" r="15212"/>
          <a:stretch/>
        </p:blipFill>
        <p:spPr>
          <a:xfrm>
            <a:off x="357721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p:spPr>
      </p:pic>
      <p:pic>
        <p:nvPicPr>
          <p:cNvPr id="14" name="Imagem 13" descr="Grupo de pessoas em um parque&#10;&#10;Descrição gerada automaticamente">
            <a:extLst>
              <a:ext uri="{FF2B5EF4-FFF2-40B4-BE49-F238E27FC236}">
                <a16:creationId xmlns:a16="http://schemas.microsoft.com/office/drawing/2014/main" id="{06347B7B-FAFD-8B1D-9052-F2354459247B}"/>
              </a:ext>
            </a:extLst>
          </p:cNvPr>
          <p:cNvPicPr>
            <a:picLocks noChangeAspect="1"/>
          </p:cNvPicPr>
          <p:nvPr/>
        </p:nvPicPr>
        <p:blipFill>
          <a:blip r:embed="rId3">
            <a:extLst>
              <a:ext uri="{28A0092B-C50C-407E-A947-70E740481C1C}">
                <a14:useLocalDpi xmlns:a14="http://schemas.microsoft.com/office/drawing/2010/main" val="0"/>
              </a:ext>
            </a:extLst>
          </a:blip>
          <a:srcRect r="14257"/>
          <a:stretch/>
        </p:blipFill>
        <p:spPr>
          <a:xfrm>
            <a:off x="7822523" y="3456433"/>
            <a:ext cx="4369477" cy="3401568"/>
          </a:xfrm>
          <a:custGeom>
            <a:avLst/>
            <a:gdLst/>
            <a:ahLst/>
            <a:cxnLst/>
            <a:rect l="l" t="t" r="r" b="b"/>
            <a:pathLst>
              <a:path w="4369477" h="3401568">
                <a:moveTo>
                  <a:pt x="781270" y="0"/>
                </a:moveTo>
                <a:lnTo>
                  <a:pt x="4369477" y="0"/>
                </a:lnTo>
                <a:lnTo>
                  <a:pt x="4369477" y="3401568"/>
                </a:lnTo>
                <a:lnTo>
                  <a:pt x="0" y="3401568"/>
                </a:lnTo>
                <a:lnTo>
                  <a:pt x="1963" y="3397912"/>
                </a:lnTo>
                <a:cubicBezTo>
                  <a:pt x="454182" y="2512619"/>
                  <a:pt x="736170" y="1430108"/>
                  <a:pt x="776876" y="254399"/>
                </a:cubicBezTo>
                <a:close/>
              </a:path>
            </a:pathLst>
          </a:custGeom>
        </p:spPr>
      </p:pic>
      <p:pic>
        <p:nvPicPr>
          <p:cNvPr id="16" name="Imagem 15" descr="Pessoas em um parque&#10;&#10;Descrição gerada automaticamente">
            <a:extLst>
              <a:ext uri="{FF2B5EF4-FFF2-40B4-BE49-F238E27FC236}">
                <a16:creationId xmlns:a16="http://schemas.microsoft.com/office/drawing/2014/main" id="{B24A9ECC-4BEF-6E8B-1917-EDEE1C227EAE}"/>
              </a:ext>
            </a:extLst>
          </p:cNvPr>
          <p:cNvPicPr>
            <a:picLocks noChangeAspect="1"/>
          </p:cNvPicPr>
          <p:nvPr/>
        </p:nvPicPr>
        <p:blipFill>
          <a:blip r:embed="rId4">
            <a:extLst>
              <a:ext uri="{28A0092B-C50C-407E-A947-70E740481C1C}">
                <a14:useLocalDpi xmlns:a14="http://schemas.microsoft.com/office/drawing/2010/main" val="0"/>
              </a:ext>
            </a:extLst>
          </a:blip>
          <a:srcRect l="3346"/>
          <a:stretch/>
        </p:blipFill>
        <p:spPr>
          <a:xfrm>
            <a:off x="3630260"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p:spPr>
      </p:pic>
      <p:sp useBgFill="1">
        <p:nvSpPr>
          <p:cNvPr id="23" name="Freeform: Shape 22">
            <a:extLst>
              <a:ext uri="{FF2B5EF4-FFF2-40B4-BE49-F238E27FC236}">
                <a16:creationId xmlns:a16="http://schemas.microsoft.com/office/drawing/2014/main" id="{CA17DEF4-6C5D-41C6-8D93-5C7CFD7AD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5" name="Freeform: Shape 24">
            <a:extLst>
              <a:ext uri="{FF2B5EF4-FFF2-40B4-BE49-F238E27FC236}">
                <a16:creationId xmlns:a16="http://schemas.microsoft.com/office/drawing/2014/main" id="{22BBC5A3-5C8C-4FB9-AEFF-8778D2C98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AB467E41-C776-732E-B631-3508198D3121}"/>
              </a:ext>
            </a:extLst>
          </p:cNvPr>
          <p:cNvSpPr>
            <a:spLocks noGrp="1"/>
          </p:cNvSpPr>
          <p:nvPr>
            <p:ph type="title"/>
          </p:nvPr>
        </p:nvSpPr>
        <p:spPr>
          <a:xfrm>
            <a:off x="438912" y="1508760"/>
            <a:ext cx="3429000" cy="2898648"/>
          </a:xfrm>
        </p:spPr>
        <p:txBody>
          <a:bodyPr vert="horz" lIns="91440" tIns="45720" rIns="91440" bIns="45720" rtlCol="0" anchor="b">
            <a:normAutofit/>
          </a:bodyPr>
          <a:lstStyle/>
          <a:p>
            <a:r>
              <a:rPr lang="en-US" sz="4000" dirty="0" err="1"/>
              <a:t>Quilombola</a:t>
            </a:r>
            <a:r>
              <a:rPr lang="en-US" sz="4000" dirty="0"/>
              <a:t> community of </a:t>
            </a:r>
            <a:r>
              <a:rPr lang="en-US" sz="4000" dirty="0" err="1"/>
              <a:t>Camburi</a:t>
            </a:r>
            <a:r>
              <a:rPr lang="en-US" sz="4000" dirty="0"/>
              <a:t> in </a:t>
            </a:r>
            <a:r>
              <a:rPr lang="en-US" sz="4000" dirty="0" err="1"/>
              <a:t>Ubatuba</a:t>
            </a:r>
            <a:endParaRPr lang="en-US" sz="4000" kern="1200" dirty="0">
              <a:solidFill>
                <a:schemeClr val="tx1"/>
              </a:solidFill>
              <a:latin typeface="+mj-lt"/>
              <a:ea typeface="+mj-ea"/>
              <a:cs typeface="+mj-cs"/>
            </a:endParaRPr>
          </a:p>
        </p:txBody>
      </p:sp>
      <p:sp>
        <p:nvSpPr>
          <p:cNvPr id="27" name="Rectangle 26">
            <a:extLst>
              <a:ext uri="{FF2B5EF4-FFF2-40B4-BE49-F238E27FC236}">
                <a16:creationId xmlns:a16="http://schemas.microsoft.com/office/drawing/2014/main" id="{3BB917E8-D696-4787-96D6-521A9C42F9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 name="Imagem 11" descr="Criança sentada no chão com bebê no colo&#10;&#10;Descrição gerada automaticamente com confiança média">
            <a:extLst>
              <a:ext uri="{FF2B5EF4-FFF2-40B4-BE49-F238E27FC236}">
                <a16:creationId xmlns:a16="http://schemas.microsoft.com/office/drawing/2014/main" id="{10D67E3E-9946-11AC-A6AD-05A7D7B5317B}"/>
              </a:ext>
            </a:extLst>
          </p:cNvPr>
          <p:cNvPicPr>
            <a:picLocks noChangeAspect="1"/>
          </p:cNvPicPr>
          <p:nvPr/>
        </p:nvPicPr>
        <p:blipFill>
          <a:blip r:embed="rId5">
            <a:extLst>
              <a:ext uri="{28A0092B-C50C-407E-A947-70E740481C1C}">
                <a14:useLocalDpi xmlns:a14="http://schemas.microsoft.com/office/drawing/2010/main" val="0"/>
              </a:ext>
            </a:extLst>
          </a:blip>
          <a:srcRect l="14081" r="14038"/>
          <a:stretch/>
        </p:blipFill>
        <p:spPr>
          <a:xfrm>
            <a:off x="7845207" y="10"/>
            <a:ext cx="4346795" cy="3401558"/>
          </a:xfrm>
          <a:custGeom>
            <a:avLst/>
            <a:gdLst/>
            <a:ahLst/>
            <a:cxnLst/>
            <a:rect l="l" t="t" r="r" b="b"/>
            <a:pathLst>
              <a:path w="4346795" h="3401568">
                <a:moveTo>
                  <a:pt x="0" y="0"/>
                </a:moveTo>
                <a:lnTo>
                  <a:pt x="4346795" y="0"/>
                </a:lnTo>
                <a:lnTo>
                  <a:pt x="4346795" y="3401568"/>
                </a:lnTo>
                <a:lnTo>
                  <a:pt x="762748" y="3401568"/>
                </a:lnTo>
                <a:lnTo>
                  <a:pt x="751436" y="2963954"/>
                </a:lnTo>
                <a:cubicBezTo>
                  <a:pt x="698408" y="1942163"/>
                  <a:pt x="463174" y="995044"/>
                  <a:pt x="93264" y="192283"/>
                </a:cubicBezTo>
                <a:close/>
              </a:path>
            </a:pathLst>
          </a:custGeom>
        </p:spPr>
      </p:pic>
      <p:sp>
        <p:nvSpPr>
          <p:cNvPr id="29" name="Rectangle 28">
            <a:extLst>
              <a:ext uri="{FF2B5EF4-FFF2-40B4-BE49-F238E27FC236}">
                <a16:creationId xmlns:a16="http://schemas.microsoft.com/office/drawing/2014/main" id="{39F4C545-E278-42ED-9B78-2EBA464444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4544568"/>
            <a:ext cx="341496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9846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m 6" descr="Mapa&#10;&#10;Descrição gerada automaticamente">
            <a:extLst>
              <a:ext uri="{FF2B5EF4-FFF2-40B4-BE49-F238E27FC236}">
                <a16:creationId xmlns:a16="http://schemas.microsoft.com/office/drawing/2014/main" id="{97FE80C6-94C5-AEA6-8807-B5651F7D8F1A}"/>
              </a:ext>
            </a:extLst>
          </p:cNvPr>
          <p:cNvPicPr>
            <a:picLocks noChangeAspect="1"/>
          </p:cNvPicPr>
          <p:nvPr/>
        </p:nvPicPr>
        <p:blipFill>
          <a:blip r:embed="rId2">
            <a:extLst>
              <a:ext uri="{28A0092B-C50C-407E-A947-70E740481C1C}">
                <a14:useLocalDpi xmlns:a14="http://schemas.microsoft.com/office/drawing/2010/main" val="0"/>
              </a:ext>
            </a:extLst>
          </a:blip>
          <a:srcRect l="69559" t="7356" r="6872" b="13333"/>
          <a:stretch/>
        </p:blipFill>
        <p:spPr>
          <a:xfrm>
            <a:off x="8294112" y="643467"/>
            <a:ext cx="2340022" cy="5571066"/>
          </a:xfrm>
          <a:prstGeom prst="rect">
            <a:avLst/>
          </a:prstGeom>
        </p:spPr>
      </p:pic>
      <p:sp>
        <p:nvSpPr>
          <p:cNvPr id="39" name="Rectangle 38">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m 4" descr="Mapa&#10;&#10;Descrição gerada automaticamente">
            <a:extLst>
              <a:ext uri="{FF2B5EF4-FFF2-40B4-BE49-F238E27FC236}">
                <a16:creationId xmlns:a16="http://schemas.microsoft.com/office/drawing/2014/main" id="{E4E6B920-84EC-64C8-5840-645CADF3F108}"/>
              </a:ext>
            </a:extLst>
          </p:cNvPr>
          <p:cNvPicPr>
            <a:picLocks noChangeAspect="1"/>
          </p:cNvPicPr>
          <p:nvPr/>
        </p:nvPicPr>
        <p:blipFill>
          <a:blip r:embed="rId2">
            <a:extLst>
              <a:ext uri="{28A0092B-C50C-407E-A947-70E740481C1C}">
                <a14:useLocalDpi xmlns:a14="http://schemas.microsoft.com/office/drawing/2010/main" val="0"/>
              </a:ext>
            </a:extLst>
          </a:blip>
          <a:srcRect t="2631" r="32615" b="10858"/>
          <a:stretch/>
        </p:blipFill>
        <p:spPr>
          <a:xfrm>
            <a:off x="477012" y="480060"/>
            <a:ext cx="6491347" cy="5896173"/>
          </a:xfrm>
          <a:prstGeom prst="rect">
            <a:avLst/>
          </a:prstGeom>
        </p:spPr>
      </p:pic>
    </p:spTree>
    <p:extLst>
      <p:ext uri="{BB962C8B-B14F-4D97-AF65-F5344CB8AC3E}">
        <p14:creationId xmlns:p14="http://schemas.microsoft.com/office/powerpoint/2010/main" val="23874415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CA57513D-822C-4FE7-A978-1529AA8018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99017F7A-342A-6562-66CD-816BA7BBE977}"/>
              </a:ext>
            </a:extLst>
          </p:cNvPr>
          <p:cNvSpPr>
            <a:spLocks noGrp="1"/>
          </p:cNvSpPr>
          <p:nvPr>
            <p:ph type="title"/>
          </p:nvPr>
        </p:nvSpPr>
        <p:spPr>
          <a:xfrm>
            <a:off x="359173" y="1144769"/>
            <a:ext cx="3340962" cy="2896432"/>
          </a:xfrm>
        </p:spPr>
        <p:txBody>
          <a:bodyPr vert="horz" lIns="91440" tIns="45720" rIns="91440" bIns="45720" rtlCol="0" anchor="b">
            <a:normAutofit/>
          </a:bodyPr>
          <a:lstStyle/>
          <a:p>
            <a:r>
              <a:rPr lang="en-US" sz="3400" kern="1200">
                <a:solidFill>
                  <a:schemeClr val="tx1"/>
                </a:solidFill>
                <a:effectLst/>
                <a:latin typeface="+mj-lt"/>
                <a:ea typeface="+mj-ea"/>
                <a:cs typeface="+mj-cs"/>
              </a:rPr>
              <a:t>Guatós Indigenous community in the Pantanal of Mato Grosso do Sul</a:t>
            </a:r>
            <a:endParaRPr lang="en-US" sz="3400" kern="1200">
              <a:solidFill>
                <a:schemeClr val="tx1"/>
              </a:solidFill>
              <a:latin typeface="+mj-lt"/>
              <a:ea typeface="+mj-ea"/>
              <a:cs typeface="+mj-cs"/>
            </a:endParaRPr>
          </a:p>
        </p:txBody>
      </p:sp>
      <p:sp>
        <p:nvSpPr>
          <p:cNvPr id="27" name="Rectangle 26">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8824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Imagem 6" descr="Grupo de pessoas em pé&#10;&#10;Descrição gerada automaticamente">
            <a:extLst>
              <a:ext uri="{FF2B5EF4-FFF2-40B4-BE49-F238E27FC236}">
                <a16:creationId xmlns:a16="http://schemas.microsoft.com/office/drawing/2014/main" id="{6F75CB8A-7809-7C97-B5D0-B32E76637A6D}"/>
              </a:ext>
            </a:extLst>
          </p:cNvPr>
          <p:cNvPicPr>
            <a:picLocks noChangeAspect="1"/>
          </p:cNvPicPr>
          <p:nvPr/>
        </p:nvPicPr>
        <p:blipFill>
          <a:blip r:embed="rId2">
            <a:extLst>
              <a:ext uri="{28A0092B-C50C-407E-A947-70E740481C1C}">
                <a14:useLocalDpi xmlns:a14="http://schemas.microsoft.com/office/drawing/2010/main" val="0"/>
              </a:ext>
            </a:extLst>
          </a:blip>
          <a:srcRect t="10899" r="-3" b="16979"/>
          <a:stretch/>
        </p:blipFill>
        <p:spPr>
          <a:xfrm>
            <a:off x="4197088" y="-8"/>
            <a:ext cx="4301214" cy="4136066"/>
          </a:xfrm>
          <a:prstGeom prst="rect">
            <a:avLst/>
          </a:prstGeom>
        </p:spPr>
      </p:pic>
      <p:pic>
        <p:nvPicPr>
          <p:cNvPr id="5" name="Imagem 4" descr="Pessoas posando para foto em local com grama e árvores ao fundo&#10;&#10;Descrição gerada automaticamente">
            <a:extLst>
              <a:ext uri="{FF2B5EF4-FFF2-40B4-BE49-F238E27FC236}">
                <a16:creationId xmlns:a16="http://schemas.microsoft.com/office/drawing/2014/main" id="{4991EE67-B1D0-7B3C-4183-88625A6FEC9D}"/>
              </a:ext>
            </a:extLst>
          </p:cNvPr>
          <p:cNvPicPr>
            <a:picLocks noChangeAspect="1"/>
          </p:cNvPicPr>
          <p:nvPr/>
        </p:nvPicPr>
        <p:blipFill>
          <a:blip r:embed="rId3">
            <a:extLst>
              <a:ext uri="{28A0092B-C50C-407E-A947-70E740481C1C}">
                <a14:useLocalDpi xmlns:a14="http://schemas.microsoft.com/office/drawing/2010/main" val="0"/>
              </a:ext>
            </a:extLst>
          </a:blip>
          <a:srcRect r="16151" b="-4"/>
          <a:stretch/>
        </p:blipFill>
        <p:spPr>
          <a:xfrm>
            <a:off x="8606609" y="8"/>
            <a:ext cx="3585399" cy="3207119"/>
          </a:xfrm>
          <a:prstGeom prst="rect">
            <a:avLst/>
          </a:prstGeom>
        </p:spPr>
      </p:pic>
      <p:sp>
        <p:nvSpPr>
          <p:cNvPr id="29" name="Rectangle 28">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172" y="4177748"/>
            <a:ext cx="332539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Imagem 12" descr="Pessoas em pé na grama&#10;&#10;Descrição gerada automaticamente">
            <a:extLst>
              <a:ext uri="{FF2B5EF4-FFF2-40B4-BE49-F238E27FC236}">
                <a16:creationId xmlns:a16="http://schemas.microsoft.com/office/drawing/2014/main" id="{9DCDE40D-6AB6-C4D3-2DA7-026191329147}"/>
              </a:ext>
            </a:extLst>
          </p:cNvPr>
          <p:cNvPicPr>
            <a:picLocks noChangeAspect="1"/>
          </p:cNvPicPr>
          <p:nvPr/>
        </p:nvPicPr>
        <p:blipFill>
          <a:blip r:embed="rId4">
            <a:extLst>
              <a:ext uri="{28A0092B-C50C-407E-A947-70E740481C1C}">
                <a14:useLocalDpi xmlns:a14="http://schemas.microsoft.com/office/drawing/2010/main" val="0"/>
              </a:ext>
            </a:extLst>
          </a:blip>
          <a:srcRect t="8708" b="9934"/>
          <a:stretch/>
        </p:blipFill>
        <p:spPr>
          <a:xfrm>
            <a:off x="4197088" y="4233471"/>
            <a:ext cx="4301214" cy="2624537"/>
          </a:xfrm>
          <a:prstGeom prst="rect">
            <a:avLst/>
          </a:prstGeom>
        </p:spPr>
      </p:pic>
      <p:pic>
        <p:nvPicPr>
          <p:cNvPr id="9" name="Imagem 8" descr="Pessoas em pé em frente a água&#10;&#10;Descrição gerada automaticamente">
            <a:extLst>
              <a:ext uri="{FF2B5EF4-FFF2-40B4-BE49-F238E27FC236}">
                <a16:creationId xmlns:a16="http://schemas.microsoft.com/office/drawing/2014/main" id="{30040246-80F6-B318-7216-A277CC613AE6}"/>
              </a:ext>
            </a:extLst>
          </p:cNvPr>
          <p:cNvPicPr>
            <a:picLocks noChangeAspect="1"/>
          </p:cNvPicPr>
          <p:nvPr/>
        </p:nvPicPr>
        <p:blipFill>
          <a:blip r:embed="rId5">
            <a:extLst>
              <a:ext uri="{28A0092B-C50C-407E-A947-70E740481C1C}">
                <a14:useLocalDpi xmlns:a14="http://schemas.microsoft.com/office/drawing/2010/main" val="0"/>
              </a:ext>
            </a:extLst>
          </a:blip>
          <a:srcRect l="5952" r="18253" b="-2"/>
          <a:stretch/>
        </p:blipFill>
        <p:spPr>
          <a:xfrm>
            <a:off x="8606609" y="3310128"/>
            <a:ext cx="3585399" cy="3547872"/>
          </a:xfrm>
          <a:prstGeom prst="rect">
            <a:avLst/>
          </a:prstGeom>
        </p:spPr>
      </p:pic>
    </p:spTree>
    <p:extLst>
      <p:ext uri="{BB962C8B-B14F-4D97-AF65-F5344CB8AC3E}">
        <p14:creationId xmlns:p14="http://schemas.microsoft.com/office/powerpoint/2010/main" val="2189600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ítulo 1">
            <a:extLst>
              <a:ext uri="{FF2B5EF4-FFF2-40B4-BE49-F238E27FC236}">
                <a16:creationId xmlns:a16="http://schemas.microsoft.com/office/drawing/2014/main" id="{8E63F352-094A-FA05-F04C-0CF6956FA34B}"/>
              </a:ext>
            </a:extLst>
          </p:cNvPr>
          <p:cNvSpPr>
            <a:spLocks noGrp="1"/>
          </p:cNvSpPr>
          <p:nvPr>
            <p:ph type="title"/>
          </p:nvPr>
        </p:nvSpPr>
        <p:spPr>
          <a:xfrm>
            <a:off x="4603468" y="4741948"/>
            <a:ext cx="6829520" cy="862031"/>
          </a:xfrm>
        </p:spPr>
        <p:txBody>
          <a:bodyPr vert="horz" lIns="91440" tIns="45720" rIns="91440" bIns="45720" rtlCol="0" anchor="b">
            <a:normAutofit/>
          </a:bodyPr>
          <a:lstStyle/>
          <a:p>
            <a:r>
              <a:rPr lang="en-US" sz="2800" kern="1200">
                <a:solidFill>
                  <a:srgbClr val="FFFFFF"/>
                </a:solidFill>
                <a:effectLst/>
                <a:latin typeface="+mj-lt"/>
                <a:ea typeface="+mj-ea"/>
                <a:cs typeface="+mj-cs"/>
              </a:rPr>
              <a:t>Guatós Indigenous community in the Pantanal of Mato Grosso do Sul</a:t>
            </a:r>
            <a:endParaRPr lang="en-US" sz="2800" kern="1200">
              <a:solidFill>
                <a:srgbClr val="FFFFFF"/>
              </a:solidFill>
              <a:latin typeface="+mj-lt"/>
              <a:ea typeface="+mj-ea"/>
              <a:cs typeface="+mj-cs"/>
            </a:endParaRPr>
          </a:p>
        </p:txBody>
      </p:sp>
      <p:pic>
        <p:nvPicPr>
          <p:cNvPr id="11" name="Imagem 10" descr="Pessoas ao redor de uma árvore&#10;&#10;Descrição gerada automaticamente">
            <a:extLst>
              <a:ext uri="{FF2B5EF4-FFF2-40B4-BE49-F238E27FC236}">
                <a16:creationId xmlns:a16="http://schemas.microsoft.com/office/drawing/2014/main" id="{01383D8F-6817-23A2-D2E3-540A5AAABFF0}"/>
              </a:ext>
            </a:extLst>
          </p:cNvPr>
          <p:cNvPicPr>
            <a:picLocks noChangeAspect="1"/>
          </p:cNvPicPr>
          <p:nvPr/>
        </p:nvPicPr>
        <p:blipFill>
          <a:blip r:embed="rId2">
            <a:extLst>
              <a:ext uri="{28A0092B-C50C-407E-A947-70E740481C1C}">
                <a14:useLocalDpi xmlns:a14="http://schemas.microsoft.com/office/drawing/2010/main" val="0"/>
              </a:ext>
            </a:extLst>
          </a:blip>
          <a:srcRect t="14213" r="1" b="15197"/>
          <a:stretch/>
        </p:blipFill>
        <p:spPr>
          <a:xfrm>
            <a:off x="317636" y="321734"/>
            <a:ext cx="3797570" cy="2010551"/>
          </a:xfrm>
          <a:prstGeom prst="rect">
            <a:avLst/>
          </a:prstGeom>
        </p:spPr>
      </p:pic>
      <p:pic>
        <p:nvPicPr>
          <p:cNvPr id="5" name="Imagem 4" descr="Uma imagem contendo ao ar livre, pessoa, homem, jovem&#10;&#10;Descrição gerada automaticamente">
            <a:extLst>
              <a:ext uri="{FF2B5EF4-FFF2-40B4-BE49-F238E27FC236}">
                <a16:creationId xmlns:a16="http://schemas.microsoft.com/office/drawing/2014/main" id="{87F5504F-AEC8-D10C-EE22-D224AB1F2C04}"/>
              </a:ext>
            </a:extLst>
          </p:cNvPr>
          <p:cNvPicPr>
            <a:picLocks noChangeAspect="1"/>
          </p:cNvPicPr>
          <p:nvPr/>
        </p:nvPicPr>
        <p:blipFill>
          <a:blip r:embed="rId3">
            <a:extLst>
              <a:ext uri="{28A0092B-C50C-407E-A947-70E740481C1C}">
                <a14:useLocalDpi xmlns:a14="http://schemas.microsoft.com/office/drawing/2010/main" val="0"/>
              </a:ext>
            </a:extLst>
          </a:blip>
          <a:srcRect t="21570" r="-2" b="38628"/>
          <a:stretch/>
        </p:blipFill>
        <p:spPr>
          <a:xfrm>
            <a:off x="317634" y="2422097"/>
            <a:ext cx="3794760" cy="2013804"/>
          </a:xfrm>
          <a:prstGeom prst="rect">
            <a:avLst/>
          </a:prstGeom>
        </p:spPr>
      </p:pic>
      <p:pic>
        <p:nvPicPr>
          <p:cNvPr id="9" name="Imagem 8" descr="Homem segurando criança nos braços&#10;&#10;Descrição gerada automaticamente com confiança baixa">
            <a:extLst>
              <a:ext uri="{FF2B5EF4-FFF2-40B4-BE49-F238E27FC236}">
                <a16:creationId xmlns:a16="http://schemas.microsoft.com/office/drawing/2014/main" id="{9DFA8BB7-2DD7-F26B-F64F-80CC54AC120B}"/>
              </a:ext>
            </a:extLst>
          </p:cNvPr>
          <p:cNvPicPr>
            <a:picLocks noChangeAspect="1"/>
          </p:cNvPicPr>
          <p:nvPr/>
        </p:nvPicPr>
        <p:blipFill>
          <a:blip r:embed="rId4">
            <a:extLst>
              <a:ext uri="{28A0092B-C50C-407E-A947-70E740481C1C}">
                <a14:useLocalDpi xmlns:a14="http://schemas.microsoft.com/office/drawing/2010/main" val="0"/>
              </a:ext>
            </a:extLst>
          </a:blip>
          <a:srcRect l="22739" r="8057" b="-3"/>
          <a:stretch/>
        </p:blipFill>
        <p:spPr>
          <a:xfrm>
            <a:off x="4202549" y="321732"/>
            <a:ext cx="3793472" cy="4111323"/>
          </a:xfrm>
          <a:prstGeom prst="rect">
            <a:avLst/>
          </a:prstGeom>
        </p:spPr>
      </p:pic>
      <p:pic>
        <p:nvPicPr>
          <p:cNvPr id="7" name="Imagem 6" descr="Uma imagem contendo ao ar livre, homem, em pé, edifício&#10;&#10;Descrição gerada automaticamente">
            <a:extLst>
              <a:ext uri="{FF2B5EF4-FFF2-40B4-BE49-F238E27FC236}">
                <a16:creationId xmlns:a16="http://schemas.microsoft.com/office/drawing/2014/main" id="{1F8ADB3D-92C3-279B-3768-1D3C5612A71A}"/>
              </a:ext>
            </a:extLst>
          </p:cNvPr>
          <p:cNvPicPr>
            <a:picLocks noChangeAspect="1"/>
          </p:cNvPicPr>
          <p:nvPr/>
        </p:nvPicPr>
        <p:blipFill>
          <a:blip r:embed="rId5">
            <a:extLst>
              <a:ext uri="{28A0092B-C50C-407E-A947-70E740481C1C}">
                <a14:useLocalDpi xmlns:a14="http://schemas.microsoft.com/office/drawing/2010/main" val="0"/>
              </a:ext>
            </a:extLst>
          </a:blip>
          <a:srcRect t="11104" b="7708"/>
          <a:stretch/>
        </p:blipFill>
        <p:spPr>
          <a:xfrm>
            <a:off x="8086176" y="321733"/>
            <a:ext cx="3797984" cy="4111321"/>
          </a:xfrm>
          <a:prstGeom prst="rect">
            <a:avLst/>
          </a:prstGeom>
        </p:spPr>
      </p:pic>
      <p:pic>
        <p:nvPicPr>
          <p:cNvPr id="13" name="Imagem 12" descr="Desenho de barco na água&#10;&#10;Descrição gerada automaticamente com confiança média">
            <a:extLst>
              <a:ext uri="{FF2B5EF4-FFF2-40B4-BE49-F238E27FC236}">
                <a16:creationId xmlns:a16="http://schemas.microsoft.com/office/drawing/2014/main" id="{3B73C22C-72B1-8162-FBC0-2CE3BFB908AC}"/>
              </a:ext>
            </a:extLst>
          </p:cNvPr>
          <p:cNvPicPr>
            <a:picLocks noChangeAspect="1"/>
          </p:cNvPicPr>
          <p:nvPr/>
        </p:nvPicPr>
        <p:blipFill>
          <a:blip r:embed="rId6">
            <a:extLst>
              <a:ext uri="{28A0092B-C50C-407E-A947-70E740481C1C}">
                <a14:useLocalDpi xmlns:a14="http://schemas.microsoft.com/office/drawing/2010/main" val="0"/>
              </a:ext>
            </a:extLst>
          </a:blip>
          <a:srcRect t="27454" r="-2" b="32809"/>
          <a:stretch/>
        </p:blipFill>
        <p:spPr>
          <a:xfrm>
            <a:off x="317634" y="4525715"/>
            <a:ext cx="3794760" cy="2010551"/>
          </a:xfrm>
          <a:prstGeom prst="rect">
            <a:avLst/>
          </a:prstGeom>
        </p:spPr>
      </p:pic>
      <p:cxnSp>
        <p:nvCxnSpPr>
          <p:cNvPr id="20" name="Straight Connector 19">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0094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AD76F3E-3A97-486B-B402-44400A8B9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72ECD986-7A68-5DEC-3029-E91FB5020533}"/>
              </a:ext>
            </a:extLst>
          </p:cNvPr>
          <p:cNvSpPr>
            <a:spLocks noGrp="1"/>
          </p:cNvSpPr>
          <p:nvPr>
            <p:ph type="title"/>
          </p:nvPr>
        </p:nvSpPr>
        <p:spPr>
          <a:xfrm>
            <a:off x="838199" y="1093788"/>
            <a:ext cx="10506455" cy="2967208"/>
          </a:xfrm>
        </p:spPr>
        <p:txBody>
          <a:bodyPr vert="horz" lIns="91440" tIns="45720" rIns="91440" bIns="45720" rtlCol="0" anchor="b">
            <a:normAutofit/>
          </a:bodyPr>
          <a:lstStyle/>
          <a:p>
            <a:r>
              <a:rPr lang="en-US" sz="8000" kern="1200">
                <a:solidFill>
                  <a:schemeClr val="tx1"/>
                </a:solidFill>
                <a:effectLst/>
                <a:latin typeface="+mj-lt"/>
                <a:ea typeface="+mj-ea"/>
                <a:cs typeface="+mj-cs"/>
              </a:rPr>
              <a:t>Thank you very much to everyone.</a:t>
            </a:r>
            <a:endParaRPr lang="en-US" sz="8000" kern="1200">
              <a:solidFill>
                <a:schemeClr val="tx1"/>
              </a:solidFill>
              <a:latin typeface="+mj-lt"/>
              <a:ea typeface="+mj-ea"/>
              <a:cs typeface="+mj-cs"/>
            </a:endParaRPr>
          </a:p>
        </p:txBody>
      </p:sp>
      <p:sp>
        <p:nvSpPr>
          <p:cNvPr id="3" name="Espaço Reservado para Conteúdo 2">
            <a:extLst>
              <a:ext uri="{FF2B5EF4-FFF2-40B4-BE49-F238E27FC236}">
                <a16:creationId xmlns:a16="http://schemas.microsoft.com/office/drawing/2014/main" id="{EF148E5C-AB69-7689-508B-A6AB0FE2A38A}"/>
              </a:ext>
            </a:extLst>
          </p:cNvPr>
          <p:cNvSpPr>
            <a:spLocks noGrp="1"/>
          </p:cNvSpPr>
          <p:nvPr>
            <p:ph idx="1"/>
          </p:nvPr>
        </p:nvSpPr>
        <p:spPr>
          <a:xfrm>
            <a:off x="7400924" y="4619624"/>
            <a:ext cx="3946779" cy="1038225"/>
          </a:xfrm>
        </p:spPr>
        <p:txBody>
          <a:bodyPr vert="horz" lIns="91440" tIns="45720" rIns="91440" bIns="45720" rtlCol="0">
            <a:normAutofit/>
          </a:bodyPr>
          <a:lstStyle/>
          <a:p>
            <a:pPr marL="0" indent="0" algn="r">
              <a:buNone/>
            </a:pPr>
            <a:r>
              <a:rPr lang="en-US" sz="2200" kern="1200">
                <a:solidFill>
                  <a:schemeClr val="tx1"/>
                </a:solidFill>
                <a:latin typeface="+mn-lt"/>
                <a:ea typeface="+mn-ea"/>
                <a:cs typeface="+mn-cs"/>
              </a:rPr>
              <a:t>E-mail: </a:t>
            </a:r>
            <a:r>
              <a:rPr lang="en-US" sz="2200" kern="1200">
                <a:solidFill>
                  <a:schemeClr val="tx1"/>
                </a:solidFill>
                <a:latin typeface="+mn-lt"/>
                <a:ea typeface="+mn-ea"/>
                <a:cs typeface="+mn-cs"/>
                <a:hlinkClick r:id="rId2"/>
              </a:rPr>
              <a:t>lcampos.ms@gmail.com</a:t>
            </a:r>
            <a:r>
              <a:rPr lang="en-US" sz="2200" kern="1200">
                <a:solidFill>
                  <a:schemeClr val="tx1"/>
                </a:solidFill>
                <a:latin typeface="+mn-lt"/>
                <a:ea typeface="+mn-ea"/>
                <a:cs typeface="+mn-cs"/>
              </a:rPr>
              <a:t> ou luana_campos@ufms.br</a:t>
            </a:r>
          </a:p>
        </p:txBody>
      </p:sp>
      <p:sp>
        <p:nvSpPr>
          <p:cNvPr id="10" name="Rectangle 9">
            <a:extLst>
              <a:ext uri="{FF2B5EF4-FFF2-40B4-BE49-F238E27FC236}">
                <a16:creationId xmlns:a16="http://schemas.microsoft.com/office/drawing/2014/main" id="{391F6B52-91F4-4AEB-B6DB-29FEBCF28C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1248" y="4331166"/>
            <a:ext cx="10506456"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 name="Rectangle 11">
            <a:extLst>
              <a:ext uri="{FF2B5EF4-FFF2-40B4-BE49-F238E27FC236}">
                <a16:creationId xmlns:a16="http://schemas.microsoft.com/office/drawing/2014/main" id="{2CD6F061-7C53-44F4-9794-953DB70A45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9346882" y="2348839"/>
            <a:ext cx="54864" cy="394677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536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61" name="Rectangle 2060">
            <a:extLst>
              <a:ext uri="{FF2B5EF4-FFF2-40B4-BE49-F238E27FC236}">
                <a16:creationId xmlns:a16="http://schemas.microsoft.com/office/drawing/2014/main" id="{398F3DEE-0E56-499F-AFAE-C2DA7C2C8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3" name="Rectangle 2062">
            <a:extLst>
              <a:ext uri="{FF2B5EF4-FFF2-40B4-BE49-F238E27FC236}">
                <a16:creationId xmlns:a16="http://schemas.microsoft.com/office/drawing/2014/main" id="{C32A21FE-C56B-42B6-82D1-D3F0C4A47A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5" name="Rectangle 2064">
            <a:extLst>
              <a:ext uri="{FF2B5EF4-FFF2-40B4-BE49-F238E27FC236}">
                <a16:creationId xmlns:a16="http://schemas.microsoft.com/office/drawing/2014/main" id="{C4BE011A-C166-4E7B-A300-1867673808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7200" y="8482"/>
            <a:ext cx="3568276" cy="6858000"/>
          </a:xfrm>
          <a:prstGeom prst="rect">
            <a:avLst/>
          </a:prstGeom>
          <a:gradFill>
            <a:gsLst>
              <a:gs pos="0">
                <a:schemeClr val="accent1">
                  <a:alpha val="32000"/>
                </a:schemeClr>
              </a:gs>
              <a:gs pos="70000">
                <a:srgbClr val="000000">
                  <a:alpha val="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67" name="Freeform: Shape 2066">
            <a:extLst>
              <a:ext uri="{FF2B5EF4-FFF2-40B4-BE49-F238E27FC236}">
                <a16:creationId xmlns:a16="http://schemas.microsoft.com/office/drawing/2014/main" id="{1261A9AF-2897-4CFD-9D9D-17105C8A22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ítulo 1">
            <a:extLst>
              <a:ext uri="{FF2B5EF4-FFF2-40B4-BE49-F238E27FC236}">
                <a16:creationId xmlns:a16="http://schemas.microsoft.com/office/drawing/2014/main" id="{C21405C1-D4D7-496B-8CF7-AA2B2B07B3FB}"/>
              </a:ext>
            </a:extLst>
          </p:cNvPr>
          <p:cNvSpPr>
            <a:spLocks noGrp="1"/>
          </p:cNvSpPr>
          <p:nvPr>
            <p:ph type="title"/>
          </p:nvPr>
        </p:nvSpPr>
        <p:spPr>
          <a:xfrm>
            <a:off x="448620" y="1282890"/>
            <a:ext cx="3202156" cy="2756847"/>
          </a:xfrm>
        </p:spPr>
        <p:txBody>
          <a:bodyPr vert="horz" lIns="91440" tIns="45720" rIns="91440" bIns="45720" rtlCol="0" anchor="b">
            <a:normAutofit/>
          </a:bodyPr>
          <a:lstStyle/>
          <a:p>
            <a:pPr algn="r"/>
            <a:r>
              <a:rPr lang="en-US" sz="3100" kern="1200" dirty="0">
                <a:solidFill>
                  <a:srgbClr val="FFFFFF"/>
                </a:solidFill>
                <a:latin typeface="+mj-lt"/>
                <a:ea typeface="+mj-ea"/>
                <a:cs typeface="+mj-cs"/>
              </a:rPr>
              <a:t>Brazilian heritage, legally protected since 1937, is as diverse as its territory.</a:t>
            </a:r>
          </a:p>
        </p:txBody>
      </p:sp>
      <p:sp>
        <p:nvSpPr>
          <p:cNvPr id="2069" name="Rectangle 2068">
            <a:extLst>
              <a:ext uri="{FF2B5EF4-FFF2-40B4-BE49-F238E27FC236}">
                <a16:creationId xmlns:a16="http://schemas.microsoft.com/office/drawing/2014/main" id="{755E56EF-ADF6-479C-99B3-ADDDE69597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783596" y="3602565"/>
            <a:ext cx="2469272" cy="4040742"/>
          </a:xfrm>
          <a:prstGeom prst="rect">
            <a:avLst/>
          </a:prstGeom>
          <a:gradFill>
            <a:gsLst>
              <a:gs pos="0">
                <a:schemeClr val="accent1">
                  <a:alpha val="24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aixaDeTexto 4">
            <a:extLst>
              <a:ext uri="{FF2B5EF4-FFF2-40B4-BE49-F238E27FC236}">
                <a16:creationId xmlns:a16="http://schemas.microsoft.com/office/drawing/2014/main" id="{FF1F8B85-7A96-0E19-E70F-D788AF18030A}"/>
              </a:ext>
            </a:extLst>
          </p:cNvPr>
          <p:cNvSpPr txBox="1"/>
          <p:nvPr/>
        </p:nvSpPr>
        <p:spPr>
          <a:xfrm>
            <a:off x="699609" y="4708478"/>
            <a:ext cx="2951167" cy="1717957"/>
          </a:xfrm>
          <a:prstGeom prst="rect">
            <a:avLst/>
          </a:prstGeom>
        </p:spPr>
        <p:txBody>
          <a:bodyPr vert="horz" lIns="91440" tIns="45720" rIns="91440" bIns="45720" rtlCol="0">
            <a:normAutofit/>
          </a:bodyPr>
          <a:lstStyle/>
          <a:p>
            <a:pPr algn="r">
              <a:lnSpc>
                <a:spcPct val="90000"/>
              </a:lnSpc>
              <a:spcBef>
                <a:spcPts val="1000"/>
              </a:spcBef>
            </a:pPr>
            <a:endParaRPr lang="en-US" sz="2000" kern="1200" dirty="0">
              <a:solidFill>
                <a:srgbClr val="FFFFFF"/>
              </a:solidFill>
              <a:latin typeface="+mn-lt"/>
              <a:ea typeface="+mn-ea"/>
              <a:cs typeface="+mn-cs"/>
            </a:endParaRPr>
          </a:p>
        </p:txBody>
      </p:sp>
      <p:pic>
        <p:nvPicPr>
          <p:cNvPr id="2050" name="Picture 2" descr="Notícia: O patrimônio cultural e a derrubada de monumentos em diferentes  países do mundo - Colégio Santo Agostinho">
            <a:extLst>
              <a:ext uri="{FF2B5EF4-FFF2-40B4-BE49-F238E27FC236}">
                <a16:creationId xmlns:a16="http://schemas.microsoft.com/office/drawing/2014/main" id="{AD52A3D8-02E6-9930-FEA2-106DF21181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9206" r="28887"/>
          <a:stretch/>
        </p:blipFill>
        <p:spPr bwMode="auto">
          <a:xfrm>
            <a:off x="4032902" y="3428999"/>
            <a:ext cx="4083839" cy="344681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atrimonio-cultural-imaterial-unesco-frevo-foto-divulgacao-iphan - Conexão  Planeta">
            <a:extLst>
              <a:ext uri="{FF2B5EF4-FFF2-40B4-BE49-F238E27FC236}">
                <a16:creationId xmlns:a16="http://schemas.microsoft.com/office/drawing/2014/main" id="{44A87EB7-04F8-46A9-3A73-655BF665A1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533" r="20543"/>
          <a:stretch/>
        </p:blipFill>
        <p:spPr bwMode="auto">
          <a:xfrm>
            <a:off x="4032902" y="1658"/>
            <a:ext cx="4083839" cy="343812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Portaria atualiza regras de valoração e cessão do Patrimônio Ferroviário —  Instituto do Patrimônio Histórico e Artístico Nacional">
            <a:extLst>
              <a:ext uri="{FF2B5EF4-FFF2-40B4-BE49-F238E27FC236}">
                <a16:creationId xmlns:a16="http://schemas.microsoft.com/office/drawing/2014/main" id="{6A2866EF-10F2-67C7-CC15-3E705AB5B7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73" r="47887" b="-2"/>
          <a:stretch/>
        </p:blipFill>
        <p:spPr bwMode="auto">
          <a:xfrm>
            <a:off x="8116741" y="3428999"/>
            <a:ext cx="4083837" cy="344681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Viemos à América bem antes que pensávamos - Outras Palavras">
            <a:extLst>
              <a:ext uri="{FF2B5EF4-FFF2-40B4-BE49-F238E27FC236}">
                <a16:creationId xmlns:a16="http://schemas.microsoft.com/office/drawing/2014/main" id="{83571A83-8EDF-8141-E6B7-A3283C8538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89" r="20220" b="-2"/>
          <a:stretch/>
        </p:blipFill>
        <p:spPr bwMode="auto">
          <a:xfrm>
            <a:off x="8116741" y="1658"/>
            <a:ext cx="4083839" cy="3438124"/>
          </a:xfrm>
          <a:prstGeom prst="rect">
            <a:avLst/>
          </a:prstGeom>
          <a:noFill/>
          <a:extLst>
            <a:ext uri="{909E8E84-426E-40DD-AFC4-6F175D3DCCD1}">
              <a14:hiddenFill xmlns:a14="http://schemas.microsoft.com/office/drawing/2010/main">
                <a:solidFill>
                  <a:srgbClr val="FFFFFF"/>
                </a:solidFill>
              </a14:hiddenFill>
            </a:ext>
          </a:extLst>
        </p:spPr>
      </p:pic>
      <p:sp>
        <p:nvSpPr>
          <p:cNvPr id="7" name="CaixaDeTexto 6">
            <a:extLst>
              <a:ext uri="{FF2B5EF4-FFF2-40B4-BE49-F238E27FC236}">
                <a16:creationId xmlns:a16="http://schemas.microsoft.com/office/drawing/2014/main" id="{B9E68CBD-C958-E991-626F-C9B6B46B7135}"/>
              </a:ext>
            </a:extLst>
          </p:cNvPr>
          <p:cNvSpPr txBox="1"/>
          <p:nvPr/>
        </p:nvSpPr>
        <p:spPr>
          <a:xfrm>
            <a:off x="5391137" y="6312911"/>
            <a:ext cx="6101254" cy="369332"/>
          </a:xfrm>
          <a:prstGeom prst="rect">
            <a:avLst/>
          </a:prstGeom>
          <a:noFill/>
        </p:spPr>
        <p:txBody>
          <a:bodyPr wrap="square">
            <a:spAutoFit/>
          </a:bodyPr>
          <a:lstStyle/>
          <a:p>
            <a:r>
              <a:rPr lang="en-US" sz="1800" kern="1200" dirty="0">
                <a:latin typeface="+mn-lt"/>
                <a:ea typeface="+mn-ea"/>
                <a:cs typeface="+mn-cs"/>
              </a:rPr>
              <a:t>tangible heritage </a:t>
            </a:r>
            <a:endParaRPr lang="pt-BR" dirty="0"/>
          </a:p>
        </p:txBody>
      </p:sp>
      <p:sp>
        <p:nvSpPr>
          <p:cNvPr id="9" name="CaixaDeTexto 8">
            <a:extLst>
              <a:ext uri="{FF2B5EF4-FFF2-40B4-BE49-F238E27FC236}">
                <a16:creationId xmlns:a16="http://schemas.microsoft.com/office/drawing/2014/main" id="{4A4139B8-4BD4-38D3-B52C-F9D7191BF91F}"/>
              </a:ext>
            </a:extLst>
          </p:cNvPr>
          <p:cNvSpPr txBox="1"/>
          <p:nvPr/>
        </p:nvSpPr>
        <p:spPr>
          <a:xfrm>
            <a:off x="457200" y="212635"/>
            <a:ext cx="6101254" cy="343235"/>
          </a:xfrm>
          <a:prstGeom prst="rect">
            <a:avLst/>
          </a:prstGeom>
          <a:noFill/>
        </p:spPr>
        <p:txBody>
          <a:bodyPr wrap="square">
            <a:spAutoFit/>
          </a:bodyPr>
          <a:lstStyle/>
          <a:p>
            <a:pPr algn="r">
              <a:lnSpc>
                <a:spcPct val="90000"/>
              </a:lnSpc>
              <a:spcBef>
                <a:spcPts val="1000"/>
              </a:spcBef>
            </a:pPr>
            <a:r>
              <a:rPr lang="en-US" sz="1800" kern="1200" dirty="0">
                <a:latin typeface="+mn-lt"/>
                <a:ea typeface="+mn-ea"/>
                <a:cs typeface="+mn-cs"/>
              </a:rPr>
              <a:t>Intangible heritage</a:t>
            </a:r>
          </a:p>
        </p:txBody>
      </p:sp>
      <p:sp>
        <p:nvSpPr>
          <p:cNvPr id="11" name="CaixaDeTexto 10">
            <a:extLst>
              <a:ext uri="{FF2B5EF4-FFF2-40B4-BE49-F238E27FC236}">
                <a16:creationId xmlns:a16="http://schemas.microsoft.com/office/drawing/2014/main" id="{E3AC16CD-2B1B-6655-4F1A-A58BDC60A5FE}"/>
              </a:ext>
            </a:extLst>
          </p:cNvPr>
          <p:cNvSpPr txBox="1"/>
          <p:nvPr/>
        </p:nvSpPr>
        <p:spPr>
          <a:xfrm>
            <a:off x="5209063" y="3013407"/>
            <a:ext cx="6101254" cy="343235"/>
          </a:xfrm>
          <a:prstGeom prst="rect">
            <a:avLst/>
          </a:prstGeom>
          <a:noFill/>
        </p:spPr>
        <p:txBody>
          <a:bodyPr wrap="square">
            <a:spAutoFit/>
          </a:bodyPr>
          <a:lstStyle/>
          <a:p>
            <a:pPr algn="r">
              <a:lnSpc>
                <a:spcPct val="90000"/>
              </a:lnSpc>
              <a:spcBef>
                <a:spcPts val="1000"/>
              </a:spcBef>
            </a:pPr>
            <a:r>
              <a:rPr lang="en-US" sz="1800" kern="1200" dirty="0">
                <a:solidFill>
                  <a:srgbClr val="FFFFFF"/>
                </a:solidFill>
                <a:latin typeface="+mn-lt"/>
                <a:ea typeface="+mn-ea"/>
                <a:cs typeface="+mn-cs"/>
              </a:rPr>
              <a:t>Archaeological sites</a:t>
            </a:r>
          </a:p>
        </p:txBody>
      </p:sp>
      <p:sp>
        <p:nvSpPr>
          <p:cNvPr id="13" name="CaixaDeTexto 12">
            <a:extLst>
              <a:ext uri="{FF2B5EF4-FFF2-40B4-BE49-F238E27FC236}">
                <a16:creationId xmlns:a16="http://schemas.microsoft.com/office/drawing/2014/main" id="{A3DBA7EB-0917-3E97-C048-DBDCE3299B80}"/>
              </a:ext>
            </a:extLst>
          </p:cNvPr>
          <p:cNvSpPr txBox="1"/>
          <p:nvPr/>
        </p:nvSpPr>
        <p:spPr>
          <a:xfrm>
            <a:off x="3650776" y="4227465"/>
            <a:ext cx="6156434" cy="343235"/>
          </a:xfrm>
          <a:prstGeom prst="rect">
            <a:avLst/>
          </a:prstGeom>
          <a:noFill/>
        </p:spPr>
        <p:txBody>
          <a:bodyPr wrap="square">
            <a:spAutoFit/>
          </a:bodyPr>
          <a:lstStyle/>
          <a:p>
            <a:pPr algn="r">
              <a:lnSpc>
                <a:spcPct val="90000"/>
              </a:lnSpc>
              <a:spcBef>
                <a:spcPts val="1000"/>
              </a:spcBef>
            </a:pPr>
            <a:r>
              <a:rPr lang="en-US" sz="1800" kern="1200" dirty="0">
                <a:solidFill>
                  <a:srgbClr val="FFFFFF"/>
                </a:solidFill>
                <a:latin typeface="+mn-lt"/>
                <a:ea typeface="+mn-ea"/>
                <a:cs typeface="+mn-cs"/>
              </a:rPr>
              <a:t>Valued heritage</a:t>
            </a:r>
          </a:p>
        </p:txBody>
      </p:sp>
      <p:pic>
        <p:nvPicPr>
          <p:cNvPr id="2058" name="Picture 10" descr="Manual básico de identidade visual do Instituto do Patrimônio Histórico e  Artístico Nacional">
            <a:extLst>
              <a:ext uri="{FF2B5EF4-FFF2-40B4-BE49-F238E27FC236}">
                <a16:creationId xmlns:a16="http://schemas.microsoft.com/office/drawing/2014/main" id="{E4409386-57F6-78E1-924D-FB28B160664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996" y="4397481"/>
            <a:ext cx="3568276" cy="2396215"/>
          </a:xfrm>
          <a:prstGeom prst="rect">
            <a:avLst/>
          </a:prstGeom>
          <a:noFill/>
          <a:extLst>
            <a:ext uri="{909E8E84-426E-40DD-AFC4-6F175D3DCCD1}">
              <a14:hiddenFill xmlns:a14="http://schemas.microsoft.com/office/drawing/2010/main">
                <a:solidFill>
                  <a:srgbClr val="FFFFFF"/>
                </a:solidFill>
              </a14:hiddenFill>
            </a:ext>
          </a:extLst>
        </p:spPr>
      </p:pic>
      <p:sp>
        <p:nvSpPr>
          <p:cNvPr id="15" name="CaixaDeTexto 14">
            <a:extLst>
              <a:ext uri="{FF2B5EF4-FFF2-40B4-BE49-F238E27FC236}">
                <a16:creationId xmlns:a16="http://schemas.microsoft.com/office/drawing/2014/main" id="{6DE22D6D-2BD6-5748-7BD6-E4C504E5EBE4}"/>
              </a:ext>
            </a:extLst>
          </p:cNvPr>
          <p:cNvSpPr txBox="1"/>
          <p:nvPr/>
        </p:nvSpPr>
        <p:spPr>
          <a:xfrm>
            <a:off x="-914451" y="5927616"/>
            <a:ext cx="6101254" cy="646331"/>
          </a:xfrm>
          <a:prstGeom prst="rect">
            <a:avLst/>
          </a:prstGeom>
          <a:noFill/>
        </p:spPr>
        <p:txBody>
          <a:bodyPr wrap="square">
            <a:spAutoFit/>
          </a:bodyPr>
          <a:lstStyle/>
          <a:p>
            <a:pPr algn="ctr"/>
            <a:r>
              <a:rPr lang="pt-BR" dirty="0" err="1"/>
              <a:t>National</a:t>
            </a:r>
            <a:r>
              <a:rPr lang="pt-BR" dirty="0"/>
              <a:t> </a:t>
            </a:r>
            <a:r>
              <a:rPr lang="pt-BR" dirty="0" err="1"/>
              <a:t>Institute</a:t>
            </a:r>
            <a:r>
              <a:rPr lang="pt-BR" dirty="0"/>
              <a:t> </a:t>
            </a:r>
            <a:r>
              <a:rPr lang="pt-BR" dirty="0" err="1"/>
              <a:t>of</a:t>
            </a:r>
            <a:r>
              <a:rPr lang="pt-BR" dirty="0"/>
              <a:t> </a:t>
            </a:r>
          </a:p>
          <a:p>
            <a:pPr algn="ctr"/>
            <a:r>
              <a:rPr lang="pt-BR" dirty="0" err="1"/>
              <a:t>Historical</a:t>
            </a:r>
            <a:r>
              <a:rPr lang="pt-BR" dirty="0"/>
              <a:t> </a:t>
            </a:r>
            <a:r>
              <a:rPr lang="pt-BR" dirty="0" err="1"/>
              <a:t>and</a:t>
            </a:r>
            <a:r>
              <a:rPr lang="pt-BR" dirty="0"/>
              <a:t> </a:t>
            </a:r>
            <a:r>
              <a:rPr lang="pt-BR" dirty="0" err="1"/>
              <a:t>Artistic</a:t>
            </a:r>
            <a:r>
              <a:rPr lang="pt-BR" dirty="0"/>
              <a:t> </a:t>
            </a:r>
            <a:r>
              <a:rPr lang="pt-BR" dirty="0" err="1"/>
              <a:t>Heritage</a:t>
            </a:r>
            <a:endParaRPr lang="pt-BR" dirty="0"/>
          </a:p>
        </p:txBody>
      </p:sp>
    </p:spTree>
    <p:extLst>
      <p:ext uri="{BB962C8B-B14F-4D97-AF65-F5344CB8AC3E}">
        <p14:creationId xmlns:p14="http://schemas.microsoft.com/office/powerpoint/2010/main" val="28062153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3" name="Rectangle 3082">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5" name="Rectangle 3084">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87" name="Freeform: Shape 3086">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ítulo 1">
            <a:extLst>
              <a:ext uri="{FF2B5EF4-FFF2-40B4-BE49-F238E27FC236}">
                <a16:creationId xmlns:a16="http://schemas.microsoft.com/office/drawing/2014/main" id="{9BA43E8F-8E6B-614A-AFF1-376EDE3C00BD}"/>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2200" kern="1200">
                <a:solidFill>
                  <a:srgbClr val="FFFFFF"/>
                </a:solidFill>
                <a:latin typeface="+mj-lt"/>
                <a:ea typeface="+mj-ea"/>
                <a:cs typeface="+mj-cs"/>
              </a:rPr>
              <a:t>In 2013, climate change in Brazil was predicted until 2100 and scientists estimated an increase of up to 6ºC in temperature if gas emissions remain high.</a:t>
            </a:r>
          </a:p>
        </p:txBody>
      </p:sp>
      <p:pic>
        <p:nvPicPr>
          <p:cNvPr id="3074" name="Picture 2" descr="Aumento da temperatura por biomas no Brasil (Foto: G1)">
            <a:extLst>
              <a:ext uri="{FF2B5EF4-FFF2-40B4-BE49-F238E27FC236}">
                <a16:creationId xmlns:a16="http://schemas.microsoft.com/office/drawing/2014/main" id="{AF549828-CAC9-172E-A6C1-1BEFF9B2530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5220150" y="134774"/>
            <a:ext cx="6571534" cy="67227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517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7" name="Rectangle 4106">
            <a:extLst>
              <a:ext uri="{FF2B5EF4-FFF2-40B4-BE49-F238E27FC236}">
                <a16:creationId xmlns:a16="http://schemas.microsoft.com/office/drawing/2014/main" id="{9CB95732-565A-4D2C-A3AB-CC460C0D38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9" name="Rectangle 4108">
            <a:extLst>
              <a:ext uri="{FF2B5EF4-FFF2-40B4-BE49-F238E27FC236}">
                <a16:creationId xmlns:a16="http://schemas.microsoft.com/office/drawing/2014/main" id="{77F1AF47-AE98-4034-BD91-1976FA4D9C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11" name="Rectangle 4110">
            <a:extLst>
              <a:ext uri="{FF2B5EF4-FFF2-40B4-BE49-F238E27FC236}">
                <a16:creationId xmlns:a16="http://schemas.microsoft.com/office/drawing/2014/main" id="{8EC0EE2B-2029-48DD-893D-F528E651B0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7200" y="8482"/>
            <a:ext cx="3568276" cy="6858000"/>
          </a:xfrm>
          <a:prstGeom prst="rect">
            <a:avLst/>
          </a:prstGeom>
          <a:gradFill>
            <a:gsLst>
              <a:gs pos="0">
                <a:schemeClr val="accent1">
                  <a:alpha val="32000"/>
                </a:schemeClr>
              </a:gs>
              <a:gs pos="70000">
                <a:srgbClr val="000000">
                  <a:alpha val="0"/>
                </a:srgb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13" name="Freeform: Shape 4112">
            <a:extLst>
              <a:ext uri="{FF2B5EF4-FFF2-40B4-BE49-F238E27FC236}">
                <a16:creationId xmlns:a16="http://schemas.microsoft.com/office/drawing/2014/main" id="{45AE1D08-1ED1-4F59-B42F-4D8EA33DC8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115" name="Rectangle 4114">
            <a:extLst>
              <a:ext uri="{FF2B5EF4-FFF2-40B4-BE49-F238E27FC236}">
                <a16:creationId xmlns:a16="http://schemas.microsoft.com/office/drawing/2014/main" id="{9A79B912-88EA-4640-BDEB-51B3B11A02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404"/>
            <a:ext cx="4355594" cy="4040742"/>
          </a:xfrm>
          <a:prstGeom prst="rect">
            <a:avLst/>
          </a:prstGeom>
          <a:gradFill>
            <a:gsLst>
              <a:gs pos="0">
                <a:schemeClr val="accent1">
                  <a:alpha val="24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43EA41B6-5FD9-8B28-F047-C490579DF17F}"/>
              </a:ext>
            </a:extLst>
          </p:cNvPr>
          <p:cNvSpPr>
            <a:spLocks noGrp="1"/>
          </p:cNvSpPr>
          <p:nvPr>
            <p:ph type="title"/>
          </p:nvPr>
        </p:nvSpPr>
        <p:spPr>
          <a:xfrm>
            <a:off x="506394" y="36444"/>
            <a:ext cx="3041803" cy="2907802"/>
          </a:xfrm>
        </p:spPr>
        <p:txBody>
          <a:bodyPr vert="horz" lIns="91440" tIns="45720" rIns="91440" bIns="45720" rtlCol="0" anchor="t">
            <a:normAutofit/>
          </a:bodyPr>
          <a:lstStyle/>
          <a:p>
            <a:r>
              <a:rPr lang="en-US" sz="4000" dirty="0">
                <a:solidFill>
                  <a:srgbClr val="FFFFFF"/>
                </a:solidFill>
              </a:rPr>
              <a:t>Cultural heritage and climate change</a:t>
            </a:r>
          </a:p>
        </p:txBody>
      </p:sp>
      <p:sp>
        <p:nvSpPr>
          <p:cNvPr id="3" name="Espaço Reservado para Conteúdo 2">
            <a:extLst>
              <a:ext uri="{FF2B5EF4-FFF2-40B4-BE49-F238E27FC236}">
                <a16:creationId xmlns:a16="http://schemas.microsoft.com/office/drawing/2014/main" id="{C764A671-189D-6161-B507-96F7269F7EBB}"/>
              </a:ext>
            </a:extLst>
          </p:cNvPr>
          <p:cNvSpPr>
            <a:spLocks noGrp="1"/>
          </p:cNvSpPr>
          <p:nvPr>
            <p:ph idx="1"/>
          </p:nvPr>
        </p:nvSpPr>
        <p:spPr>
          <a:xfrm>
            <a:off x="720436" y="3386514"/>
            <a:ext cx="3041803" cy="1045873"/>
          </a:xfrm>
        </p:spPr>
        <p:txBody>
          <a:bodyPr vert="horz" lIns="91440" tIns="45720" rIns="91440" bIns="45720" rtlCol="0" anchor="b">
            <a:normAutofit/>
          </a:bodyPr>
          <a:lstStyle/>
          <a:p>
            <a:pPr marL="0" indent="0">
              <a:buNone/>
            </a:pPr>
            <a:r>
              <a:rPr lang="en-US" sz="1700" dirty="0">
                <a:solidFill>
                  <a:srgbClr val="FFFFFF"/>
                </a:solidFill>
              </a:rPr>
              <a:t>How Brazilian cultural heritage is being impacted by the effects of climate change? </a:t>
            </a:r>
          </a:p>
        </p:txBody>
      </p:sp>
      <p:pic>
        <p:nvPicPr>
          <p:cNvPr id="4102" name="Picture 6" descr="7 prédios históricos que foram impactados pelas enchentes em Porto Alegre |  Gestão | PEGN">
            <a:extLst>
              <a:ext uri="{FF2B5EF4-FFF2-40B4-BE49-F238E27FC236}">
                <a16:creationId xmlns:a16="http://schemas.microsoft.com/office/drawing/2014/main" id="{9B8B7A2C-0C47-F2CB-8B77-2455F9BD74E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01040" y="633153"/>
            <a:ext cx="3387578" cy="2540683"/>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Incêndio atinge sítio arqueológico com pinturas rupestres de 11 mil anos no  Pará | Brasil: Diario de Pernambuco">
            <a:extLst>
              <a:ext uri="{FF2B5EF4-FFF2-40B4-BE49-F238E27FC236}">
                <a16:creationId xmlns:a16="http://schemas.microsoft.com/office/drawing/2014/main" id="{B6D47921-5B98-D529-59B5-9F86FD2E5D5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199334" y="633151"/>
            <a:ext cx="3806267" cy="254068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Tornado em São Miguel das Missões de 1950 - Notícias - Portal das Missões">
            <a:extLst>
              <a:ext uri="{FF2B5EF4-FFF2-40B4-BE49-F238E27FC236}">
                <a16:creationId xmlns:a16="http://schemas.microsoft.com/office/drawing/2014/main" id="{279BA668-53BB-C7F3-71DA-85E46E8DA59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828412" y="3543166"/>
            <a:ext cx="4741844" cy="3165181"/>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67BCDAD1-5167-F393-4D8A-EFF4798ACE91}"/>
              </a:ext>
            </a:extLst>
          </p:cNvPr>
          <p:cNvSpPr txBox="1"/>
          <p:nvPr/>
        </p:nvSpPr>
        <p:spPr>
          <a:xfrm>
            <a:off x="4213373" y="263819"/>
            <a:ext cx="6093372" cy="369332"/>
          </a:xfrm>
          <a:prstGeom prst="rect">
            <a:avLst/>
          </a:prstGeom>
          <a:noFill/>
        </p:spPr>
        <p:txBody>
          <a:bodyPr wrap="square">
            <a:spAutoFit/>
          </a:bodyPr>
          <a:lstStyle/>
          <a:p>
            <a:r>
              <a:rPr lang="pt-BR" dirty="0" err="1"/>
              <a:t>Historic</a:t>
            </a:r>
            <a:r>
              <a:rPr lang="pt-BR" dirty="0"/>
              <a:t> center </a:t>
            </a:r>
            <a:r>
              <a:rPr lang="pt-BR" dirty="0" err="1"/>
              <a:t>of</a:t>
            </a:r>
            <a:r>
              <a:rPr lang="pt-BR" dirty="0"/>
              <a:t> Porto Alegre </a:t>
            </a:r>
            <a:r>
              <a:rPr lang="pt-BR" dirty="0" err="1"/>
              <a:t>flooded</a:t>
            </a:r>
            <a:endParaRPr lang="pt-BR" dirty="0"/>
          </a:p>
        </p:txBody>
      </p:sp>
      <p:sp>
        <p:nvSpPr>
          <p:cNvPr id="7" name="CaixaDeTexto 6">
            <a:extLst>
              <a:ext uri="{FF2B5EF4-FFF2-40B4-BE49-F238E27FC236}">
                <a16:creationId xmlns:a16="http://schemas.microsoft.com/office/drawing/2014/main" id="{B1434A5C-E2BA-01FB-2308-FA44E6D7A423}"/>
              </a:ext>
            </a:extLst>
          </p:cNvPr>
          <p:cNvSpPr txBox="1"/>
          <p:nvPr/>
        </p:nvSpPr>
        <p:spPr>
          <a:xfrm>
            <a:off x="8688114" y="246000"/>
            <a:ext cx="6093372" cy="369332"/>
          </a:xfrm>
          <a:prstGeom prst="rect">
            <a:avLst/>
          </a:prstGeom>
          <a:noFill/>
        </p:spPr>
        <p:txBody>
          <a:bodyPr wrap="square">
            <a:spAutoFit/>
          </a:bodyPr>
          <a:lstStyle/>
          <a:p>
            <a:r>
              <a:rPr lang="pt-BR" dirty="0"/>
              <a:t>Rock </a:t>
            </a:r>
            <a:r>
              <a:rPr lang="pt-BR" dirty="0" err="1"/>
              <a:t>art</a:t>
            </a:r>
            <a:r>
              <a:rPr lang="pt-BR" dirty="0"/>
              <a:t> </a:t>
            </a:r>
            <a:r>
              <a:rPr lang="pt-BR" dirty="0" err="1"/>
              <a:t>burned</a:t>
            </a:r>
            <a:r>
              <a:rPr lang="pt-BR" dirty="0"/>
              <a:t> </a:t>
            </a:r>
            <a:r>
              <a:rPr lang="pt-BR" dirty="0" err="1"/>
              <a:t>by</a:t>
            </a:r>
            <a:r>
              <a:rPr lang="pt-BR" dirty="0"/>
              <a:t> </a:t>
            </a:r>
            <a:r>
              <a:rPr lang="pt-BR" dirty="0" err="1"/>
              <a:t>fire</a:t>
            </a:r>
            <a:endParaRPr lang="pt-BR" dirty="0"/>
          </a:p>
        </p:txBody>
      </p:sp>
      <p:sp>
        <p:nvSpPr>
          <p:cNvPr id="9" name="CaixaDeTexto 8">
            <a:extLst>
              <a:ext uri="{FF2B5EF4-FFF2-40B4-BE49-F238E27FC236}">
                <a16:creationId xmlns:a16="http://schemas.microsoft.com/office/drawing/2014/main" id="{F0774F22-A147-DA24-20F3-78D48223C60A}"/>
              </a:ext>
            </a:extLst>
          </p:cNvPr>
          <p:cNvSpPr txBox="1"/>
          <p:nvPr/>
        </p:nvSpPr>
        <p:spPr>
          <a:xfrm>
            <a:off x="5159740" y="3518137"/>
            <a:ext cx="7394026" cy="369332"/>
          </a:xfrm>
          <a:prstGeom prst="rect">
            <a:avLst/>
          </a:prstGeom>
          <a:noFill/>
        </p:spPr>
        <p:txBody>
          <a:bodyPr wrap="square">
            <a:spAutoFit/>
          </a:bodyPr>
          <a:lstStyle/>
          <a:p>
            <a:r>
              <a:rPr lang="pt-BR" dirty="0" err="1"/>
              <a:t>Museum</a:t>
            </a:r>
            <a:r>
              <a:rPr lang="pt-BR" dirty="0"/>
              <a:t> </a:t>
            </a:r>
            <a:r>
              <a:rPr lang="pt-BR" dirty="0" err="1"/>
              <a:t>of</a:t>
            </a:r>
            <a:r>
              <a:rPr lang="pt-BR" dirty="0"/>
              <a:t> São Miguel das Missões </a:t>
            </a:r>
            <a:r>
              <a:rPr lang="pt-BR" dirty="0" err="1"/>
              <a:t>destroyed</a:t>
            </a:r>
            <a:r>
              <a:rPr lang="pt-BR" dirty="0"/>
              <a:t> </a:t>
            </a:r>
            <a:r>
              <a:rPr lang="pt-BR" dirty="0" err="1"/>
              <a:t>by</a:t>
            </a:r>
            <a:r>
              <a:rPr lang="pt-BR" dirty="0"/>
              <a:t> </a:t>
            </a:r>
            <a:r>
              <a:rPr lang="pt-BR" dirty="0" err="1"/>
              <a:t>hurricane</a:t>
            </a:r>
            <a:endParaRPr lang="pt-BR" dirty="0"/>
          </a:p>
        </p:txBody>
      </p:sp>
    </p:spTree>
    <p:extLst>
      <p:ext uri="{BB962C8B-B14F-4D97-AF65-F5344CB8AC3E}">
        <p14:creationId xmlns:p14="http://schemas.microsoft.com/office/powerpoint/2010/main" val="33136670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217" name="Rectangle 6216">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6219" name="Rectangle 6218">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92"/>
            <a:ext cx="12191998"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21" name="Rectangle 6220">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35"/>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23" name="Rectangle 6222">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8" y="-5307777"/>
            <a:ext cx="1576446" cy="12192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25" name="Rectangle 6224">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825434" y="986"/>
            <a:ext cx="4303422"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5783E70-7F61-6D5A-8CD2-2F788AA9F445}"/>
              </a:ext>
            </a:extLst>
          </p:cNvPr>
          <p:cNvSpPr>
            <a:spLocks noGrp="1"/>
          </p:cNvSpPr>
          <p:nvPr>
            <p:ph type="title"/>
          </p:nvPr>
        </p:nvSpPr>
        <p:spPr>
          <a:xfrm>
            <a:off x="460470" y="1972032"/>
            <a:ext cx="7091300" cy="898581"/>
          </a:xfrm>
        </p:spPr>
        <p:txBody>
          <a:bodyPr vert="horz" lIns="91440" tIns="45720" rIns="91440" bIns="45720" rtlCol="0" anchor="ctr">
            <a:normAutofit/>
          </a:bodyPr>
          <a:lstStyle/>
          <a:p>
            <a:pPr algn="ctr"/>
            <a:r>
              <a:rPr lang="en-US" sz="2800" dirty="0"/>
              <a:t>Dialogues on Cultural Heritage and Climate Change</a:t>
            </a:r>
          </a:p>
        </p:txBody>
      </p:sp>
      <p:pic>
        <p:nvPicPr>
          <p:cNvPr id="6146" name="Picture 2">
            <a:extLst>
              <a:ext uri="{FF2B5EF4-FFF2-40B4-BE49-F238E27FC236}">
                <a16:creationId xmlns:a16="http://schemas.microsoft.com/office/drawing/2014/main" id="{D759BC06-9A36-62D9-A19E-249175ACC35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0470" y="3173268"/>
            <a:ext cx="6512960" cy="162824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Biomas do Brasil. Características dos Biomas do Brasil">
            <a:extLst>
              <a:ext uri="{FF2B5EF4-FFF2-40B4-BE49-F238E27FC236}">
                <a16:creationId xmlns:a16="http://schemas.microsoft.com/office/drawing/2014/main" id="{09E463F6-22C0-630D-5C01-FC16DBF9490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00652" y="1939159"/>
            <a:ext cx="4641491" cy="4481440"/>
          </a:xfrm>
          <a:prstGeom prst="rect">
            <a:avLst/>
          </a:prstGeom>
          <a:noFill/>
          <a:extLst>
            <a:ext uri="{909E8E84-426E-40DD-AFC4-6F175D3DCCD1}">
              <a14:hiddenFill xmlns:a14="http://schemas.microsoft.com/office/drawing/2010/main">
                <a:solidFill>
                  <a:srgbClr val="FFFFFF"/>
                </a:solidFill>
              </a14:hiddenFill>
            </a:ext>
          </a:extLst>
        </p:spPr>
      </p:pic>
      <p:sp>
        <p:nvSpPr>
          <p:cNvPr id="5" name="CaixaDeTexto 4">
            <a:extLst>
              <a:ext uri="{FF2B5EF4-FFF2-40B4-BE49-F238E27FC236}">
                <a16:creationId xmlns:a16="http://schemas.microsoft.com/office/drawing/2014/main" id="{451A601F-F86C-E726-5771-7A1F28CAFE92}"/>
              </a:ext>
            </a:extLst>
          </p:cNvPr>
          <p:cNvSpPr txBox="1"/>
          <p:nvPr/>
        </p:nvSpPr>
        <p:spPr>
          <a:xfrm>
            <a:off x="2295198" y="227567"/>
            <a:ext cx="6093372" cy="830997"/>
          </a:xfrm>
          <a:prstGeom prst="rect">
            <a:avLst/>
          </a:prstGeom>
          <a:noFill/>
        </p:spPr>
        <p:txBody>
          <a:bodyPr wrap="square">
            <a:spAutoFit/>
          </a:bodyPr>
          <a:lstStyle/>
          <a:p>
            <a:r>
              <a:rPr lang="pt-BR" sz="4800" dirty="0" err="1">
                <a:solidFill>
                  <a:schemeClr val="bg1"/>
                </a:solidFill>
              </a:rPr>
              <a:t>climate</a:t>
            </a:r>
            <a:r>
              <a:rPr lang="pt-BR" sz="4800" dirty="0">
                <a:solidFill>
                  <a:schemeClr val="bg1"/>
                </a:solidFill>
              </a:rPr>
              <a:t> </a:t>
            </a:r>
            <a:r>
              <a:rPr lang="pt-BR" sz="4800" dirty="0" err="1">
                <a:solidFill>
                  <a:schemeClr val="bg1"/>
                </a:solidFill>
              </a:rPr>
              <a:t>actions</a:t>
            </a:r>
            <a:endParaRPr lang="pt-BR" sz="4800" dirty="0">
              <a:solidFill>
                <a:schemeClr val="bg1"/>
              </a:solidFill>
            </a:endParaRPr>
          </a:p>
        </p:txBody>
      </p:sp>
      <p:sp>
        <p:nvSpPr>
          <p:cNvPr id="7" name="CaixaDeTexto 6">
            <a:extLst>
              <a:ext uri="{FF2B5EF4-FFF2-40B4-BE49-F238E27FC236}">
                <a16:creationId xmlns:a16="http://schemas.microsoft.com/office/drawing/2014/main" id="{CDC98149-63F7-91FA-D182-698CD3D05EFB}"/>
              </a:ext>
            </a:extLst>
          </p:cNvPr>
          <p:cNvSpPr txBox="1"/>
          <p:nvPr/>
        </p:nvSpPr>
        <p:spPr>
          <a:xfrm>
            <a:off x="460470" y="5539085"/>
            <a:ext cx="6740179" cy="1200329"/>
          </a:xfrm>
          <a:prstGeom prst="rect">
            <a:avLst/>
          </a:prstGeom>
          <a:noFill/>
        </p:spPr>
        <p:txBody>
          <a:bodyPr wrap="square">
            <a:spAutoFit/>
          </a:bodyPr>
          <a:lstStyle/>
          <a:p>
            <a:r>
              <a:rPr lang="pt-BR" dirty="0"/>
              <a:t>for more </a:t>
            </a:r>
            <a:r>
              <a:rPr lang="pt-BR" dirty="0" err="1"/>
              <a:t>information</a:t>
            </a:r>
            <a:r>
              <a:rPr lang="pt-BR" dirty="0"/>
              <a:t>:</a:t>
            </a:r>
          </a:p>
          <a:p>
            <a:r>
              <a:rPr lang="pt-BR" dirty="0"/>
              <a:t>https://www.gov.br/iphan/pt-br/acesso-a-informacao/acoes-e-programas/programas/ciclo-de-dialogos-patrimonio-cultural-e-acoes-climaticas</a:t>
            </a:r>
          </a:p>
        </p:txBody>
      </p:sp>
    </p:spTree>
    <p:extLst>
      <p:ext uri="{BB962C8B-B14F-4D97-AF65-F5344CB8AC3E}">
        <p14:creationId xmlns:p14="http://schemas.microsoft.com/office/powerpoint/2010/main" val="3159293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m 6" descr="Uma imagem contendo no interior, mesa, quarto, cama&#10;&#10;Descrição gerada automaticamente">
            <a:extLst>
              <a:ext uri="{FF2B5EF4-FFF2-40B4-BE49-F238E27FC236}">
                <a16:creationId xmlns:a16="http://schemas.microsoft.com/office/drawing/2014/main" id="{8CD8FB47-169C-3635-FDE6-05ADA43F3153}"/>
              </a:ext>
            </a:extLst>
          </p:cNvPr>
          <p:cNvPicPr>
            <a:picLocks noChangeAspect="1"/>
          </p:cNvPicPr>
          <p:nvPr/>
        </p:nvPicPr>
        <p:blipFill>
          <a:blip r:embed="rId2">
            <a:extLst>
              <a:ext uri="{28A0092B-C50C-407E-A947-70E740481C1C}">
                <a14:useLocalDpi xmlns:a14="http://schemas.microsoft.com/office/drawing/2010/main" val="0"/>
              </a:ext>
            </a:extLst>
          </a:blip>
          <a:srcRect t="15334" r="-2" b="7381"/>
          <a:stretch/>
        </p:blipFill>
        <p:spPr>
          <a:xfrm>
            <a:off x="4493436" y="243"/>
            <a:ext cx="7698564" cy="3346705"/>
          </a:xfrm>
          <a:custGeom>
            <a:avLst/>
            <a:gdLst/>
            <a:ahLst/>
            <a:cxnLst/>
            <a:rect l="l" t="t" r="r" b="b"/>
            <a:pathLst>
              <a:path w="7698564" h="3346705">
                <a:moveTo>
                  <a:pt x="1549963" y="0"/>
                </a:moveTo>
                <a:lnTo>
                  <a:pt x="1555540" y="0"/>
                </a:lnTo>
                <a:lnTo>
                  <a:pt x="2621768" y="0"/>
                </a:lnTo>
                <a:lnTo>
                  <a:pt x="6451640" y="0"/>
                </a:lnTo>
                <a:lnTo>
                  <a:pt x="6451640" y="479"/>
                </a:lnTo>
                <a:lnTo>
                  <a:pt x="7698564" y="479"/>
                </a:lnTo>
                <a:lnTo>
                  <a:pt x="7698564" y="3346705"/>
                </a:lnTo>
                <a:lnTo>
                  <a:pt x="0" y="3346705"/>
                </a:lnTo>
                <a:close/>
              </a:path>
            </a:pathLst>
          </a:custGeom>
        </p:spPr>
      </p:pic>
      <p:pic>
        <p:nvPicPr>
          <p:cNvPr id="4" name="Imagem 3" descr="Homens sentados em cadeiras&#10;&#10;Descrição gerada automaticamente com confiança média">
            <a:extLst>
              <a:ext uri="{FF2B5EF4-FFF2-40B4-BE49-F238E27FC236}">
                <a16:creationId xmlns:a16="http://schemas.microsoft.com/office/drawing/2014/main" id="{AB7F9A17-8DFE-37EA-C1F8-EFCADB2A835D}"/>
              </a:ext>
            </a:extLst>
          </p:cNvPr>
          <p:cNvPicPr>
            <a:picLocks noChangeAspect="1"/>
          </p:cNvPicPr>
          <p:nvPr/>
        </p:nvPicPr>
        <p:blipFill>
          <a:blip r:embed="rId3">
            <a:extLst>
              <a:ext uri="{28A0092B-C50C-407E-A947-70E740481C1C}">
                <a14:useLocalDpi xmlns:a14="http://schemas.microsoft.com/office/drawing/2010/main" val="0"/>
              </a:ext>
            </a:extLst>
          </a:blip>
          <a:srcRect l="1511" r="-1" b="-1"/>
          <a:stretch/>
        </p:blipFill>
        <p:spPr>
          <a:xfrm>
            <a:off x="20" y="10"/>
            <a:ext cx="5859777" cy="3346695"/>
          </a:xfrm>
          <a:custGeom>
            <a:avLst/>
            <a:gdLst/>
            <a:ahLst/>
            <a:cxnLst/>
            <a:rect l="l" t="t" r="r" b="b"/>
            <a:pathLst>
              <a:path w="5859797" h="3346705">
                <a:moveTo>
                  <a:pt x="0" y="0"/>
                </a:moveTo>
                <a:lnTo>
                  <a:pt x="5859797" y="0"/>
                </a:lnTo>
                <a:lnTo>
                  <a:pt x="4309834" y="3346705"/>
                </a:lnTo>
                <a:lnTo>
                  <a:pt x="4304257" y="3346705"/>
                </a:lnTo>
                <a:lnTo>
                  <a:pt x="3238029" y="3346705"/>
                </a:lnTo>
                <a:lnTo>
                  <a:pt x="0" y="3346705"/>
                </a:lnTo>
                <a:close/>
              </a:path>
            </a:pathLst>
          </a:custGeom>
        </p:spPr>
      </p:pic>
      <p:pic>
        <p:nvPicPr>
          <p:cNvPr id="9" name="Imagem 8" descr="Crianças sentadas no chão&#10;&#10;Descrição gerada automaticamente com confiança baixa">
            <a:extLst>
              <a:ext uri="{FF2B5EF4-FFF2-40B4-BE49-F238E27FC236}">
                <a16:creationId xmlns:a16="http://schemas.microsoft.com/office/drawing/2014/main" id="{59ACC010-0529-BBE0-62F5-BCE041F17EA0}"/>
              </a:ext>
            </a:extLst>
          </p:cNvPr>
          <p:cNvPicPr>
            <a:picLocks noChangeAspect="1"/>
          </p:cNvPicPr>
          <p:nvPr/>
        </p:nvPicPr>
        <p:blipFill>
          <a:blip r:embed="rId4">
            <a:extLst>
              <a:ext uri="{28A0092B-C50C-407E-A947-70E740481C1C}">
                <a14:useLocalDpi xmlns:a14="http://schemas.microsoft.com/office/drawing/2010/main" val="0"/>
              </a:ext>
            </a:extLst>
          </a:blip>
          <a:srcRect r="1810" b="-2"/>
          <a:stretch/>
        </p:blipFill>
        <p:spPr>
          <a:xfrm>
            <a:off x="6350089" y="3511295"/>
            <a:ext cx="5841911" cy="3346705"/>
          </a:xfrm>
          <a:custGeom>
            <a:avLst/>
            <a:gdLst/>
            <a:ahLst/>
            <a:cxnLst/>
            <a:rect l="l" t="t" r="r" b="b"/>
            <a:pathLst>
              <a:path w="5841911" h="3346705">
                <a:moveTo>
                  <a:pt x="1549963" y="0"/>
                </a:moveTo>
                <a:lnTo>
                  <a:pt x="1555540" y="0"/>
                </a:lnTo>
                <a:lnTo>
                  <a:pt x="2621768" y="0"/>
                </a:lnTo>
                <a:lnTo>
                  <a:pt x="5841911" y="0"/>
                </a:lnTo>
                <a:lnTo>
                  <a:pt x="5841911" y="3346705"/>
                </a:lnTo>
                <a:lnTo>
                  <a:pt x="0" y="3346705"/>
                </a:lnTo>
                <a:close/>
              </a:path>
            </a:pathLst>
          </a:custGeom>
        </p:spPr>
      </p:pic>
      <p:pic>
        <p:nvPicPr>
          <p:cNvPr id="5" name="Imagem 4" descr="Pessoas sentadas ao redor de mesas de madeira&#10;&#10;Descrição gerada automaticamente com confiança baixa">
            <a:extLst>
              <a:ext uri="{FF2B5EF4-FFF2-40B4-BE49-F238E27FC236}">
                <a16:creationId xmlns:a16="http://schemas.microsoft.com/office/drawing/2014/main" id="{6632C64E-E0DF-13A3-7AB4-901E4A0ADFBA}"/>
              </a:ext>
            </a:extLst>
          </p:cNvPr>
          <p:cNvPicPr>
            <a:picLocks noChangeAspect="1"/>
          </p:cNvPicPr>
          <p:nvPr/>
        </p:nvPicPr>
        <p:blipFill>
          <a:blip r:embed="rId5">
            <a:extLst>
              <a:ext uri="{28A0092B-C50C-407E-A947-70E740481C1C}">
                <a14:useLocalDpi xmlns:a14="http://schemas.microsoft.com/office/drawing/2010/main" val="0"/>
              </a:ext>
            </a:extLst>
          </a:blip>
          <a:srcRect t="11373" r="-2" b="11342"/>
          <a:stretch/>
        </p:blipFill>
        <p:spPr>
          <a:xfrm>
            <a:off x="20" y="3511295"/>
            <a:ext cx="7698544" cy="3346705"/>
          </a:xfrm>
          <a:custGeom>
            <a:avLst/>
            <a:gdLst/>
            <a:ahLst/>
            <a:cxnLst/>
            <a:rect l="l" t="t" r="r" b="b"/>
            <a:pathLst>
              <a:path w="7698564" h="3346705">
                <a:moveTo>
                  <a:pt x="0" y="0"/>
                </a:moveTo>
                <a:lnTo>
                  <a:pt x="7698564" y="0"/>
                </a:lnTo>
                <a:lnTo>
                  <a:pt x="6148601" y="3346705"/>
                </a:lnTo>
                <a:lnTo>
                  <a:pt x="6143024" y="3346705"/>
                </a:lnTo>
                <a:lnTo>
                  <a:pt x="5076796" y="3346705"/>
                </a:lnTo>
                <a:lnTo>
                  <a:pt x="1246924" y="3346705"/>
                </a:lnTo>
                <a:lnTo>
                  <a:pt x="1246924" y="3346226"/>
                </a:lnTo>
                <a:lnTo>
                  <a:pt x="0" y="3346226"/>
                </a:lnTo>
                <a:close/>
              </a:path>
            </a:pathLst>
          </a:custGeom>
        </p:spPr>
      </p:pic>
      <p:sp>
        <p:nvSpPr>
          <p:cNvPr id="11" name="CaixaDeTexto 10">
            <a:extLst>
              <a:ext uri="{FF2B5EF4-FFF2-40B4-BE49-F238E27FC236}">
                <a16:creationId xmlns:a16="http://schemas.microsoft.com/office/drawing/2014/main" id="{BA5A866C-A352-F4DA-AAAD-8D2627D9B4EC}"/>
              </a:ext>
            </a:extLst>
          </p:cNvPr>
          <p:cNvSpPr txBox="1"/>
          <p:nvPr/>
        </p:nvSpPr>
        <p:spPr>
          <a:xfrm>
            <a:off x="0" y="6149871"/>
            <a:ext cx="10152993" cy="707886"/>
          </a:xfrm>
          <a:prstGeom prst="rect">
            <a:avLst/>
          </a:prstGeom>
          <a:noFill/>
        </p:spPr>
        <p:txBody>
          <a:bodyPr wrap="square">
            <a:spAutoFit/>
          </a:bodyPr>
          <a:lstStyle/>
          <a:p>
            <a:r>
              <a:rPr lang="pt-BR" sz="4000" dirty="0" err="1"/>
              <a:t>Launch</a:t>
            </a:r>
            <a:r>
              <a:rPr lang="pt-BR" sz="4000" dirty="0"/>
              <a:t> </a:t>
            </a:r>
            <a:r>
              <a:rPr lang="pt-BR" sz="4000" dirty="0" err="1"/>
              <a:t>of</a:t>
            </a:r>
            <a:r>
              <a:rPr lang="pt-BR" sz="4000" dirty="0"/>
              <a:t> </a:t>
            </a:r>
            <a:r>
              <a:rPr lang="pt-BR" sz="4000" dirty="0" err="1"/>
              <a:t>the</a:t>
            </a:r>
            <a:r>
              <a:rPr lang="pt-BR" sz="4000" dirty="0"/>
              <a:t> </a:t>
            </a:r>
            <a:r>
              <a:rPr lang="pt-BR" sz="4000" dirty="0" err="1"/>
              <a:t>action</a:t>
            </a:r>
            <a:r>
              <a:rPr lang="pt-BR" sz="4000" dirty="0"/>
              <a:t> in </a:t>
            </a:r>
            <a:r>
              <a:rPr lang="pt-BR" sz="4000" dirty="0" err="1"/>
              <a:t>Brasilia</a:t>
            </a:r>
            <a:r>
              <a:rPr lang="pt-BR" sz="4000" dirty="0"/>
              <a:t> – May/2024</a:t>
            </a:r>
          </a:p>
        </p:txBody>
      </p:sp>
    </p:spTree>
    <p:extLst>
      <p:ext uri="{BB962C8B-B14F-4D97-AF65-F5344CB8AC3E}">
        <p14:creationId xmlns:p14="http://schemas.microsoft.com/office/powerpoint/2010/main" val="32852249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6">
            <a:extLst>
              <a:ext uri="{FF2B5EF4-FFF2-40B4-BE49-F238E27FC236}">
                <a16:creationId xmlns:a16="http://schemas.microsoft.com/office/drawing/2014/main" id="{CFE55B3F-4634-4A41-B146-E6251581E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01648"/>
          </a:xfrm>
          <a:prstGeom prst="rect">
            <a:avLst/>
          </a:prstGeom>
          <a:solidFill>
            <a:srgbClr val="646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m 6" descr="Pessoas assistindo televisão na sala&#10;&#10;Descrição gerada automaticamente com confiança média">
            <a:extLst>
              <a:ext uri="{FF2B5EF4-FFF2-40B4-BE49-F238E27FC236}">
                <a16:creationId xmlns:a16="http://schemas.microsoft.com/office/drawing/2014/main" id="{E6F70FC3-8F94-81FC-1A14-0FB09771B814}"/>
              </a:ext>
            </a:extLst>
          </p:cNvPr>
          <p:cNvPicPr>
            <a:picLocks noChangeAspect="1"/>
          </p:cNvPicPr>
          <p:nvPr/>
        </p:nvPicPr>
        <p:blipFill>
          <a:blip r:embed="rId2">
            <a:extLst>
              <a:ext uri="{28A0092B-C50C-407E-A947-70E740481C1C}">
                <a14:useLocalDpi xmlns:a14="http://schemas.microsoft.com/office/drawing/2010/main" val="0"/>
              </a:ext>
            </a:extLst>
          </a:blip>
          <a:srcRect l="34795" r="34796" b="-1"/>
          <a:stretch/>
        </p:blipFill>
        <p:spPr>
          <a:xfrm>
            <a:off x="20" y="638177"/>
            <a:ext cx="3017500" cy="5581644"/>
          </a:xfrm>
          <a:prstGeom prst="rect">
            <a:avLst/>
          </a:prstGeom>
        </p:spPr>
      </p:pic>
      <p:pic>
        <p:nvPicPr>
          <p:cNvPr id="9" name="Imagem 8" descr="Grupo de pessoas sentadas ao redor de uma mesa&#10;&#10;Descrição gerada automaticamente com confiança média">
            <a:extLst>
              <a:ext uri="{FF2B5EF4-FFF2-40B4-BE49-F238E27FC236}">
                <a16:creationId xmlns:a16="http://schemas.microsoft.com/office/drawing/2014/main" id="{C3A4A2C2-C02B-1E1F-B56C-0071C533E755}"/>
              </a:ext>
            </a:extLst>
          </p:cNvPr>
          <p:cNvPicPr>
            <a:picLocks noChangeAspect="1"/>
          </p:cNvPicPr>
          <p:nvPr/>
        </p:nvPicPr>
        <p:blipFill>
          <a:blip r:embed="rId3">
            <a:extLst>
              <a:ext uri="{28A0092B-C50C-407E-A947-70E740481C1C}">
                <a14:useLocalDpi xmlns:a14="http://schemas.microsoft.com/office/drawing/2010/main" val="0"/>
              </a:ext>
            </a:extLst>
          </a:blip>
          <a:srcRect l="30464" r="10586" b="-1"/>
          <a:stretch/>
        </p:blipFill>
        <p:spPr>
          <a:xfrm>
            <a:off x="3171272" y="638179"/>
            <a:ext cx="5849456" cy="5581644"/>
          </a:xfrm>
          <a:prstGeom prst="rect">
            <a:avLst/>
          </a:prstGeom>
        </p:spPr>
      </p:pic>
      <p:pic>
        <p:nvPicPr>
          <p:cNvPr id="6" name="Imagem 5" descr="Imagem digital fictícia de personagem de desenho animado&#10;&#10;Descrição gerada automaticamente com confiança baixa">
            <a:extLst>
              <a:ext uri="{FF2B5EF4-FFF2-40B4-BE49-F238E27FC236}">
                <a16:creationId xmlns:a16="http://schemas.microsoft.com/office/drawing/2014/main" id="{F91801AA-6A13-9E49-8343-D12D180D3261}"/>
              </a:ext>
            </a:extLst>
          </p:cNvPr>
          <p:cNvPicPr>
            <a:picLocks noChangeAspect="1"/>
          </p:cNvPicPr>
          <p:nvPr/>
        </p:nvPicPr>
        <p:blipFill>
          <a:blip r:embed="rId4">
            <a:extLst>
              <a:ext uri="{28A0092B-C50C-407E-A947-70E740481C1C}">
                <a14:useLocalDpi xmlns:a14="http://schemas.microsoft.com/office/drawing/2010/main" val="0"/>
              </a:ext>
            </a:extLst>
          </a:blip>
          <a:srcRect t="1945" r="-1" b="1945"/>
          <a:stretch/>
        </p:blipFill>
        <p:spPr>
          <a:xfrm rot="5400000">
            <a:off x="7892418" y="1920240"/>
            <a:ext cx="5581644" cy="3017520"/>
          </a:xfrm>
          <a:prstGeom prst="rect">
            <a:avLst/>
          </a:prstGeom>
        </p:spPr>
      </p:pic>
      <p:sp>
        <p:nvSpPr>
          <p:cNvPr id="16" name="Rectangle 18">
            <a:extLst>
              <a:ext uri="{FF2B5EF4-FFF2-40B4-BE49-F238E27FC236}">
                <a16:creationId xmlns:a16="http://schemas.microsoft.com/office/drawing/2014/main" id="{5CD271E5-55BF-4266-A3A7-CFCC30518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56352"/>
            <a:ext cx="12192000" cy="501648"/>
          </a:xfrm>
          <a:prstGeom prst="rect">
            <a:avLst/>
          </a:prstGeom>
          <a:solidFill>
            <a:srgbClr val="646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aixaDeTexto 10">
            <a:extLst>
              <a:ext uri="{FF2B5EF4-FFF2-40B4-BE49-F238E27FC236}">
                <a16:creationId xmlns:a16="http://schemas.microsoft.com/office/drawing/2014/main" id="{49FF269E-2349-4262-7376-1F1F48F2D0DA}"/>
              </a:ext>
            </a:extLst>
          </p:cNvPr>
          <p:cNvSpPr txBox="1"/>
          <p:nvPr/>
        </p:nvSpPr>
        <p:spPr>
          <a:xfrm>
            <a:off x="2511315" y="-14864"/>
            <a:ext cx="7169369" cy="584775"/>
          </a:xfrm>
          <a:prstGeom prst="rect">
            <a:avLst/>
          </a:prstGeom>
          <a:noFill/>
        </p:spPr>
        <p:txBody>
          <a:bodyPr wrap="square">
            <a:spAutoFit/>
          </a:bodyPr>
          <a:lstStyle/>
          <a:p>
            <a:r>
              <a:rPr lang="pt-BR" sz="3200" dirty="0">
                <a:solidFill>
                  <a:schemeClr val="bg1"/>
                </a:solidFill>
              </a:rPr>
              <a:t>Workshop in </a:t>
            </a:r>
            <a:r>
              <a:rPr lang="pt-BR" sz="3200" dirty="0" err="1">
                <a:solidFill>
                  <a:schemeClr val="bg1"/>
                </a:solidFill>
              </a:rPr>
              <a:t>the</a:t>
            </a:r>
            <a:r>
              <a:rPr lang="pt-BR" sz="3200" dirty="0">
                <a:solidFill>
                  <a:schemeClr val="bg1"/>
                </a:solidFill>
              </a:rPr>
              <a:t> Pantanal – </a:t>
            </a:r>
            <a:r>
              <a:rPr lang="pt-BR" sz="3200" dirty="0" err="1">
                <a:solidFill>
                  <a:schemeClr val="bg1"/>
                </a:solidFill>
              </a:rPr>
              <a:t>june</a:t>
            </a:r>
            <a:r>
              <a:rPr lang="pt-BR" sz="3200" dirty="0">
                <a:solidFill>
                  <a:schemeClr val="bg1"/>
                </a:solidFill>
              </a:rPr>
              <a:t>. 2024</a:t>
            </a:r>
          </a:p>
        </p:txBody>
      </p:sp>
    </p:spTree>
    <p:extLst>
      <p:ext uri="{BB962C8B-B14F-4D97-AF65-F5344CB8AC3E}">
        <p14:creationId xmlns:p14="http://schemas.microsoft.com/office/powerpoint/2010/main" val="17251733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CD203B6-9D34-4C55-9CF4-916D797140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Imagem 12" descr="Imagem digital fictícia de personagem de desenho animado&#10;&#10;Descrição gerada automaticamente com confiança baixa">
            <a:extLst>
              <a:ext uri="{FF2B5EF4-FFF2-40B4-BE49-F238E27FC236}">
                <a16:creationId xmlns:a16="http://schemas.microsoft.com/office/drawing/2014/main" id="{DE37EEBE-BB14-A08C-864A-290D29099649}"/>
              </a:ext>
            </a:extLst>
          </p:cNvPr>
          <p:cNvPicPr>
            <a:picLocks noChangeAspect="1"/>
          </p:cNvPicPr>
          <p:nvPr/>
        </p:nvPicPr>
        <p:blipFill>
          <a:blip r:embed="rId2">
            <a:extLst>
              <a:ext uri="{28A0092B-C50C-407E-A947-70E740481C1C}">
                <a14:useLocalDpi xmlns:a14="http://schemas.microsoft.com/office/drawing/2010/main" val="0"/>
              </a:ext>
            </a:extLst>
          </a:blip>
          <a:srcRect t="953" r="2" b="8486"/>
          <a:stretch/>
        </p:blipFill>
        <p:spPr>
          <a:xfrm>
            <a:off x="2296" y="10"/>
            <a:ext cx="7395866" cy="4470857"/>
          </a:xfrm>
          <a:prstGeom prst="rect">
            <a:avLst/>
          </a:prstGeom>
        </p:spPr>
      </p:pic>
      <p:pic>
        <p:nvPicPr>
          <p:cNvPr id="7" name="Imagem 6" descr="Uma imagem contendo no interior, mesa, comida, grupo&#10;&#10;Descrição gerada automaticamente">
            <a:extLst>
              <a:ext uri="{FF2B5EF4-FFF2-40B4-BE49-F238E27FC236}">
                <a16:creationId xmlns:a16="http://schemas.microsoft.com/office/drawing/2014/main" id="{7A23D9FF-624A-9D44-1743-11DC07CFB2E3}"/>
              </a:ext>
            </a:extLst>
          </p:cNvPr>
          <p:cNvPicPr>
            <a:picLocks noChangeAspect="1"/>
          </p:cNvPicPr>
          <p:nvPr/>
        </p:nvPicPr>
        <p:blipFill>
          <a:blip r:embed="rId3">
            <a:extLst>
              <a:ext uri="{28A0092B-C50C-407E-A947-70E740481C1C}">
                <a14:useLocalDpi xmlns:a14="http://schemas.microsoft.com/office/drawing/2010/main" val="0"/>
              </a:ext>
            </a:extLst>
          </a:blip>
          <a:srcRect t="18410" r="3" b="10384"/>
          <a:stretch/>
        </p:blipFill>
        <p:spPr>
          <a:xfrm>
            <a:off x="7499230" y="-2"/>
            <a:ext cx="4689052" cy="2228757"/>
          </a:xfrm>
          <a:prstGeom prst="rect">
            <a:avLst/>
          </a:prstGeom>
        </p:spPr>
      </p:pic>
      <p:pic>
        <p:nvPicPr>
          <p:cNvPr id="9" name="Imagem 8" descr="Pessoas sentadas ao redor de uma mesa&#10;&#10;Descrição gerada automaticamente">
            <a:extLst>
              <a:ext uri="{FF2B5EF4-FFF2-40B4-BE49-F238E27FC236}">
                <a16:creationId xmlns:a16="http://schemas.microsoft.com/office/drawing/2014/main" id="{3EC0B1DE-616B-C148-131D-DC71A20D8753}"/>
              </a:ext>
            </a:extLst>
          </p:cNvPr>
          <p:cNvPicPr>
            <a:picLocks noChangeAspect="1"/>
          </p:cNvPicPr>
          <p:nvPr/>
        </p:nvPicPr>
        <p:blipFill>
          <a:blip r:embed="rId4">
            <a:extLst>
              <a:ext uri="{28A0092B-C50C-407E-A947-70E740481C1C}">
                <a14:useLocalDpi xmlns:a14="http://schemas.microsoft.com/office/drawing/2010/main" val="0"/>
              </a:ext>
            </a:extLst>
          </a:blip>
          <a:srcRect t="6776" r="-3" b="24973"/>
          <a:stretch/>
        </p:blipFill>
        <p:spPr>
          <a:xfrm>
            <a:off x="7499338" y="2324139"/>
            <a:ext cx="4682932" cy="2133380"/>
          </a:xfrm>
          <a:prstGeom prst="rect">
            <a:avLst/>
          </a:prstGeom>
        </p:spPr>
      </p:pic>
      <p:pic>
        <p:nvPicPr>
          <p:cNvPr id="11" name="Imagem 10" descr="Grupo de pessoas sentadas ao redor de uma mesa&#10;&#10;Descrição gerada automaticamente com confiança média">
            <a:extLst>
              <a:ext uri="{FF2B5EF4-FFF2-40B4-BE49-F238E27FC236}">
                <a16:creationId xmlns:a16="http://schemas.microsoft.com/office/drawing/2014/main" id="{F7D4FCAE-18B1-7418-73E7-3A2D2CB744B4}"/>
              </a:ext>
            </a:extLst>
          </p:cNvPr>
          <p:cNvPicPr>
            <a:picLocks noChangeAspect="1"/>
          </p:cNvPicPr>
          <p:nvPr/>
        </p:nvPicPr>
        <p:blipFill>
          <a:blip r:embed="rId5">
            <a:extLst>
              <a:ext uri="{28A0092B-C50C-407E-A947-70E740481C1C}">
                <a14:useLocalDpi xmlns:a14="http://schemas.microsoft.com/office/drawing/2010/main" val="0"/>
              </a:ext>
            </a:extLst>
          </a:blip>
          <a:srcRect t="22305" r="1" b="31686"/>
          <a:stretch/>
        </p:blipFill>
        <p:spPr>
          <a:xfrm>
            <a:off x="4713920" y="4566250"/>
            <a:ext cx="7462341" cy="2291750"/>
          </a:xfrm>
          <a:prstGeom prst="rect">
            <a:avLst/>
          </a:prstGeom>
        </p:spPr>
      </p:pic>
      <p:sp>
        <p:nvSpPr>
          <p:cNvPr id="5" name="AutoShape 2">
            <a:extLst>
              <a:ext uri="{FF2B5EF4-FFF2-40B4-BE49-F238E27FC236}">
                <a16:creationId xmlns:a16="http://schemas.microsoft.com/office/drawing/2014/main" id="{EABBD6AE-EE73-EB43-2182-56D88AE6074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24" name="CaixaDeTexto 23">
            <a:extLst>
              <a:ext uri="{FF2B5EF4-FFF2-40B4-BE49-F238E27FC236}">
                <a16:creationId xmlns:a16="http://schemas.microsoft.com/office/drawing/2014/main" id="{E7E33016-950A-2899-6AF3-618A10CF2179}"/>
              </a:ext>
            </a:extLst>
          </p:cNvPr>
          <p:cNvSpPr txBox="1"/>
          <p:nvPr/>
        </p:nvSpPr>
        <p:spPr>
          <a:xfrm>
            <a:off x="155028" y="4735867"/>
            <a:ext cx="6093372" cy="2123658"/>
          </a:xfrm>
          <a:prstGeom prst="rect">
            <a:avLst/>
          </a:prstGeom>
          <a:noFill/>
        </p:spPr>
        <p:txBody>
          <a:bodyPr wrap="square">
            <a:spAutoFit/>
          </a:bodyPr>
          <a:lstStyle/>
          <a:p>
            <a:r>
              <a:rPr lang="pt-BR" sz="4400" dirty="0"/>
              <a:t>Workshop in </a:t>
            </a:r>
          </a:p>
          <a:p>
            <a:r>
              <a:rPr lang="pt-BR" sz="4400" dirty="0" err="1"/>
              <a:t>the</a:t>
            </a:r>
            <a:r>
              <a:rPr lang="pt-BR" sz="4400" dirty="0"/>
              <a:t> </a:t>
            </a:r>
            <a:r>
              <a:rPr lang="pt-BR" sz="4400" dirty="0" err="1"/>
              <a:t>Atlantic</a:t>
            </a:r>
            <a:r>
              <a:rPr lang="pt-BR" sz="4400" dirty="0"/>
              <a:t> Forest</a:t>
            </a:r>
          </a:p>
          <a:p>
            <a:r>
              <a:rPr lang="pt-BR" sz="4400" dirty="0"/>
              <a:t>Sep. 2024</a:t>
            </a:r>
          </a:p>
        </p:txBody>
      </p:sp>
    </p:spTree>
    <p:extLst>
      <p:ext uri="{BB962C8B-B14F-4D97-AF65-F5344CB8AC3E}">
        <p14:creationId xmlns:p14="http://schemas.microsoft.com/office/powerpoint/2010/main" val="37134106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m 8" descr="Texto, Quadro de comunicações&#10;&#10;Descrição gerada automaticamente">
            <a:extLst>
              <a:ext uri="{FF2B5EF4-FFF2-40B4-BE49-F238E27FC236}">
                <a16:creationId xmlns:a16="http://schemas.microsoft.com/office/drawing/2014/main" id="{1F1DDF1D-E544-9D06-16F8-062BED0854B5}"/>
              </a:ext>
            </a:extLst>
          </p:cNvPr>
          <p:cNvPicPr>
            <a:picLocks noChangeAspect="1"/>
          </p:cNvPicPr>
          <p:nvPr/>
        </p:nvPicPr>
        <p:blipFill>
          <a:blip r:embed="rId2">
            <a:extLst>
              <a:ext uri="{28A0092B-C50C-407E-A947-70E740481C1C}">
                <a14:useLocalDpi xmlns:a14="http://schemas.microsoft.com/office/drawing/2010/main" val="0"/>
              </a:ext>
            </a:extLst>
          </a:blip>
          <a:srcRect t="5747" b="36093"/>
          <a:stretch/>
        </p:blipFill>
        <p:spPr>
          <a:xfrm>
            <a:off x="378378" y="0"/>
            <a:ext cx="11791423" cy="6858000"/>
          </a:xfrm>
          <a:prstGeom prst="rect">
            <a:avLst/>
          </a:prstGeom>
        </p:spPr>
      </p:pic>
      <p:sp>
        <p:nvSpPr>
          <p:cNvPr id="11" name="CaixaDeTexto 10">
            <a:extLst>
              <a:ext uri="{FF2B5EF4-FFF2-40B4-BE49-F238E27FC236}">
                <a16:creationId xmlns:a16="http://schemas.microsoft.com/office/drawing/2014/main" id="{CA36B606-D7C2-90AE-03E7-B32A9E3D3BA3}"/>
              </a:ext>
            </a:extLst>
          </p:cNvPr>
          <p:cNvSpPr txBox="1"/>
          <p:nvPr/>
        </p:nvSpPr>
        <p:spPr>
          <a:xfrm>
            <a:off x="-3" y="154293"/>
            <a:ext cx="6093372" cy="430887"/>
          </a:xfrm>
          <a:prstGeom prst="rect">
            <a:avLst/>
          </a:prstGeom>
          <a:noFill/>
        </p:spPr>
        <p:txBody>
          <a:bodyPr wrap="square">
            <a:spAutoFit/>
          </a:bodyPr>
          <a:lstStyle/>
          <a:p>
            <a:r>
              <a:rPr lang="pt-BR" sz="2200" dirty="0" err="1">
                <a:effectLst>
                  <a:outerShdw blurRad="38100" dist="38100" dir="2700000" algn="tl">
                    <a:srgbClr val="000000">
                      <a:alpha val="43137"/>
                    </a:srgbClr>
                  </a:outerShdw>
                </a:effectLst>
              </a:rPr>
              <a:t>Example</a:t>
            </a:r>
            <a:r>
              <a:rPr lang="pt-BR" sz="2200" dirty="0">
                <a:effectLst>
                  <a:outerShdw blurRad="38100" dist="38100" dir="2700000" algn="tl">
                    <a:srgbClr val="000000">
                      <a:alpha val="43137"/>
                    </a:srgbClr>
                  </a:outerShdw>
                </a:effectLst>
              </a:rPr>
              <a:t> </a:t>
            </a:r>
            <a:r>
              <a:rPr lang="pt-BR" sz="2200" dirty="0" err="1">
                <a:effectLst>
                  <a:outerShdw blurRad="38100" dist="38100" dir="2700000" algn="tl">
                    <a:srgbClr val="000000">
                      <a:alpha val="43137"/>
                    </a:srgbClr>
                  </a:outerShdw>
                </a:effectLst>
              </a:rPr>
              <a:t>result</a:t>
            </a:r>
            <a:r>
              <a:rPr lang="pt-BR" sz="2200" dirty="0">
                <a:effectLst>
                  <a:outerShdw blurRad="38100" dist="38100" dir="2700000" algn="tl">
                    <a:srgbClr val="000000">
                      <a:alpha val="43137"/>
                    </a:srgbClr>
                  </a:outerShdw>
                </a:effectLst>
              </a:rPr>
              <a:t>:</a:t>
            </a:r>
          </a:p>
        </p:txBody>
      </p:sp>
      <p:sp>
        <p:nvSpPr>
          <p:cNvPr id="13" name="CaixaDeTexto 12">
            <a:extLst>
              <a:ext uri="{FF2B5EF4-FFF2-40B4-BE49-F238E27FC236}">
                <a16:creationId xmlns:a16="http://schemas.microsoft.com/office/drawing/2014/main" id="{AAD208C4-53E5-A1F5-E875-007001B2BDC0}"/>
              </a:ext>
            </a:extLst>
          </p:cNvPr>
          <p:cNvSpPr txBox="1"/>
          <p:nvPr/>
        </p:nvSpPr>
        <p:spPr>
          <a:xfrm>
            <a:off x="86123" y="979318"/>
            <a:ext cx="6140668" cy="1200329"/>
          </a:xfrm>
          <a:prstGeom prst="rect">
            <a:avLst/>
          </a:prstGeom>
          <a:noFill/>
        </p:spPr>
        <p:txBody>
          <a:bodyPr wrap="square">
            <a:spAutoFit/>
          </a:bodyPr>
          <a:lstStyle/>
          <a:p>
            <a:r>
              <a:rPr lang="pt-BR" b="1" dirty="0" err="1">
                <a:effectLst>
                  <a:outerShdw blurRad="38100" dist="38100" dir="2700000" algn="tl">
                    <a:srgbClr val="000000">
                      <a:alpha val="43137"/>
                    </a:srgbClr>
                  </a:outerShdw>
                </a:effectLst>
              </a:rPr>
              <a:t>key</a:t>
            </a:r>
            <a:r>
              <a:rPr lang="pt-BR" b="1" dirty="0">
                <a:effectLst>
                  <a:outerShdw blurRad="38100" dist="38100" dir="2700000" algn="tl">
                    <a:srgbClr val="000000">
                      <a:alpha val="43137"/>
                    </a:srgbClr>
                  </a:outerShdw>
                </a:effectLst>
              </a:rPr>
              <a:t> </a:t>
            </a:r>
            <a:r>
              <a:rPr lang="pt-BR" b="1" dirty="0" err="1">
                <a:effectLst>
                  <a:outerShdw blurRad="38100" dist="38100" dir="2700000" algn="tl">
                    <a:srgbClr val="000000">
                      <a:alpha val="43137"/>
                    </a:srgbClr>
                  </a:outerShdw>
                </a:effectLst>
              </a:rPr>
              <a:t>hazards</a:t>
            </a:r>
            <a:r>
              <a:rPr lang="pt-BR" b="1" dirty="0">
                <a:effectLst>
                  <a:outerShdw blurRad="38100" dist="38100" dir="2700000" algn="tl">
                    <a:srgbClr val="000000">
                      <a:alpha val="43137"/>
                    </a:srgbClr>
                  </a:outerShdw>
                </a:effectLst>
              </a:rPr>
              <a:t>, </a:t>
            </a:r>
          </a:p>
          <a:p>
            <a:r>
              <a:rPr lang="pt-BR" b="1" dirty="0" err="1">
                <a:effectLst>
                  <a:outerShdw blurRad="38100" dist="38100" dir="2700000" algn="tl">
                    <a:srgbClr val="000000">
                      <a:alpha val="43137"/>
                    </a:srgbClr>
                  </a:outerShdw>
                </a:effectLst>
              </a:rPr>
              <a:t>vulnerabilities</a:t>
            </a:r>
            <a:r>
              <a:rPr lang="pt-BR" b="1" dirty="0">
                <a:effectLst>
                  <a:outerShdw blurRad="38100" dist="38100" dir="2700000" algn="tl">
                    <a:srgbClr val="000000">
                      <a:alpha val="43137"/>
                    </a:srgbClr>
                  </a:outerShdw>
                </a:effectLst>
              </a:rPr>
              <a:t>, </a:t>
            </a:r>
          </a:p>
          <a:p>
            <a:r>
              <a:rPr lang="pt-BR" b="1" dirty="0" err="1">
                <a:effectLst>
                  <a:outerShdw blurRad="38100" dist="38100" dir="2700000" algn="tl">
                    <a:srgbClr val="000000">
                      <a:alpha val="43137"/>
                    </a:srgbClr>
                  </a:outerShdw>
                </a:effectLst>
              </a:rPr>
              <a:t>exposures</a:t>
            </a:r>
            <a:r>
              <a:rPr lang="pt-BR" b="1" dirty="0">
                <a:effectLst>
                  <a:outerShdw blurRad="38100" dist="38100" dir="2700000" algn="tl">
                    <a:srgbClr val="000000">
                      <a:alpha val="43137"/>
                    </a:srgbClr>
                  </a:outerShdw>
                </a:effectLst>
              </a:rPr>
              <a:t> </a:t>
            </a:r>
          </a:p>
          <a:p>
            <a:r>
              <a:rPr lang="pt-BR" b="1" dirty="0" err="1">
                <a:effectLst>
                  <a:outerShdw blurRad="38100" dist="38100" dir="2700000" algn="tl">
                    <a:srgbClr val="000000">
                      <a:alpha val="43137"/>
                    </a:srgbClr>
                  </a:outerShdw>
                </a:effectLst>
              </a:rPr>
              <a:t>and</a:t>
            </a:r>
            <a:r>
              <a:rPr lang="pt-BR" b="1" dirty="0">
                <a:effectLst>
                  <a:outerShdw blurRad="38100" dist="38100" dir="2700000" algn="tl">
                    <a:srgbClr val="000000">
                      <a:alpha val="43137"/>
                    </a:srgbClr>
                  </a:outerShdw>
                </a:effectLst>
              </a:rPr>
              <a:t> </a:t>
            </a:r>
            <a:r>
              <a:rPr lang="pt-BR" b="1" dirty="0" err="1">
                <a:effectLst>
                  <a:outerShdw blurRad="38100" dist="38100" dir="2700000" algn="tl">
                    <a:srgbClr val="000000">
                      <a:alpha val="43137"/>
                    </a:srgbClr>
                  </a:outerShdw>
                </a:effectLst>
              </a:rPr>
              <a:t>risks</a:t>
            </a:r>
            <a:endParaRPr lang="pt-BR"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40914864"/>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413</TotalTime>
  <Words>297</Words>
  <Application>Microsoft Office PowerPoint</Application>
  <PresentationFormat>Widescreen</PresentationFormat>
  <Paragraphs>42</Paragraphs>
  <Slides>17</Slides>
  <Notes>1</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17</vt:i4>
      </vt:variant>
    </vt:vector>
  </HeadingPairs>
  <TitlesOfParts>
    <vt:vector size="23" baseType="lpstr">
      <vt:lpstr>Aptos</vt:lpstr>
      <vt:lpstr>Aptos Display</vt:lpstr>
      <vt:lpstr>Arial</vt:lpstr>
      <vt:lpstr>Calibri</vt:lpstr>
      <vt:lpstr>minion-pro</vt:lpstr>
      <vt:lpstr>Tema do Office</vt:lpstr>
      <vt:lpstr>Brazil-based historian who works with Quilombolos on heritage and climate change matters</vt:lpstr>
      <vt:lpstr>Brazilian heritage, legally protected since 1937, is as diverse as its territory.</vt:lpstr>
      <vt:lpstr>In 2013, climate change in Brazil was predicted until 2100 and scientists estimated an increase of up to 6ºC in temperature if gas emissions remain high.</vt:lpstr>
      <vt:lpstr>Cultural heritage and climate change</vt:lpstr>
      <vt:lpstr>Dialogues on Cultural Heritage and Climate Change</vt:lpstr>
      <vt:lpstr>Apresentação do PowerPoint</vt:lpstr>
      <vt:lpstr>Apresentação do PowerPoint</vt:lpstr>
      <vt:lpstr>Apresentação do PowerPoint</vt:lpstr>
      <vt:lpstr>Apresentação do PowerPoint</vt:lpstr>
      <vt:lpstr>Apresentação do PowerPoint</vt:lpstr>
      <vt:lpstr>Apresentação do PowerPoint</vt:lpstr>
      <vt:lpstr>Quilombola community of Camburi in Ubatuba</vt:lpstr>
      <vt:lpstr>Quilombola community of Camburi in Ubatuba</vt:lpstr>
      <vt:lpstr>Apresentação do PowerPoint</vt:lpstr>
      <vt:lpstr>Guatós Indigenous community in the Pantanal of Mato Grosso do Sul</vt:lpstr>
      <vt:lpstr>Guatós Indigenous community in the Pantanal of Mato Grosso do Sul</vt:lpstr>
      <vt:lpstr>Thank you very much to everyone.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Luana Campos UFMS</dc:creator>
  <cp:lastModifiedBy>Luana Campos UFMS</cp:lastModifiedBy>
  <cp:revision>12</cp:revision>
  <dcterms:created xsi:type="dcterms:W3CDTF">2024-09-26T23:08:17Z</dcterms:created>
  <dcterms:modified xsi:type="dcterms:W3CDTF">2024-10-02T15:12:53Z</dcterms:modified>
</cp:coreProperties>
</file>