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4" r:id="rId10"/>
    <p:sldId id="267" r:id="rId11"/>
    <p:sldId id="268" r:id="rId12"/>
    <p:sldId id="269" r:id="rId13"/>
    <p:sldId id="270" r:id="rId14"/>
    <p:sldId id="262" r:id="rId15"/>
    <p:sldId id="271" r:id="rId16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75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i Psalti" userId="aba99cdef6535281" providerId="LiveId" clId="{F2C26189-945D-483F-BDF0-4A888678B161}"/>
    <pc:docChg chg="undo redo custSel modSld">
      <pc:chgData name="Eleni Psalti" userId="aba99cdef6535281" providerId="LiveId" clId="{F2C26189-945D-483F-BDF0-4A888678B161}" dt="2024-09-27T16:48:59.728" v="426" actId="20577"/>
      <pc:docMkLst>
        <pc:docMk/>
      </pc:docMkLst>
      <pc:sldChg chg="modSp mod">
        <pc:chgData name="Eleni Psalti" userId="aba99cdef6535281" providerId="LiveId" clId="{F2C26189-945D-483F-BDF0-4A888678B161}" dt="2024-09-27T16:09:01.105" v="34" actId="20577"/>
        <pc:sldMkLst>
          <pc:docMk/>
          <pc:sldMk cId="0" sldId="256"/>
        </pc:sldMkLst>
        <pc:spChg chg="mod">
          <ac:chgData name="Eleni Psalti" userId="aba99cdef6535281" providerId="LiveId" clId="{F2C26189-945D-483F-BDF0-4A888678B161}" dt="2024-09-27T16:08:46.192" v="2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Eleni Psalti" userId="aba99cdef6535281" providerId="LiveId" clId="{F2C26189-945D-483F-BDF0-4A888678B161}" dt="2024-09-27T16:09:01.105" v="34" actId="20577"/>
          <ac:spMkLst>
            <pc:docMk/>
            <pc:sldMk cId="0" sldId="256"/>
            <ac:spMk id="8" creationId="{AB552325-CE40-144B-9ED3-5622CD9579B2}"/>
          </ac:spMkLst>
        </pc:spChg>
      </pc:sldChg>
      <pc:sldChg chg="modSp mod">
        <pc:chgData name="Eleni Psalti" userId="aba99cdef6535281" providerId="LiveId" clId="{F2C26189-945D-483F-BDF0-4A888678B161}" dt="2024-09-27T16:10:24.417" v="48" actId="20577"/>
        <pc:sldMkLst>
          <pc:docMk/>
          <pc:sldMk cId="0" sldId="257"/>
        </pc:sldMkLst>
        <pc:spChg chg="mod">
          <ac:chgData name="Eleni Psalti" userId="aba99cdef6535281" providerId="LiveId" clId="{F2C26189-945D-483F-BDF0-4A888678B161}" dt="2024-09-27T16:10:24.417" v="48" actId="20577"/>
          <ac:spMkLst>
            <pc:docMk/>
            <pc:sldMk cId="0" sldId="257"/>
            <ac:spMk id="2" creationId="{00000000-0000-0000-0000-000000000000}"/>
          </ac:spMkLst>
        </pc:spChg>
        <pc:picChg chg="mod">
          <ac:chgData name="Eleni Psalti" userId="aba99cdef6535281" providerId="LiveId" clId="{F2C26189-945D-483F-BDF0-4A888678B161}" dt="2024-09-27T16:09:32.030" v="37" actId="14100"/>
          <ac:picMkLst>
            <pc:docMk/>
            <pc:sldMk cId="0" sldId="257"/>
            <ac:picMk id="3" creationId="{00000000-0000-0000-0000-000000000000}"/>
          </ac:picMkLst>
        </pc:picChg>
      </pc:sldChg>
      <pc:sldChg chg="modSp mod">
        <pc:chgData name="Eleni Psalti" userId="aba99cdef6535281" providerId="LiveId" clId="{F2C26189-945D-483F-BDF0-4A888678B161}" dt="2024-09-27T16:15:01.894" v="97" actId="14100"/>
        <pc:sldMkLst>
          <pc:docMk/>
          <pc:sldMk cId="0" sldId="258"/>
        </pc:sldMkLst>
        <pc:spChg chg="mod">
          <ac:chgData name="Eleni Psalti" userId="aba99cdef6535281" providerId="LiveId" clId="{F2C26189-945D-483F-BDF0-4A888678B161}" dt="2024-09-27T16:11:26.250" v="53" actId="1076"/>
          <ac:spMkLst>
            <pc:docMk/>
            <pc:sldMk cId="0" sldId="258"/>
            <ac:spMk id="4" creationId="{00000000-0000-0000-0000-000000000000}"/>
          </ac:spMkLst>
        </pc:spChg>
        <pc:picChg chg="mod">
          <ac:chgData name="Eleni Psalti" userId="aba99cdef6535281" providerId="LiveId" clId="{F2C26189-945D-483F-BDF0-4A888678B161}" dt="2024-09-27T16:15:01.894" v="97" actId="14100"/>
          <ac:picMkLst>
            <pc:docMk/>
            <pc:sldMk cId="0" sldId="258"/>
            <ac:picMk id="3" creationId="{00000000-0000-0000-0000-000000000000}"/>
          </ac:picMkLst>
        </pc:picChg>
      </pc:sldChg>
      <pc:sldChg chg="modSp mod">
        <pc:chgData name="Eleni Psalti" userId="aba99cdef6535281" providerId="LiveId" clId="{F2C26189-945D-483F-BDF0-4A888678B161}" dt="2024-09-27T16:11:19.434" v="52" actId="14100"/>
        <pc:sldMkLst>
          <pc:docMk/>
          <pc:sldMk cId="0" sldId="259"/>
        </pc:sldMkLst>
        <pc:picChg chg="mod">
          <ac:chgData name="Eleni Psalti" userId="aba99cdef6535281" providerId="LiveId" clId="{F2C26189-945D-483F-BDF0-4A888678B161}" dt="2024-09-27T16:11:19.434" v="52" actId="14100"/>
          <ac:picMkLst>
            <pc:docMk/>
            <pc:sldMk cId="0" sldId="259"/>
            <ac:picMk id="2" creationId="{00000000-0000-0000-0000-000000000000}"/>
          </ac:picMkLst>
        </pc:picChg>
      </pc:sldChg>
      <pc:sldChg chg="addSp delSp modSp mod">
        <pc:chgData name="Eleni Psalti" userId="aba99cdef6535281" providerId="LiveId" clId="{F2C26189-945D-483F-BDF0-4A888678B161}" dt="2024-09-27T16:15:33.330" v="105" actId="14100"/>
        <pc:sldMkLst>
          <pc:docMk/>
          <pc:sldMk cId="0" sldId="260"/>
        </pc:sldMkLst>
        <pc:spChg chg="mod">
          <ac:chgData name="Eleni Psalti" userId="aba99cdef6535281" providerId="LiveId" clId="{F2C26189-945D-483F-BDF0-4A888678B161}" dt="2024-09-27T16:14:55.990" v="84" actId="1076"/>
          <ac:spMkLst>
            <pc:docMk/>
            <pc:sldMk cId="0" sldId="260"/>
            <ac:spMk id="4" creationId="{414ECAF2-754B-A48B-A5F1-24ABD2105BE6}"/>
          </ac:spMkLst>
        </pc:spChg>
        <pc:picChg chg="mod modCrop">
          <ac:chgData name="Eleni Psalti" userId="aba99cdef6535281" providerId="LiveId" clId="{F2C26189-945D-483F-BDF0-4A888678B161}" dt="2024-09-27T16:15:33.330" v="105" actId="14100"/>
          <ac:picMkLst>
            <pc:docMk/>
            <pc:sldMk cId="0" sldId="260"/>
            <ac:picMk id="6" creationId="{016D6E57-60F5-1B85-7FF2-79D795747668}"/>
          </ac:picMkLst>
        </pc:picChg>
        <pc:picChg chg="add del mod">
          <ac:chgData name="Eleni Psalti" userId="aba99cdef6535281" providerId="LiveId" clId="{F2C26189-945D-483F-BDF0-4A888678B161}" dt="2024-09-27T16:14:58.071" v="90" actId="22"/>
          <ac:picMkLst>
            <pc:docMk/>
            <pc:sldMk cId="0" sldId="260"/>
            <ac:picMk id="7" creationId="{E00A54B5-928F-FAD8-8B5C-17DEAA4DDAA2}"/>
          </ac:picMkLst>
        </pc:picChg>
      </pc:sldChg>
      <pc:sldChg chg="modSp mod">
        <pc:chgData name="Eleni Psalti" userId="aba99cdef6535281" providerId="LiveId" clId="{F2C26189-945D-483F-BDF0-4A888678B161}" dt="2024-09-27T16:20:27.894" v="127" actId="5793"/>
        <pc:sldMkLst>
          <pc:docMk/>
          <pc:sldMk cId="0" sldId="261"/>
        </pc:sldMkLst>
        <pc:spChg chg="mod">
          <ac:chgData name="Eleni Psalti" userId="aba99cdef6535281" providerId="LiveId" clId="{F2C26189-945D-483F-BDF0-4A888678B161}" dt="2024-09-27T16:20:27.894" v="127" actId="5793"/>
          <ac:spMkLst>
            <pc:docMk/>
            <pc:sldMk cId="0" sldId="261"/>
            <ac:spMk id="2" creationId="{00000000-0000-0000-0000-000000000000}"/>
          </ac:spMkLst>
        </pc:spChg>
      </pc:sldChg>
      <pc:sldChg chg="modSp mod">
        <pc:chgData name="Eleni Psalti" userId="aba99cdef6535281" providerId="LiveId" clId="{F2C26189-945D-483F-BDF0-4A888678B161}" dt="2024-09-27T16:48:30.963" v="413" actId="20577"/>
        <pc:sldMkLst>
          <pc:docMk/>
          <pc:sldMk cId="0" sldId="262"/>
        </pc:sldMkLst>
        <pc:spChg chg="mod">
          <ac:chgData name="Eleni Psalti" userId="aba99cdef6535281" providerId="LiveId" clId="{F2C26189-945D-483F-BDF0-4A888678B161}" dt="2024-09-27T16:48:30.963" v="413" actId="20577"/>
          <ac:spMkLst>
            <pc:docMk/>
            <pc:sldMk cId="0" sldId="262"/>
            <ac:spMk id="2" creationId="{00000000-0000-0000-0000-000000000000}"/>
          </ac:spMkLst>
        </pc:spChg>
      </pc:sldChg>
      <pc:sldChg chg="modSp mod">
        <pc:chgData name="Eleni Psalti" userId="aba99cdef6535281" providerId="LiveId" clId="{F2C26189-945D-483F-BDF0-4A888678B161}" dt="2024-09-27T16:23:55.634" v="129" actId="20577"/>
        <pc:sldMkLst>
          <pc:docMk/>
          <pc:sldMk cId="3898125856" sldId="265"/>
        </pc:sldMkLst>
        <pc:spChg chg="mod">
          <ac:chgData name="Eleni Psalti" userId="aba99cdef6535281" providerId="LiveId" clId="{F2C26189-945D-483F-BDF0-4A888678B161}" dt="2024-09-27T16:23:55.634" v="129" actId="20577"/>
          <ac:spMkLst>
            <pc:docMk/>
            <pc:sldMk cId="3898125856" sldId="265"/>
            <ac:spMk id="2" creationId="{00000000-0000-0000-0000-000000000000}"/>
          </ac:spMkLst>
        </pc:spChg>
      </pc:sldChg>
      <pc:sldChg chg="modSp mod">
        <pc:chgData name="Eleni Psalti" userId="aba99cdef6535281" providerId="LiveId" clId="{F2C26189-945D-483F-BDF0-4A888678B161}" dt="2024-09-27T16:31:32.158" v="270" actId="20577"/>
        <pc:sldMkLst>
          <pc:docMk/>
          <pc:sldMk cId="2524773547" sldId="267"/>
        </pc:sldMkLst>
        <pc:spChg chg="mod">
          <ac:chgData name="Eleni Psalti" userId="aba99cdef6535281" providerId="LiveId" clId="{F2C26189-945D-483F-BDF0-4A888678B161}" dt="2024-09-27T16:28:00.400" v="140" actId="20577"/>
          <ac:spMkLst>
            <pc:docMk/>
            <pc:sldMk cId="2524773547" sldId="267"/>
            <ac:spMk id="2" creationId="{BCA59300-7434-08E0-FBBA-281929F2AA2B}"/>
          </ac:spMkLst>
        </pc:spChg>
        <pc:spChg chg="mod">
          <ac:chgData name="Eleni Psalti" userId="aba99cdef6535281" providerId="LiveId" clId="{F2C26189-945D-483F-BDF0-4A888678B161}" dt="2024-09-27T16:31:32.158" v="270" actId="20577"/>
          <ac:spMkLst>
            <pc:docMk/>
            <pc:sldMk cId="2524773547" sldId="267"/>
            <ac:spMk id="17" creationId="{578733FA-A524-05E2-9510-07BB517FFF95}"/>
          </ac:spMkLst>
        </pc:spChg>
      </pc:sldChg>
      <pc:sldChg chg="modSp mod">
        <pc:chgData name="Eleni Psalti" userId="aba99cdef6535281" providerId="LiveId" clId="{F2C26189-945D-483F-BDF0-4A888678B161}" dt="2024-09-27T16:35:55.022" v="385" actId="6549"/>
        <pc:sldMkLst>
          <pc:docMk/>
          <pc:sldMk cId="3340323705" sldId="268"/>
        </pc:sldMkLst>
        <pc:spChg chg="mod">
          <ac:chgData name="Eleni Psalti" userId="aba99cdef6535281" providerId="LiveId" clId="{F2C26189-945D-483F-BDF0-4A888678B161}" dt="2024-09-27T16:35:55.022" v="385" actId="6549"/>
          <ac:spMkLst>
            <pc:docMk/>
            <pc:sldMk cId="3340323705" sldId="268"/>
            <ac:spMk id="7" creationId="{DF1B1068-233B-01F7-A78D-AB799E2300EC}"/>
          </ac:spMkLst>
        </pc:spChg>
        <pc:spChg chg="mod">
          <ac:chgData name="Eleni Psalti" userId="aba99cdef6535281" providerId="LiveId" clId="{F2C26189-945D-483F-BDF0-4A888678B161}" dt="2024-09-27T16:32:38.302" v="336" actId="20577"/>
          <ac:spMkLst>
            <pc:docMk/>
            <pc:sldMk cId="3340323705" sldId="268"/>
            <ac:spMk id="19" creationId="{65932102-F888-E029-CB4B-8B2D53AC40B0}"/>
          </ac:spMkLst>
        </pc:spChg>
      </pc:sldChg>
      <pc:sldChg chg="modSp mod">
        <pc:chgData name="Eleni Psalti" userId="aba99cdef6535281" providerId="LiveId" clId="{F2C26189-945D-483F-BDF0-4A888678B161}" dt="2024-09-27T16:48:59.728" v="426" actId="20577"/>
        <pc:sldMkLst>
          <pc:docMk/>
          <pc:sldMk cId="843998654" sldId="271"/>
        </pc:sldMkLst>
        <pc:spChg chg="mod">
          <ac:chgData name="Eleni Psalti" userId="aba99cdef6535281" providerId="LiveId" clId="{F2C26189-945D-483F-BDF0-4A888678B161}" dt="2024-09-27T16:48:59.728" v="426" actId="20577"/>
          <ac:spMkLst>
            <pc:docMk/>
            <pc:sldMk cId="843998654" sldId="271"/>
            <ac:spMk id="7" creationId="{BF4860F0-C7AB-58BC-6DFE-DFAD64E9FAD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2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4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061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49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6382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27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10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60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7577" y="186689"/>
            <a:ext cx="10416844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2074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192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7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7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2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6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0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1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41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cich.g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116687"/>
            <a:ext cx="959929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cap="none" spc="-5" dirty="0">
                <a:solidFill>
                  <a:srgbClr val="00184B"/>
                </a:solidFill>
                <a:latin typeface="Times New Roman"/>
                <a:cs typeface="Times New Roman"/>
              </a:rPr>
              <a:t>Enhancing</a:t>
            </a:r>
            <a:r>
              <a:rPr lang="en-US" sz="2800" b="1" cap="none" spc="10" dirty="0">
                <a:solidFill>
                  <a:srgbClr val="00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cap="none" spc="-5" dirty="0">
                <a:solidFill>
                  <a:srgbClr val="00184B"/>
                </a:solidFill>
                <a:latin typeface="Times New Roman"/>
                <a:cs typeface="Times New Roman"/>
              </a:rPr>
              <a:t>resilience</a:t>
            </a:r>
            <a:r>
              <a:rPr lang="en-US" sz="2800" b="1" cap="none" dirty="0">
                <a:solidFill>
                  <a:srgbClr val="00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cap="none" spc="-5" dirty="0">
                <a:solidFill>
                  <a:srgbClr val="00184B"/>
                </a:solidFill>
                <a:latin typeface="Times New Roman"/>
                <a:cs typeface="Times New Roman"/>
              </a:rPr>
              <a:t>of</a:t>
            </a:r>
            <a:r>
              <a:rPr lang="en-US" sz="2800" b="1" cap="none" spc="5" dirty="0">
                <a:solidFill>
                  <a:srgbClr val="00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cap="none" spc="-5" dirty="0">
                <a:solidFill>
                  <a:srgbClr val="00184B"/>
                </a:solidFill>
                <a:latin typeface="Times New Roman"/>
                <a:cs typeface="Times New Roman"/>
              </a:rPr>
              <a:t>cultural</a:t>
            </a:r>
            <a:r>
              <a:rPr lang="en-US" sz="2800" b="1" cap="none" dirty="0">
                <a:solidFill>
                  <a:srgbClr val="00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cap="none" spc="-5" dirty="0">
                <a:solidFill>
                  <a:srgbClr val="00184B"/>
                </a:solidFill>
                <a:latin typeface="Times New Roman"/>
                <a:cs typeface="Times New Roman"/>
              </a:rPr>
              <a:t>heritage</a:t>
            </a:r>
            <a:r>
              <a:rPr lang="en-US" sz="2800" b="1" cap="none" spc="-10" dirty="0">
                <a:solidFill>
                  <a:srgbClr val="00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cap="none" dirty="0">
                <a:solidFill>
                  <a:srgbClr val="00184B"/>
                </a:solidFill>
                <a:latin typeface="Times New Roman"/>
                <a:cs typeface="Times New Roman"/>
              </a:rPr>
              <a:t>sites</a:t>
            </a:r>
            <a:r>
              <a:rPr lang="en-US" sz="2800" b="1" cap="none" spc="-15" dirty="0">
                <a:solidFill>
                  <a:srgbClr val="00184B"/>
                </a:solidFill>
                <a:latin typeface="Times New Roman"/>
                <a:cs typeface="Times New Roman"/>
              </a:rPr>
              <a:t>: </a:t>
            </a:r>
            <a:r>
              <a:rPr lang="en-US" sz="2800" b="1" cap="none" spc="-10" dirty="0">
                <a:solidFill>
                  <a:srgbClr val="00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cap="none" spc="-5" dirty="0">
                <a:solidFill>
                  <a:srgbClr val="00184B"/>
                </a:solidFill>
                <a:latin typeface="Times New Roman"/>
                <a:cs typeface="Times New Roman"/>
              </a:rPr>
              <a:t>lessons</a:t>
            </a:r>
            <a:r>
              <a:rPr lang="en-US" sz="2800" b="1" cap="none" spc="-10" dirty="0">
                <a:solidFill>
                  <a:srgbClr val="00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cap="none" spc="-5" dirty="0">
                <a:solidFill>
                  <a:srgbClr val="00184B"/>
                </a:solidFill>
                <a:latin typeface="Times New Roman"/>
                <a:cs typeface="Times New Roman"/>
              </a:rPr>
              <a:t>learnt</a:t>
            </a:r>
            <a:r>
              <a:rPr lang="en-US" sz="2800" b="1" cap="none" dirty="0">
                <a:solidFill>
                  <a:srgbClr val="00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cap="none" spc="-15" dirty="0">
                <a:solidFill>
                  <a:srgbClr val="00184B"/>
                </a:solidFill>
                <a:latin typeface="Times New Roman"/>
                <a:cs typeface="Times New Roman"/>
              </a:rPr>
              <a:t>from</a:t>
            </a:r>
            <a:r>
              <a:rPr lang="en-US" sz="2800" b="1" cap="none" spc="15" dirty="0">
                <a:solidFill>
                  <a:srgbClr val="00184B"/>
                </a:solidFill>
                <a:latin typeface="Times New Roman"/>
                <a:cs typeface="Times New Roman"/>
              </a:rPr>
              <a:t> </a:t>
            </a:r>
            <a:r>
              <a:rPr lang="en-US" sz="2800" b="1" cap="none" dirty="0">
                <a:solidFill>
                  <a:srgbClr val="00184B"/>
                </a:solidFill>
                <a:latin typeface="Times New Roman"/>
                <a:cs typeface="Times New Roman"/>
              </a:rPr>
              <a:t>initiatives undertaken by Greece</a:t>
            </a:r>
            <a:endParaRPr lang="en-US" sz="2800" cap="none" dirty="0">
              <a:latin typeface="Times New Roman"/>
              <a:cs typeface="Times New Roman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B552325-CE40-144B-9ED3-5622CD9579B2}"/>
              </a:ext>
            </a:extLst>
          </p:cNvPr>
          <p:cNvSpPr txBox="1">
            <a:spLocks/>
          </p:cNvSpPr>
          <p:nvPr/>
        </p:nvSpPr>
        <p:spPr>
          <a:xfrm>
            <a:off x="457200" y="4032783"/>
            <a:ext cx="9142095" cy="1725472"/>
          </a:xfrm>
          <a:prstGeom prst="rect">
            <a:avLst/>
          </a:prstGeom>
          <a:effectLst/>
        </p:spPr>
        <p:txBody>
          <a:bodyPr vert="horz" wrap="square" lIns="0" tIns="12065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marR="5080" indent="1905">
              <a:spcBef>
                <a:spcPts val="95"/>
              </a:spcBef>
            </a:pPr>
            <a:r>
              <a:rPr lang="en-US" sz="1800" b="1" cap="none" spc="-5" dirty="0">
                <a:solidFill>
                  <a:srgbClr val="00184B"/>
                </a:solidFill>
                <a:latin typeface="Times New Roman"/>
                <a:cs typeface="Times New Roman"/>
              </a:rPr>
              <a:t>George Kremlis</a:t>
            </a:r>
          </a:p>
          <a:p>
            <a:pPr marL="12700" marR="5080" indent="1905">
              <a:spcBef>
                <a:spcPts val="95"/>
              </a:spcBef>
            </a:pPr>
            <a:r>
              <a:rPr lang="en-US" sz="1800" b="1" cap="none" spc="-5" dirty="0">
                <a:solidFill>
                  <a:srgbClr val="00184B"/>
                </a:solidFill>
                <a:latin typeface="Times New Roman"/>
                <a:cs typeface="Times New Roman"/>
              </a:rPr>
              <a:t>Member of the Board of the EPLO and Director of its Circular Economy &amp; Climate Institute</a:t>
            </a:r>
          </a:p>
          <a:p>
            <a:pPr marL="12700" marR="5080" indent="1905">
              <a:spcBef>
                <a:spcPts val="95"/>
              </a:spcBef>
            </a:pPr>
            <a:endParaRPr lang="en-US" sz="1800" b="1" cap="none" spc="-5" dirty="0">
              <a:solidFill>
                <a:srgbClr val="00184B"/>
              </a:solidFill>
              <a:latin typeface="Times New Roman"/>
              <a:cs typeface="Times New Roman"/>
            </a:endParaRPr>
          </a:p>
          <a:p>
            <a:pPr marL="12700" marR="5080" indent="1905">
              <a:spcBef>
                <a:spcPts val="95"/>
              </a:spcBef>
            </a:pPr>
            <a:r>
              <a:rPr lang="en-US" sz="1800" b="1" cap="none" spc="-5" dirty="0">
                <a:solidFill>
                  <a:srgbClr val="00184B"/>
                </a:solidFill>
                <a:latin typeface="Times New Roman"/>
                <a:cs typeface="Times New Roman"/>
              </a:rPr>
              <a:t>Chairman of the Greek Initiative at UN level</a:t>
            </a:r>
            <a:r>
              <a:rPr lang="el-GR" sz="1800" b="1" cap="none" spc="-5" dirty="0">
                <a:solidFill>
                  <a:srgbClr val="00184B"/>
                </a:solidFill>
                <a:latin typeface="Times New Roman"/>
                <a:cs typeface="Times New Roman"/>
              </a:rPr>
              <a:t>: </a:t>
            </a:r>
            <a:r>
              <a:rPr lang="en-US" sz="1800" b="1" cap="none" spc="-5" dirty="0">
                <a:solidFill>
                  <a:srgbClr val="00184B"/>
                </a:solidFill>
                <a:latin typeface="Times New Roman"/>
                <a:cs typeface="Times New Roman"/>
              </a:rPr>
              <a:t>Addressing climate change impacts on cultural and natural heritage</a:t>
            </a:r>
          </a:p>
          <a:p>
            <a:pPr marL="12700" marR="5080" indent="1905">
              <a:spcBef>
                <a:spcPts val="95"/>
              </a:spcBef>
            </a:pPr>
            <a:endParaRPr lang="en-US" sz="1800" b="1" cap="none" spc="-5" dirty="0">
              <a:solidFill>
                <a:srgbClr val="00184B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F0A781-C5F6-AC2C-7ABA-B04B80569D46}"/>
              </a:ext>
            </a:extLst>
          </p:cNvPr>
          <p:cNvSpPr txBox="1"/>
          <p:nvPr/>
        </p:nvSpPr>
        <p:spPr>
          <a:xfrm>
            <a:off x="6248400" y="6019800"/>
            <a:ext cx="6108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U.S. Climate Heritage in the International Context</a:t>
            </a:r>
          </a:p>
          <a:p>
            <a:r>
              <a:rPr lang="en-US" dirty="0"/>
              <a:t>ACHP, October 4,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829801" y="6248400"/>
            <a:ext cx="1981200" cy="815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ts val="3190"/>
              </a:lnSpc>
              <a:spcBef>
                <a:spcPts val="95"/>
              </a:spcBef>
              <a:tabLst>
                <a:tab pos="365125" algn="l"/>
              </a:tabLst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https://ccich.gr/</a:t>
            </a:r>
            <a:endParaRPr lang="en-US" dirty="0"/>
          </a:p>
          <a:p>
            <a:pPr marL="354965" indent="-342900">
              <a:lnSpc>
                <a:spcPts val="3190"/>
              </a:lnSpc>
              <a:spcBef>
                <a:spcPts val="95"/>
              </a:spcBef>
              <a:buFont typeface="Wingdings" panose="05000000000000000000" pitchFamily="2" charset="2"/>
              <a:buChar char="v"/>
              <a:tabLst>
                <a:tab pos="365125" algn="l"/>
              </a:tabLst>
            </a:pPr>
            <a:endParaRPr sz="2400" dirty="0">
              <a:solidFill>
                <a:srgbClr val="120745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CA59300-7434-08E0-FBBA-281929F2AA2B}"/>
              </a:ext>
            </a:extLst>
          </p:cNvPr>
          <p:cNvSpPr txBox="1"/>
          <p:nvPr/>
        </p:nvSpPr>
        <p:spPr>
          <a:xfrm>
            <a:off x="2473037" y="408545"/>
            <a:ext cx="970089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solidFill>
                  <a:srgbClr val="120745"/>
                </a:solidFill>
                <a:latin typeface="Times New Roman"/>
                <a:cs typeface="Times New Roman"/>
              </a:rPr>
              <a:t>Greek Initiative at UN level: “Addressing climate change impacts on cultural and natural heritage” 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33734C48-3105-E868-6304-225CB2C06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1489487"/>
            <a:ext cx="6629400" cy="1124989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en-US" altLang="en-US" sz="2400" b="1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FLEXIBLE MECHANISM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en-US" altLang="en-US" sz="2400" b="1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steering committee      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en-US" altLang="en-US" sz="2400" b="1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(Greece, UNESCO, WMO, UNFCCC)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EC442D44-ADC7-160D-7179-162EFA696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2"/>
          <a:stretch>
            <a:fillRect/>
          </a:stretch>
        </p:blipFill>
        <p:spPr bwMode="auto">
          <a:xfrm>
            <a:off x="423863" y="322263"/>
            <a:ext cx="2087374" cy="12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24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18D3205D-55E6-CFEB-FE94-1D2C147D5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30" y="2697122"/>
            <a:ext cx="5702300" cy="318613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en-US" altLang="en-US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Experts, Scientists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endParaRPr lang="en-US" altLang="en-US" dirty="0">
              <a:solidFill>
                <a:srgbClr val="120745"/>
              </a:solidFill>
              <a:latin typeface="Times New Roman"/>
              <a:ea typeface="+mn-ea"/>
              <a:cs typeface="Times New Roman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"/>
              <a:defRPr/>
            </a:pPr>
            <a:r>
              <a:rPr lang="en-US" altLang="en-US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altLang="en-US" b="1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identify and digitalize</a:t>
            </a:r>
            <a:r>
              <a:rPr lang="en-US" altLang="en-US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 the threatened sites/monuments upon proposals of the countries concerned </a:t>
            </a:r>
            <a:endParaRPr lang="el-GR" altLang="en-US" dirty="0">
              <a:solidFill>
                <a:srgbClr val="120745"/>
              </a:solidFill>
              <a:latin typeface="Times New Roman"/>
              <a:ea typeface="+mn-ea"/>
              <a:cs typeface="Times New Roman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altLang="en-US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(Questionnaire - 31 replies until Sept. 2024)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en-US" altLang="en-US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"/>
              <a:defRPr/>
            </a:pPr>
            <a:r>
              <a:rPr lang="en-US" altLang="en-US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altLang="en-US" b="1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create a database with best practices </a:t>
            </a:r>
            <a:r>
              <a:rPr lang="en-US" altLang="en-US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in the field of climate change impacts on cultural and natural heritage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en-US" dirty="0">
              <a:solidFill>
                <a:srgbClr val="120745"/>
              </a:solidFill>
              <a:latin typeface="Times New Roman"/>
              <a:ea typeface="+mn-ea"/>
              <a:cs typeface="Times New Roman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"/>
              <a:defRPr/>
            </a:pPr>
            <a:r>
              <a:rPr lang="en-US" altLang="en-US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altLang="en-US" b="1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record and develop know-how and data </a:t>
            </a:r>
            <a:r>
              <a:rPr lang="en-US" altLang="en-US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related to the threats faced by international cultural heritage and monuments of nature, because of the climate crisis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EA2C8A1F-59DC-B097-0BA8-C5B1EC806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860614"/>
            <a:ext cx="5702300" cy="1382687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defTabSz="91440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en-US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Focal Points</a:t>
            </a:r>
          </a:p>
          <a:p>
            <a:pPr marL="0" marR="0" lvl="0" indent="0" defTabSz="91440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altLang="en-US" dirty="0">
              <a:solidFill>
                <a:srgbClr val="120745"/>
              </a:solidFill>
              <a:latin typeface="Times New Roman"/>
              <a:ea typeface="+mn-ea"/>
              <a:cs typeface="Times New Roman"/>
            </a:endParaRPr>
          </a:p>
          <a:p>
            <a:pPr marL="0" marR="0" lvl="0" indent="0" defTabSz="91440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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en-US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altLang="en-US" b="1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create an international network </a:t>
            </a:r>
            <a:r>
              <a:rPr lang="en-US" altLang="en-US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with the view to establishing synergies in the fields of protection of the cultural and natural heritage from climate change impacts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578733FA-A524-05E2-9510-07BB517FF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664747"/>
            <a:ext cx="5702300" cy="15256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en-US" sz="2000" b="1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EU MED 9 Pilot Project : Α “Climate identity” for each selected monument</a:t>
            </a:r>
          </a:p>
          <a:p>
            <a:pPr marL="0" marR="0" lvl="0" indent="0" algn="ctr" defTabSz="91440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en-US" sz="2000" b="1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Greece</a:t>
            </a:r>
            <a:r>
              <a:rPr lang="el-GR" altLang="en-US" sz="2000" b="1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: </a:t>
            </a:r>
            <a:r>
              <a:rPr lang="en-US" altLang="en-US" sz="2000" b="1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island of Delos</a:t>
            </a:r>
          </a:p>
          <a:p>
            <a:pPr algn="ctr" defTabSz="9144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2000" b="1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Cyprus</a:t>
            </a:r>
            <a:r>
              <a:rPr lang="el-GR" altLang="en-US" sz="2000" b="1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: </a:t>
            </a:r>
            <a:r>
              <a:rPr lang="en-US" altLang="en-US" sz="2000" b="1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Archaeological site of Nea </a:t>
            </a:r>
            <a:r>
              <a:rPr lang="en-US" altLang="en-US" sz="2000" b="1" dirty="0" err="1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Paphos</a:t>
            </a:r>
            <a:endParaRPr lang="en-US" altLang="en-US" sz="2000" b="1" dirty="0">
              <a:solidFill>
                <a:srgbClr val="120745"/>
              </a:solidFill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en-US" sz="2000" b="1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Spain</a:t>
            </a:r>
            <a:r>
              <a:rPr lang="el-GR" altLang="en-US" sz="2000" b="1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:</a:t>
            </a:r>
            <a:r>
              <a:rPr lang="en-US" altLang="en-US" sz="2000" b="1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 Alhambra</a:t>
            </a:r>
            <a:r>
              <a:rPr lang="el-GR" altLang="en-US" sz="2000" b="1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altLang="en-US" sz="2000" b="1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and </a:t>
            </a:r>
            <a:r>
              <a:rPr lang="en-US" altLang="en-US" sz="2000" b="1" dirty="0" err="1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Generalife</a:t>
            </a:r>
            <a:endParaRPr lang="en-US" altLang="en-US" sz="2000" b="1" dirty="0">
              <a:solidFill>
                <a:srgbClr val="120745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477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CA59300-7434-08E0-FBBA-281929F2AA2B}"/>
              </a:ext>
            </a:extLst>
          </p:cNvPr>
          <p:cNvSpPr txBox="1"/>
          <p:nvPr/>
        </p:nvSpPr>
        <p:spPr>
          <a:xfrm>
            <a:off x="1447800" y="381000"/>
            <a:ext cx="970089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solidFill>
                  <a:srgbClr val="120745"/>
                </a:solidFill>
                <a:latin typeface="Times New Roman"/>
                <a:cs typeface="Times New Roman"/>
              </a:rPr>
              <a:t>HORIZON EUROPE “TRIQUETRA PROJECT”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CB48998-EC57-0250-DAF5-BA75D5F17AA0}"/>
              </a:ext>
            </a:extLst>
          </p:cNvPr>
          <p:cNvSpPr txBox="1"/>
          <p:nvPr/>
        </p:nvSpPr>
        <p:spPr>
          <a:xfrm>
            <a:off x="1230947" y="1219200"/>
            <a:ext cx="10134600" cy="336720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2400" dirty="0">
                <a:solidFill>
                  <a:srgbClr val="120745"/>
                </a:solidFill>
                <a:latin typeface="Times New Roman"/>
                <a:cs typeface="Times New Roman"/>
              </a:rPr>
              <a:t>It aims at creating an </a:t>
            </a:r>
            <a:r>
              <a:rPr lang="en-US"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evidence-based assessment platform </a:t>
            </a:r>
            <a:r>
              <a:rPr lang="en-US" sz="2400" dirty="0">
                <a:solidFill>
                  <a:srgbClr val="120745"/>
                </a:solidFill>
                <a:latin typeface="Times New Roman"/>
                <a:cs typeface="Times New Roman"/>
              </a:rPr>
              <a:t>that allows </a:t>
            </a:r>
            <a:r>
              <a:rPr lang="en-US"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precise risk stratification</a:t>
            </a:r>
            <a:r>
              <a:rPr lang="en-US" sz="2400" dirty="0">
                <a:solidFill>
                  <a:srgbClr val="120745"/>
                </a:solidFill>
                <a:latin typeface="Times New Roman"/>
                <a:cs typeface="Times New Roman"/>
              </a:rPr>
              <a:t>, and also creates a </a:t>
            </a:r>
            <a:r>
              <a:rPr lang="en-US"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database of available mitigation measures and strategies</a:t>
            </a:r>
            <a:r>
              <a:rPr lang="en-US" sz="2400" dirty="0">
                <a:solidFill>
                  <a:srgbClr val="120745"/>
                </a:solidFill>
                <a:latin typeface="Times New Roman"/>
                <a:cs typeface="Times New Roman"/>
              </a:rPr>
              <a:t>, acting as a Decision Support Tool towards efficient risk mitigation and site remediation. </a:t>
            </a:r>
            <a:br>
              <a:rPr lang="en-US" sz="2400" dirty="0">
                <a:solidFill>
                  <a:srgbClr val="120745"/>
                </a:solidFill>
                <a:latin typeface="Times New Roman"/>
                <a:cs typeface="Times New Roman"/>
              </a:rPr>
            </a:br>
            <a:br>
              <a:rPr lang="en-US" sz="2400" dirty="0">
                <a:solidFill>
                  <a:srgbClr val="120745"/>
                </a:solidFill>
                <a:latin typeface="Times New Roman"/>
                <a:cs typeface="Times New Roman"/>
              </a:rPr>
            </a:br>
            <a:r>
              <a:rPr lang="en-US" sz="2400" dirty="0">
                <a:solidFill>
                  <a:srgbClr val="120745"/>
                </a:solidFill>
                <a:latin typeface="Times New Roman"/>
                <a:cs typeface="Times New Roman"/>
              </a:rPr>
              <a:t>The overall approach of Triquetra is based on three distinct steps:</a:t>
            </a:r>
            <a:br>
              <a:rPr lang="en-US" sz="2400" dirty="0">
                <a:solidFill>
                  <a:srgbClr val="120745"/>
                </a:solidFill>
                <a:latin typeface="Times New Roman"/>
                <a:cs typeface="Times New Roman"/>
              </a:rPr>
            </a:br>
            <a:r>
              <a:rPr lang="en-US" sz="2400" dirty="0">
                <a:solidFill>
                  <a:srgbClr val="120745"/>
                </a:solidFill>
                <a:latin typeface="Times New Roman"/>
                <a:cs typeface="Times New Roman"/>
              </a:rPr>
              <a:t>1. Risk Identification</a:t>
            </a:r>
            <a:br>
              <a:rPr lang="en-US" sz="2400" dirty="0">
                <a:solidFill>
                  <a:srgbClr val="120745"/>
                </a:solidFill>
                <a:latin typeface="Times New Roman"/>
                <a:cs typeface="Times New Roman"/>
              </a:rPr>
            </a:br>
            <a:r>
              <a:rPr lang="en-US" sz="2400" dirty="0">
                <a:solidFill>
                  <a:srgbClr val="120745"/>
                </a:solidFill>
                <a:latin typeface="Times New Roman"/>
                <a:cs typeface="Times New Roman"/>
              </a:rPr>
              <a:t>2. Risk Quantification</a:t>
            </a:r>
            <a:br>
              <a:rPr lang="en-US" sz="2400" dirty="0">
                <a:solidFill>
                  <a:srgbClr val="120745"/>
                </a:solidFill>
                <a:latin typeface="Times New Roman"/>
                <a:cs typeface="Times New Roman"/>
              </a:rPr>
            </a:br>
            <a:r>
              <a:rPr lang="en-US" sz="2400" dirty="0">
                <a:solidFill>
                  <a:srgbClr val="120745"/>
                </a:solidFill>
                <a:latin typeface="Times New Roman"/>
                <a:cs typeface="Times New Roman"/>
              </a:rPr>
              <a:t>3. Risk Mitigation</a:t>
            </a:r>
            <a:br>
              <a:rPr lang="en-US" sz="2400" dirty="0">
                <a:solidFill>
                  <a:srgbClr val="120745"/>
                </a:solidFill>
                <a:latin typeface="Times New Roman"/>
                <a:cs typeface="Times New Roman"/>
              </a:rPr>
            </a:br>
            <a:endParaRPr lang="en-US" sz="1600" dirty="0">
              <a:solidFill>
                <a:srgbClr val="120745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B1068-233B-01F7-A78D-AB799E2300EC}"/>
              </a:ext>
            </a:extLst>
          </p:cNvPr>
          <p:cNvSpPr txBox="1"/>
          <p:nvPr/>
        </p:nvSpPr>
        <p:spPr>
          <a:xfrm>
            <a:off x="914400" y="4400614"/>
            <a:ext cx="107442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20745"/>
                </a:solidFill>
                <a:latin typeface="Times New Roman"/>
                <a:cs typeface="Times New Roman"/>
              </a:rPr>
              <a:t>Addressed Cultural Heritage Typologies (mainland – rural areas, underwater sites and coastal areas)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20745"/>
                </a:solidFill>
                <a:latin typeface="Times New Roman"/>
                <a:cs typeface="Times New Roman"/>
              </a:rPr>
              <a:t>Innovative Tools for In-situ Sensing &amp; Monitoring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20745"/>
                </a:solidFill>
                <a:latin typeface="Times New Roman"/>
                <a:cs typeface="Times New Roman"/>
              </a:rPr>
              <a:t>Decision Support Platform (8 different pilot sites across Europe)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031C1A-CF33-F2C5-FD08-3C8513E5A106}"/>
              </a:ext>
            </a:extLst>
          </p:cNvPr>
          <p:cNvSpPr txBox="1"/>
          <p:nvPr/>
        </p:nvSpPr>
        <p:spPr>
          <a:xfrm>
            <a:off x="8763000" y="6477000"/>
            <a:ext cx="610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https://triquetra-project.eu/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932102-F888-E029-CB4B-8B2D53AC40B0}"/>
              </a:ext>
            </a:extLst>
          </p:cNvPr>
          <p:cNvSpPr txBox="1"/>
          <p:nvPr/>
        </p:nvSpPr>
        <p:spPr>
          <a:xfrm>
            <a:off x="1229376" y="6001980"/>
            <a:ext cx="7437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20745"/>
                </a:solidFill>
                <a:latin typeface="Times New Roman"/>
                <a:cs typeface="Times New Roman"/>
              </a:rPr>
              <a:t>21 organizations from 7 countries, 3 year-duration</a:t>
            </a:r>
            <a:r>
              <a:rPr lang="el-GR" dirty="0">
                <a:solidFill>
                  <a:srgbClr val="120745"/>
                </a:solidFill>
                <a:latin typeface="Times New Roman"/>
                <a:cs typeface="Times New Roman"/>
              </a:rPr>
              <a:t>: </a:t>
            </a:r>
            <a:r>
              <a:rPr lang="en-US" dirty="0">
                <a:solidFill>
                  <a:srgbClr val="120745"/>
                </a:solidFill>
                <a:latin typeface="Times New Roman"/>
                <a:cs typeface="Times New Roman"/>
              </a:rPr>
              <a:t>started on 01/01/2023</a:t>
            </a:r>
          </a:p>
          <a:p>
            <a:r>
              <a:rPr lang="en-US" dirty="0">
                <a:solidFill>
                  <a:srgbClr val="120745"/>
                </a:solidFill>
                <a:latin typeface="Times New Roman"/>
                <a:cs typeface="Times New Roman"/>
              </a:rPr>
              <a:t>Lead Partner</a:t>
            </a:r>
            <a:r>
              <a:rPr lang="el-GR" dirty="0">
                <a:solidFill>
                  <a:srgbClr val="120745"/>
                </a:solidFill>
                <a:latin typeface="Times New Roman"/>
                <a:cs typeface="Times New Roman"/>
              </a:rPr>
              <a:t>: </a:t>
            </a:r>
            <a:r>
              <a:rPr lang="en-US" dirty="0">
                <a:solidFill>
                  <a:srgbClr val="120745"/>
                </a:solidFill>
                <a:latin typeface="Times New Roman"/>
                <a:cs typeface="Times New Roman"/>
              </a:rPr>
              <a:t>National Technical University of Athens  </a:t>
            </a:r>
          </a:p>
        </p:txBody>
      </p:sp>
    </p:spTree>
    <p:extLst>
      <p:ext uri="{BB962C8B-B14F-4D97-AF65-F5344CB8AC3E}">
        <p14:creationId xmlns:p14="http://schemas.microsoft.com/office/powerpoint/2010/main" val="334032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CA59300-7434-08E0-FBBA-281929F2AA2B}"/>
              </a:ext>
            </a:extLst>
          </p:cNvPr>
          <p:cNvSpPr txBox="1"/>
          <p:nvPr/>
        </p:nvSpPr>
        <p:spPr>
          <a:xfrm>
            <a:off x="1371600" y="381000"/>
            <a:ext cx="9700895" cy="2662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solidFill>
                  <a:srgbClr val="120745"/>
                </a:solidFill>
                <a:latin typeface="Times New Roman"/>
                <a:cs typeface="Times New Roman"/>
              </a:rPr>
              <a:t>2nd NEW ELEUSIS SYMPOSION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endParaRPr lang="en-US" sz="2800" b="1" dirty="0">
              <a:solidFill>
                <a:srgbClr val="120745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solidFill>
                  <a:srgbClr val="120745"/>
                </a:solidFill>
                <a:latin typeface="Times New Roman"/>
                <a:cs typeface="Times New Roman"/>
              </a:rPr>
              <a:t>“Mysteries of Flourishing – Ancient Roots, Modern Blossoms”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endParaRPr lang="en-US" sz="2800" b="1" dirty="0">
              <a:solidFill>
                <a:srgbClr val="120745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solidFill>
                  <a:srgbClr val="120745"/>
                </a:solidFill>
                <a:latin typeface="Times New Roman"/>
                <a:cs typeface="Times New Roman"/>
              </a:rPr>
              <a:t>In the framework of 2023 Eleusis European Capital of Culture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solidFill>
                  <a:srgbClr val="120745"/>
                </a:solidFill>
                <a:latin typeface="Times New Roman"/>
                <a:cs typeface="Times New Roman"/>
              </a:rPr>
              <a:t>25, 26 &amp; 27 September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031C1A-CF33-F2C5-FD08-3C8513E5A106}"/>
              </a:ext>
            </a:extLst>
          </p:cNvPr>
          <p:cNvSpPr txBox="1"/>
          <p:nvPr/>
        </p:nvSpPr>
        <p:spPr>
          <a:xfrm>
            <a:off x="7239000" y="6400800"/>
            <a:ext cx="541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https://eleusis.worldhumanforum.earth/</a:t>
            </a:r>
          </a:p>
        </p:txBody>
      </p:sp>
    </p:spTree>
    <p:extLst>
      <p:ext uri="{BB962C8B-B14F-4D97-AF65-F5344CB8AC3E}">
        <p14:creationId xmlns:p14="http://schemas.microsoft.com/office/powerpoint/2010/main" val="99495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CA59300-7434-08E0-FBBA-281929F2AA2B}"/>
              </a:ext>
            </a:extLst>
          </p:cNvPr>
          <p:cNvSpPr txBox="1"/>
          <p:nvPr/>
        </p:nvSpPr>
        <p:spPr>
          <a:xfrm>
            <a:off x="1371600" y="381000"/>
            <a:ext cx="9700895" cy="2662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solidFill>
                  <a:srgbClr val="120745"/>
                </a:solidFill>
                <a:latin typeface="Times New Roman"/>
                <a:cs typeface="Times New Roman"/>
              </a:rPr>
              <a:t>2nd NEW ELEUSIS SYMPOSION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endParaRPr lang="en-US" sz="2800" b="1" dirty="0">
              <a:solidFill>
                <a:srgbClr val="120745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solidFill>
                  <a:srgbClr val="120745"/>
                </a:solidFill>
                <a:latin typeface="Times New Roman"/>
                <a:cs typeface="Times New Roman"/>
              </a:rPr>
              <a:t>“Mysteries of Flourishing – Ancient Roots, Modern Blossoms”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endParaRPr lang="en-US" sz="2800" b="1" dirty="0">
              <a:solidFill>
                <a:srgbClr val="120745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solidFill>
                  <a:srgbClr val="120745"/>
                </a:solidFill>
                <a:latin typeface="Times New Roman"/>
                <a:cs typeface="Times New Roman"/>
              </a:rPr>
              <a:t>In the framework of 2023 Eleusis European Capital of Culture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solidFill>
                  <a:srgbClr val="120745"/>
                </a:solidFill>
                <a:latin typeface="Times New Roman"/>
                <a:cs typeface="Times New Roman"/>
              </a:rPr>
              <a:t>25, 26 &amp; 27 September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031C1A-CF33-F2C5-FD08-3C8513E5A106}"/>
              </a:ext>
            </a:extLst>
          </p:cNvPr>
          <p:cNvSpPr txBox="1"/>
          <p:nvPr/>
        </p:nvSpPr>
        <p:spPr>
          <a:xfrm>
            <a:off x="7239000" y="6400800"/>
            <a:ext cx="541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https://eleusis.worldhumanforum.earth/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9EEF8B0B-EF3F-1C12-C177-C55CD3DEEE5E}"/>
              </a:ext>
            </a:extLst>
          </p:cNvPr>
          <p:cNvSpPr txBox="1"/>
          <p:nvPr/>
        </p:nvSpPr>
        <p:spPr>
          <a:xfrm>
            <a:off x="990600" y="3657600"/>
            <a:ext cx="9700895" cy="17754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 algn="ctr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120745"/>
                </a:solidFill>
                <a:latin typeface="Times New Roman"/>
                <a:cs typeface="Times New Roman"/>
              </a:rPr>
              <a:t>Ancestral Intelligence</a:t>
            </a:r>
          </a:p>
          <a:p>
            <a:pPr marL="469900" marR="5080" indent="-457200" algn="ctr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120745"/>
                </a:solidFill>
                <a:latin typeface="Times New Roman"/>
                <a:cs typeface="Times New Roman"/>
              </a:rPr>
              <a:t>Artificial Intelligence</a:t>
            </a:r>
          </a:p>
          <a:p>
            <a:pPr marL="469900" marR="5080" indent="-457200" algn="ctr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120745"/>
                </a:solidFill>
                <a:latin typeface="Times New Roman"/>
                <a:cs typeface="Times New Roman"/>
              </a:rPr>
              <a:t>Emotional Intelligence</a:t>
            </a:r>
          </a:p>
          <a:p>
            <a:pPr marL="469900" marR="5080" indent="-457200" algn="ctr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120745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1156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304800"/>
            <a:ext cx="10359390" cy="512191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  <a:buClr>
                <a:srgbClr val="120745"/>
              </a:buClr>
              <a:tabLst>
                <a:tab pos="241300" algn="l"/>
              </a:tabLst>
            </a:pPr>
            <a:r>
              <a:rPr lang="en-US" sz="28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									</a:t>
            </a:r>
            <a:r>
              <a:rPr sz="28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LESSONS</a:t>
            </a:r>
            <a:r>
              <a:rPr sz="2800" b="1" spc="-4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120745"/>
                </a:solidFill>
                <a:latin typeface="Times New Roman"/>
                <a:cs typeface="Times New Roman"/>
              </a:rPr>
              <a:t>LEARNT</a:t>
            </a:r>
            <a:endParaRPr sz="2800" dirty="0">
              <a:latin typeface="Times New Roman"/>
              <a:cs typeface="Times New Roman"/>
            </a:endParaRPr>
          </a:p>
          <a:p>
            <a:pPr marL="241300" marR="6350" indent="-228600">
              <a:lnSpc>
                <a:spcPts val="259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There</a:t>
            </a:r>
            <a:r>
              <a:rPr sz="2400" spc="254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is</a:t>
            </a:r>
            <a:r>
              <a:rPr sz="2400" spc="27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a</a:t>
            </a:r>
            <a:r>
              <a:rPr sz="2400" spc="27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20745"/>
                </a:solidFill>
                <a:latin typeface="Times New Roman"/>
                <a:cs typeface="Times New Roman"/>
              </a:rPr>
              <a:t>need</a:t>
            </a:r>
            <a:r>
              <a:rPr sz="2400" spc="26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to</a:t>
            </a:r>
            <a:r>
              <a:rPr sz="2400" spc="26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20745"/>
                </a:solidFill>
                <a:latin typeface="Times New Roman"/>
                <a:cs typeface="Times New Roman"/>
              </a:rPr>
              <a:t>refine</a:t>
            </a:r>
            <a:r>
              <a:rPr sz="2400" spc="27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the</a:t>
            </a:r>
            <a:r>
              <a:rPr sz="2400" spc="27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20745"/>
                </a:solidFill>
                <a:latin typeface="Times New Roman"/>
                <a:cs typeface="Times New Roman"/>
              </a:rPr>
              <a:t>criteria</a:t>
            </a:r>
            <a:r>
              <a:rPr sz="2400" spc="254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for</a:t>
            </a:r>
            <a:r>
              <a:rPr sz="2400" spc="27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20745"/>
                </a:solidFill>
                <a:latin typeface="Times New Roman"/>
                <a:cs typeface="Times New Roman"/>
              </a:rPr>
              <a:t>ecosystems</a:t>
            </a:r>
            <a:r>
              <a:rPr sz="2400" spc="28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in</a:t>
            </a:r>
            <a:r>
              <a:rPr sz="2400" spc="26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order</a:t>
            </a:r>
            <a:r>
              <a:rPr sz="2400" spc="26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to</a:t>
            </a:r>
            <a:r>
              <a:rPr sz="2400" spc="26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20745"/>
                </a:solidFill>
                <a:latin typeface="Times New Roman"/>
                <a:cs typeface="Times New Roman"/>
              </a:rPr>
              <a:t>also</a:t>
            </a:r>
            <a:r>
              <a:rPr sz="2400" spc="29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20745"/>
                </a:solidFill>
                <a:latin typeface="Times New Roman"/>
                <a:cs typeface="Times New Roman"/>
              </a:rPr>
              <a:t>refer</a:t>
            </a:r>
            <a:r>
              <a:rPr sz="2400" spc="27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to</a:t>
            </a:r>
            <a:r>
              <a:rPr sz="2400" spc="26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20745"/>
                </a:solidFill>
                <a:latin typeface="Times New Roman"/>
                <a:cs typeface="Times New Roman"/>
              </a:rPr>
              <a:t>the </a:t>
            </a:r>
            <a:r>
              <a:rPr sz="2400" spc="-58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20745"/>
                </a:solidFill>
                <a:latin typeface="Times New Roman"/>
                <a:cs typeface="Times New Roman"/>
              </a:rPr>
              <a:t>concentration,</a:t>
            </a:r>
            <a:r>
              <a:rPr sz="2400" spc="-3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continuity</a:t>
            </a:r>
            <a:r>
              <a:rPr sz="2400" spc="-3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integrity</a:t>
            </a:r>
            <a:r>
              <a:rPr sz="2400" spc="-3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of the</a:t>
            </a:r>
            <a:r>
              <a:rPr sz="2400" spc="-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cultural</a:t>
            </a:r>
            <a:r>
              <a:rPr sz="2400" spc="-3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heritage.</a:t>
            </a:r>
            <a:endParaRPr sz="2400" dirty="0">
              <a:latin typeface="Times New Roman"/>
              <a:cs typeface="Times New Roman"/>
            </a:endParaRPr>
          </a:p>
          <a:p>
            <a:pPr marL="241300" marR="5715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  <a:tab pos="862965" algn="l"/>
                <a:tab pos="1772920" algn="l"/>
                <a:tab pos="3002915" algn="l"/>
                <a:tab pos="3386454" algn="l"/>
                <a:tab pos="4431030" algn="l"/>
                <a:tab pos="6133465" algn="l"/>
                <a:tab pos="6584950" algn="l"/>
                <a:tab pos="7713980" algn="l"/>
                <a:tab pos="8843645" algn="l"/>
                <a:tab pos="9126855" algn="l"/>
              </a:tabLst>
            </a:pP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The	</a:t>
            </a:r>
            <a:r>
              <a:rPr sz="2400" spc="-5" dirty="0">
                <a:solidFill>
                  <a:srgbClr val="120745"/>
                </a:solidFill>
                <a:latin typeface="Times New Roman"/>
                <a:cs typeface="Times New Roman"/>
              </a:rPr>
              <a:t>st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rong	vari</a:t>
            </a:r>
            <a:r>
              <a:rPr sz="2400" spc="-10" dirty="0">
                <a:solidFill>
                  <a:srgbClr val="120745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tion	</a:t>
            </a:r>
            <a:r>
              <a:rPr sz="2400" spc="5" dirty="0">
                <a:solidFill>
                  <a:srgbClr val="120745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n	cli</a:t>
            </a:r>
            <a:r>
              <a:rPr sz="2400" spc="-20" dirty="0">
                <a:solidFill>
                  <a:srgbClr val="120745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ate	v</a:t>
            </a:r>
            <a:r>
              <a:rPr sz="2400" spc="-15" dirty="0">
                <a:solidFill>
                  <a:srgbClr val="120745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lnera</a:t>
            </a:r>
            <a:r>
              <a:rPr sz="2400" spc="-10" dirty="0">
                <a:solidFill>
                  <a:srgbClr val="120745"/>
                </a:solidFill>
                <a:latin typeface="Times New Roman"/>
                <a:cs typeface="Times New Roman"/>
              </a:rPr>
              <a:t>b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il</a:t>
            </a:r>
            <a:r>
              <a:rPr sz="2400" spc="-10" dirty="0">
                <a:solidFill>
                  <a:srgbClr val="120745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ty	</a:t>
            </a:r>
            <a:r>
              <a:rPr sz="2400" spc="-15" dirty="0">
                <a:solidFill>
                  <a:srgbClr val="120745"/>
                </a:solidFill>
                <a:latin typeface="Times New Roman"/>
                <a:cs typeface="Times New Roman"/>
              </a:rPr>
              <a:t>b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y	loca</a:t>
            </a:r>
            <a:r>
              <a:rPr sz="2400" spc="-10" dirty="0">
                <a:solidFill>
                  <a:srgbClr val="120745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ion	requ</a:t>
            </a:r>
            <a:r>
              <a:rPr sz="2400" spc="-15" dirty="0">
                <a:solidFill>
                  <a:srgbClr val="120745"/>
                </a:solidFill>
                <a:latin typeface="Times New Roman"/>
                <a:cs typeface="Times New Roman"/>
              </a:rPr>
              <a:t>i</a:t>
            </a:r>
            <a:r>
              <a:rPr sz="2400" spc="-5" dirty="0">
                <a:solidFill>
                  <a:srgbClr val="120745"/>
                </a:solidFill>
                <a:latin typeface="Times New Roman"/>
                <a:cs typeface="Times New Roman"/>
              </a:rPr>
              <a:t>res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	a	</a:t>
            </a:r>
            <a:r>
              <a:rPr sz="2400" spc="-5" dirty="0">
                <a:solidFill>
                  <a:srgbClr val="120745"/>
                </a:solidFill>
                <a:latin typeface="Times New Roman"/>
                <a:cs typeface="Times New Roman"/>
              </a:rPr>
              <a:t>sit</a:t>
            </a:r>
            <a:r>
              <a:rPr sz="2400" spc="-15" dirty="0">
                <a:solidFill>
                  <a:srgbClr val="120745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solidFill>
                  <a:srgbClr val="120745"/>
                </a:solidFill>
                <a:latin typeface="Times New Roman"/>
                <a:cs typeface="Times New Roman"/>
              </a:rPr>
              <a:t>-based 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analysis.</a:t>
            </a:r>
            <a:endParaRPr sz="240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670"/>
              </a:spcBef>
            </a:pPr>
            <a:r>
              <a:rPr sz="24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An</a:t>
            </a:r>
            <a:r>
              <a:rPr sz="2400" b="1" spc="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adaptation </a:t>
            </a:r>
            <a:r>
              <a:rPr sz="24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plan</a:t>
            </a:r>
            <a:r>
              <a:rPr sz="2400" b="1" spc="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cannot</a:t>
            </a:r>
            <a:r>
              <a:rPr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be</a:t>
            </a:r>
            <a:r>
              <a:rPr sz="2400" b="1" spc="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applied</a:t>
            </a:r>
            <a:r>
              <a:rPr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indiscreetly</a:t>
            </a:r>
            <a:r>
              <a:rPr sz="2400" b="1" spc="-2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to</a:t>
            </a:r>
            <a:r>
              <a:rPr sz="2400" b="1" spc="-1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all sites</a:t>
            </a:r>
            <a:endParaRPr sz="24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59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  <a:tab pos="1379220" algn="l"/>
                <a:tab pos="2040889" algn="l"/>
                <a:tab pos="3074035" algn="l"/>
                <a:tab pos="4074160" algn="l"/>
                <a:tab pos="4652010" algn="l"/>
                <a:tab pos="5162550" algn="l"/>
                <a:tab pos="7227570" algn="l"/>
                <a:tab pos="8347709" algn="l"/>
                <a:tab pos="9009380" algn="l"/>
                <a:tab pos="9974580" algn="l"/>
              </a:tabLst>
            </a:pP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Monit</a:t>
            </a:r>
            <a:r>
              <a:rPr sz="2400" spc="-10" dirty="0">
                <a:solidFill>
                  <a:srgbClr val="120745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r	h</a:t>
            </a:r>
            <a:r>
              <a:rPr sz="2400" spc="-15" dirty="0">
                <a:solidFill>
                  <a:srgbClr val="120745"/>
                </a:solidFill>
                <a:latin typeface="Times New Roman"/>
                <a:cs typeface="Times New Roman"/>
              </a:rPr>
              <a:t>o</a:t>
            </a:r>
            <a:r>
              <a:rPr sz="2400" spc="-5" dirty="0">
                <a:solidFill>
                  <a:srgbClr val="120745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	cli</a:t>
            </a:r>
            <a:r>
              <a:rPr sz="2400" spc="-20" dirty="0">
                <a:solidFill>
                  <a:srgbClr val="120745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ate	</a:t>
            </a:r>
            <a:r>
              <a:rPr sz="2400" spc="-10" dirty="0">
                <a:solidFill>
                  <a:srgbClr val="120745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hange	and	t</a:t>
            </a:r>
            <a:r>
              <a:rPr sz="2400" spc="-10" dirty="0">
                <a:solidFill>
                  <a:srgbClr val="120745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e	</a:t>
            </a:r>
            <a:r>
              <a:rPr sz="2400" spc="-5" dirty="0">
                <a:solidFill>
                  <a:srgbClr val="120745"/>
                </a:solidFill>
                <a:latin typeface="Times New Roman"/>
                <a:cs typeface="Times New Roman"/>
              </a:rPr>
              <a:t>so</a:t>
            </a:r>
            <a:r>
              <a:rPr sz="2400" spc="-15" dirty="0">
                <a:solidFill>
                  <a:srgbClr val="120745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srgbClr val="120745"/>
                </a:solidFill>
                <a:latin typeface="Times New Roman"/>
                <a:cs typeface="Times New Roman"/>
              </a:rPr>
              <a:t>o</a:t>
            </a:r>
            <a:r>
              <a:rPr sz="2400" spc="-10" dirty="0">
                <a:solidFill>
                  <a:srgbClr val="120745"/>
                </a:solidFill>
                <a:latin typeface="Times New Roman"/>
                <a:cs typeface="Times New Roman"/>
              </a:rPr>
              <a:t>-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e</a:t>
            </a:r>
            <a:r>
              <a:rPr sz="2400" spc="-10" dirty="0">
                <a:solidFill>
                  <a:srgbClr val="120745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ono</a:t>
            </a:r>
            <a:r>
              <a:rPr sz="2400" spc="-20" dirty="0">
                <a:solidFill>
                  <a:srgbClr val="120745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ic	ch</a:t>
            </a:r>
            <a:r>
              <a:rPr sz="2400" spc="-10" dirty="0">
                <a:solidFill>
                  <a:srgbClr val="120745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nges	</a:t>
            </a:r>
            <a:r>
              <a:rPr sz="2400" spc="-20" dirty="0">
                <a:solidFill>
                  <a:srgbClr val="120745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ay	i</a:t>
            </a:r>
            <a:r>
              <a:rPr sz="2400" spc="-30" dirty="0">
                <a:solidFill>
                  <a:srgbClr val="120745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pact	t</a:t>
            </a:r>
            <a:r>
              <a:rPr sz="2400" spc="-10" dirty="0">
                <a:solidFill>
                  <a:srgbClr val="120745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e  </a:t>
            </a:r>
            <a:r>
              <a:rPr sz="2400" spc="-5" dirty="0">
                <a:solidFill>
                  <a:srgbClr val="120745"/>
                </a:solidFill>
                <a:latin typeface="Times New Roman"/>
                <a:cs typeface="Times New Roman"/>
              </a:rPr>
              <a:t>communities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which support</a:t>
            </a:r>
            <a:r>
              <a:rPr sz="2400" spc="-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conservation</a:t>
            </a:r>
            <a:r>
              <a:rPr sz="2400" spc="-3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of cultural</a:t>
            </a:r>
            <a:r>
              <a:rPr sz="2400" spc="-4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heritage.</a:t>
            </a:r>
            <a:endParaRPr sz="24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  <a:tab pos="1371600" algn="l"/>
                <a:tab pos="1823085" algn="l"/>
                <a:tab pos="2761615" algn="l"/>
                <a:tab pos="3145790" algn="l"/>
                <a:tab pos="4310380" algn="l"/>
                <a:tab pos="5866765" algn="l"/>
                <a:tab pos="6336030" algn="l"/>
                <a:tab pos="6924675" algn="l"/>
                <a:tab pos="7310120" algn="l"/>
                <a:tab pos="8320405" algn="l"/>
                <a:tab pos="8840470" algn="l"/>
              </a:tabLst>
            </a:pP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Exhaust	</a:t>
            </a:r>
            <a:r>
              <a:rPr sz="2400" spc="-10" dirty="0">
                <a:solidFill>
                  <a:srgbClr val="120745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ll	e</a:t>
            </a:r>
            <a:r>
              <a:rPr sz="2400" spc="-55" dirty="0">
                <a:solidFill>
                  <a:srgbClr val="120745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forts	</a:t>
            </a:r>
            <a:r>
              <a:rPr sz="2400" spc="5" dirty="0">
                <a:solidFill>
                  <a:srgbClr val="120745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o	pro</a:t>
            </a:r>
            <a:r>
              <a:rPr sz="2400" spc="-15" dirty="0">
                <a:solidFill>
                  <a:srgbClr val="120745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ote	</a:t>
            </a:r>
            <a:r>
              <a:rPr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adaptat</a:t>
            </a:r>
            <a:r>
              <a:rPr sz="2400" b="1" spc="5" dirty="0">
                <a:solidFill>
                  <a:srgbClr val="120745"/>
                </a:solidFill>
                <a:latin typeface="Times New Roman"/>
                <a:cs typeface="Times New Roman"/>
              </a:rPr>
              <a:t>i</a:t>
            </a:r>
            <a:r>
              <a:rPr sz="24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on</a:t>
            </a:r>
            <a:r>
              <a:rPr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on</a:t>
            </a:r>
            <a:r>
              <a:rPr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s</a:t>
            </a:r>
            <a:r>
              <a:rPr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ite	</a:t>
            </a:r>
            <a:r>
              <a:rPr sz="2400" spc="5" dirty="0">
                <a:solidFill>
                  <a:srgbClr val="120745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o	respe</a:t>
            </a:r>
            <a:r>
              <a:rPr sz="2400" spc="-10" dirty="0">
                <a:solidFill>
                  <a:srgbClr val="120745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t	the	im</a:t>
            </a:r>
            <a:r>
              <a:rPr sz="2400" spc="-25" dirty="0">
                <a:solidFill>
                  <a:srgbClr val="120745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oveab</a:t>
            </a:r>
            <a:r>
              <a:rPr sz="2400" spc="5" dirty="0">
                <a:solidFill>
                  <a:srgbClr val="120745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e  concept</a:t>
            </a:r>
            <a:r>
              <a:rPr sz="2400" spc="-2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avoid</a:t>
            </a:r>
            <a:r>
              <a:rPr sz="24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the loss</a:t>
            </a:r>
            <a:r>
              <a:rPr sz="2400" b="1" spc="-1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of</a:t>
            </a:r>
            <a:r>
              <a:rPr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 cultural</a:t>
            </a:r>
            <a:r>
              <a:rPr sz="2400" b="1" spc="-3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memory</a:t>
            </a:r>
            <a:r>
              <a:rPr lang="en-US"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 and intangible heritage.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120745"/>
                </a:solidFill>
                <a:latin typeface="Times New Roman"/>
                <a:cs typeface="Times New Roman"/>
              </a:rPr>
              <a:t>Communicate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local</a:t>
            </a:r>
            <a:r>
              <a:rPr sz="2400" b="1" spc="-2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knowledge</a:t>
            </a:r>
            <a:r>
              <a:rPr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in</a:t>
            </a:r>
            <a:r>
              <a:rPr sz="2400" spc="-2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adaptation.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45" dirty="0">
                <a:solidFill>
                  <a:srgbClr val="120745"/>
                </a:solidFill>
                <a:latin typeface="Times New Roman"/>
                <a:cs typeface="Times New Roman"/>
              </a:rPr>
              <a:t>Take</a:t>
            </a:r>
            <a:r>
              <a:rPr sz="2400" spc="-2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note</a:t>
            </a:r>
            <a:r>
              <a:rPr sz="2400" spc="-1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adaptation</a:t>
            </a:r>
            <a:r>
              <a:rPr sz="24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is</a:t>
            </a:r>
            <a:r>
              <a:rPr sz="2400" b="1" spc="-2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not </a:t>
            </a:r>
            <a:r>
              <a:rPr sz="2400" b="1" dirty="0">
                <a:solidFill>
                  <a:srgbClr val="120745"/>
                </a:solidFill>
                <a:latin typeface="Times New Roman"/>
                <a:cs typeface="Times New Roman"/>
              </a:rPr>
              <a:t>limitless.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DA27C7-4931-7EB0-D039-567CBAFB05D9}"/>
              </a:ext>
            </a:extLst>
          </p:cNvPr>
          <p:cNvSpPr txBox="1"/>
          <p:nvPr/>
        </p:nvSpPr>
        <p:spPr>
          <a:xfrm>
            <a:off x="4191000" y="2333600"/>
            <a:ext cx="4273484" cy="1059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905">
              <a:spcBef>
                <a:spcPts val="95"/>
              </a:spcBef>
            </a:pPr>
            <a:r>
              <a:rPr lang="en-US" sz="4400" b="1" i="1" cap="none" spc="-5" dirty="0">
                <a:solidFill>
                  <a:srgbClr val="00184B"/>
                </a:solidFill>
                <a:latin typeface="Times New Roman"/>
                <a:cs typeface="Times New Roman"/>
              </a:rPr>
              <a:t>THANK YOU!</a:t>
            </a:r>
          </a:p>
          <a:p>
            <a:pPr marL="12700" marR="5080" indent="1905">
              <a:spcBef>
                <a:spcPts val="95"/>
              </a:spcBef>
            </a:pPr>
            <a:endParaRPr lang="en-US" sz="1800" b="1" cap="none" spc="-5" dirty="0">
              <a:solidFill>
                <a:srgbClr val="00184B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4860F0-C7AB-58BC-6DFE-DFAD64E9FAD7}"/>
              </a:ext>
            </a:extLst>
          </p:cNvPr>
          <p:cNvSpPr txBox="1"/>
          <p:nvPr/>
        </p:nvSpPr>
        <p:spPr>
          <a:xfrm>
            <a:off x="9137716" y="6324600"/>
            <a:ext cx="2825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gkremlis@eplo.int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9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122255"/>
            <a:ext cx="9473565" cy="9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625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Initiative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#1.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Define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vulnerability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for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archaeological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sites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monuments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from</a:t>
            </a:r>
            <a:r>
              <a:rPr lang="af-ZA" sz="200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climate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change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impacts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br>
              <a:rPr lang="af-ZA"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</a:b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Develop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19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adaptation</a:t>
            </a:r>
            <a:r>
              <a:rPr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plans</a:t>
            </a:r>
            <a:r>
              <a:rPr lang="en-US"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 by the end of 2025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112697"/>
            <a:ext cx="10591801" cy="56186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155709"/>
            <a:ext cx="794067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Ιnitiative</a:t>
            </a:r>
            <a:r>
              <a:rPr sz="2000" b="1" spc="-5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120745"/>
                </a:solidFill>
                <a:latin typeface="Times New Roman"/>
                <a:cs typeface="Times New Roman"/>
              </a:rPr>
              <a:t>#2.</a:t>
            </a:r>
            <a:r>
              <a:rPr sz="2000" b="1" spc="-1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Promote</a:t>
            </a:r>
            <a:r>
              <a:rPr sz="2000" b="1" spc="-1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proactive</a:t>
            </a:r>
            <a:r>
              <a:rPr sz="2000" b="1" spc="-2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technical</a:t>
            </a:r>
            <a:r>
              <a:rPr sz="2000" b="1" spc="-3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works</a:t>
            </a:r>
            <a:r>
              <a:rPr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 for</a:t>
            </a:r>
            <a:r>
              <a:rPr sz="2000" b="1" spc="-5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5</a:t>
            </a:r>
            <a:r>
              <a:rPr sz="2000" b="1" spc="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archaeological</a:t>
            </a:r>
            <a:r>
              <a:rPr sz="2000" b="1" spc="-4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sites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442110"/>
            <a:ext cx="11048999" cy="501561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77400" y="887657"/>
            <a:ext cx="223012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290" marR="5080" indent="-27622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Countermeasures</a:t>
            </a:r>
            <a:r>
              <a:rPr sz="16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against </a:t>
            </a:r>
            <a:r>
              <a:rPr sz="1600" b="1" spc="-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rock</a:t>
            </a:r>
            <a:r>
              <a:rPr sz="16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falls</a:t>
            </a:r>
            <a:r>
              <a:rPr sz="16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Delphi</a:t>
            </a:r>
            <a:endParaRPr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11055604" cy="48454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3989" y="952627"/>
            <a:ext cx="37445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Flood</a:t>
            </a:r>
            <a:r>
              <a:rPr sz="22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protection</a:t>
            </a:r>
            <a:r>
              <a:rPr sz="22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works</a:t>
            </a:r>
            <a:r>
              <a:rPr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1F5F"/>
                </a:solidFill>
                <a:latin typeface="Times New Roman"/>
                <a:cs typeface="Times New Roman"/>
              </a:rPr>
              <a:t>at</a:t>
            </a:r>
            <a:r>
              <a:rPr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Dion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935" marR="5080" indent="-2114550">
              <a:lnSpc>
                <a:spcPct val="100000"/>
              </a:lnSpc>
              <a:spcBef>
                <a:spcPts val="100"/>
              </a:spcBef>
            </a:pPr>
            <a:r>
              <a:rPr dirty="0"/>
              <a:t>Initiative</a:t>
            </a:r>
            <a:r>
              <a:rPr spc="-40" dirty="0"/>
              <a:t> </a:t>
            </a:r>
            <a:r>
              <a:rPr dirty="0"/>
              <a:t>#3:</a:t>
            </a:r>
            <a:r>
              <a:rPr spc="-10" dirty="0"/>
              <a:t> </a:t>
            </a:r>
            <a:r>
              <a:rPr dirty="0"/>
              <a:t>Enhance</a:t>
            </a:r>
            <a:r>
              <a:rPr spc="-1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5" dirty="0"/>
              <a:t>resilience</a:t>
            </a:r>
            <a:r>
              <a:rPr spc="-25" dirty="0"/>
              <a:t> </a:t>
            </a:r>
            <a:r>
              <a:rPr dirty="0"/>
              <a:t>dimension</a:t>
            </a:r>
            <a:r>
              <a:rPr spc="-25" dirty="0"/>
              <a:t> </a:t>
            </a:r>
            <a:r>
              <a:rPr dirty="0"/>
              <a:t>for</a:t>
            </a:r>
            <a:r>
              <a:rPr spc="-6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management</a:t>
            </a:r>
            <a:r>
              <a:rPr spc="-40" dirty="0"/>
              <a:t> </a:t>
            </a:r>
            <a:r>
              <a:rPr dirty="0"/>
              <a:t>plans</a:t>
            </a:r>
            <a:r>
              <a:rPr spc="-1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UNESCO</a:t>
            </a:r>
            <a:r>
              <a:rPr spc="5" dirty="0"/>
              <a:t> </a:t>
            </a:r>
            <a:r>
              <a:rPr spc="-5" dirty="0"/>
              <a:t>sites</a:t>
            </a:r>
            <a:r>
              <a:rPr spc="-15" dirty="0"/>
              <a:t> </a:t>
            </a:r>
            <a:r>
              <a:rPr dirty="0"/>
              <a:t>for </a:t>
            </a:r>
            <a:r>
              <a:rPr spc="-484" dirty="0"/>
              <a:t> </a:t>
            </a:r>
            <a:r>
              <a:rPr spc="-5" dirty="0"/>
              <a:t>present</a:t>
            </a:r>
            <a:r>
              <a:rPr spc="-2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5" dirty="0"/>
              <a:t>future</a:t>
            </a:r>
            <a:r>
              <a:rPr spc="-25" dirty="0"/>
              <a:t> </a:t>
            </a:r>
            <a:r>
              <a:rPr spc="-5" dirty="0"/>
              <a:t>climate</a:t>
            </a:r>
            <a:r>
              <a:rPr spc="-35" dirty="0"/>
              <a:t> </a:t>
            </a:r>
            <a:r>
              <a:rPr spc="-5" dirty="0"/>
              <a:t>risks</a:t>
            </a:r>
            <a:r>
              <a:rPr spc="-20" dirty="0"/>
              <a:t> </a:t>
            </a:r>
            <a:r>
              <a:rPr spc="-5" dirty="0"/>
              <a:t>(forest</a:t>
            </a:r>
            <a:r>
              <a:rPr spc="-40" dirty="0"/>
              <a:t> </a:t>
            </a:r>
            <a:r>
              <a:rPr spc="-10" dirty="0"/>
              <a:t>fires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floods)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0904" y="1371600"/>
            <a:ext cx="12115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Knossos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14ECAF2-754B-A48B-A5F1-24ABD2105BE6}"/>
              </a:ext>
            </a:extLst>
          </p:cNvPr>
          <p:cNvSpPr txBox="1"/>
          <p:nvPr/>
        </p:nvSpPr>
        <p:spPr>
          <a:xfrm>
            <a:off x="193651" y="3053256"/>
            <a:ext cx="252571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-5" dirty="0">
                <a:solidFill>
                  <a:srgbClr val="120745"/>
                </a:solidFill>
                <a:latin typeface="Times New Roman"/>
                <a:cs typeface="Times New Roman"/>
              </a:rPr>
              <a:t>Maps like this have been produced for all the 19 UNESCO archaeological sites.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D6E57-60F5-1B85-7FF2-79D7957476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07" r="16892" b="1675"/>
          <a:stretch/>
        </p:blipFill>
        <p:spPr>
          <a:xfrm>
            <a:off x="3200400" y="1447799"/>
            <a:ext cx="8305800" cy="52235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1416" y="609345"/>
            <a:ext cx="9700895" cy="56739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INITIATIVE</a:t>
            </a:r>
            <a:r>
              <a:rPr sz="2000" b="1" spc="-3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#4:</a:t>
            </a:r>
            <a:r>
              <a:rPr sz="2000" b="1" spc="-1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COOPERATION</a:t>
            </a:r>
            <a:r>
              <a:rPr lang="en-US" sz="2000" b="1" spc="-4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WITH</a:t>
            </a:r>
            <a:r>
              <a:rPr lang="en-US" sz="2000" b="1" spc="1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THE</a:t>
            </a:r>
            <a:r>
              <a:rPr lang="en-US" sz="2000" b="1" spc="-1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MINISTRY</a:t>
            </a:r>
            <a:r>
              <a:rPr lang="en-US" sz="2000" b="1" spc="-3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OF</a:t>
            </a:r>
            <a:r>
              <a:rPr lang="en-US" sz="2000" b="1" spc="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CLIMATE</a:t>
            </a:r>
            <a:r>
              <a:rPr lang="en-US" sz="2000" b="1" spc="-3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CRISIS</a:t>
            </a:r>
            <a:r>
              <a:rPr lang="en-US" sz="2000" b="1" spc="-1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AND</a:t>
            </a:r>
            <a:r>
              <a:rPr lang="en-US" sz="20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CIVIL</a:t>
            </a:r>
            <a:r>
              <a:rPr lang="en-US" sz="2000" b="1" spc="-2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PROTECTION</a:t>
            </a:r>
            <a:r>
              <a:rPr lang="en-US" sz="2000" b="1" spc="-3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FOR</a:t>
            </a:r>
            <a:r>
              <a:rPr lang="en-US" sz="2000" b="1" spc="-5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THE </a:t>
            </a:r>
            <a:r>
              <a:rPr lang="en-US" sz="2000" b="1" spc="-484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IMPLEMENTATION </a:t>
            </a:r>
            <a:r>
              <a:rPr lang="en-US"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OF </a:t>
            </a:r>
            <a:r>
              <a:rPr lang="en-US" sz="2000" b="1" spc="-5" dirty="0">
                <a:solidFill>
                  <a:srgbClr val="120745"/>
                </a:solidFill>
                <a:uFill>
                  <a:solidFill>
                    <a:srgbClr val="120745"/>
                  </a:solidFill>
                </a:uFill>
                <a:latin typeface="Times New Roman"/>
                <a:cs typeface="Times New Roman"/>
              </a:rPr>
              <a:t>PROACTIVE MEASURES</a:t>
            </a:r>
            <a:r>
              <a:rPr lang="en-US" sz="20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FOR OVER 30 </a:t>
            </a:r>
            <a:r>
              <a:rPr lang="en-US" sz="20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ARCHAEOLOGICAL </a:t>
            </a:r>
            <a:r>
              <a:rPr lang="en-US"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SITES THAT DEMONSTRATE </a:t>
            </a:r>
            <a:r>
              <a:rPr lang="en-US" sz="2000" b="1" spc="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HIGH</a:t>
            </a:r>
            <a:r>
              <a:rPr lang="en-US" sz="2000" b="1" spc="-2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CLIMATE</a:t>
            </a:r>
            <a:r>
              <a:rPr lang="en-US" sz="2000" b="1" spc="-2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RISK</a:t>
            </a:r>
            <a:r>
              <a:rPr lang="en-US" sz="2000" b="1" spc="-2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FOR</a:t>
            </a:r>
            <a:r>
              <a:rPr lang="en-US" sz="2000" b="1" spc="-4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" dirty="0">
                <a:solidFill>
                  <a:srgbClr val="120745"/>
                </a:solidFill>
                <a:latin typeface="Times New Roman"/>
                <a:cs typeface="Times New Roman"/>
              </a:rPr>
              <a:t>FOREST</a:t>
            </a:r>
            <a:r>
              <a:rPr lang="en-US" sz="2000" b="1" spc="-4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0" dirty="0">
                <a:solidFill>
                  <a:srgbClr val="120745"/>
                </a:solidFill>
                <a:latin typeface="Times New Roman"/>
                <a:cs typeface="Times New Roman"/>
              </a:rPr>
              <a:t>FIRES</a:t>
            </a:r>
            <a:endParaRPr lang="en-US" sz="20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55600" marR="114871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120745"/>
                </a:solidFill>
                <a:latin typeface="Times New Roman"/>
                <a:cs typeface="Times New Roman"/>
              </a:rPr>
              <a:t>Improvement</a:t>
            </a:r>
            <a:r>
              <a:rPr sz="2200" spc="5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of</a:t>
            </a:r>
            <a:r>
              <a:rPr sz="2200" spc="1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20745"/>
                </a:solidFill>
                <a:latin typeface="Times New Roman"/>
                <a:cs typeface="Times New Roman"/>
              </a:rPr>
              <a:t>the</a:t>
            </a:r>
            <a:r>
              <a:rPr sz="2200" spc="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passive</a:t>
            </a:r>
            <a:r>
              <a:rPr sz="2200" spc="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and</a:t>
            </a:r>
            <a:r>
              <a:rPr sz="2200" spc="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active</a:t>
            </a:r>
            <a:r>
              <a:rPr sz="2200" spc="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fire</a:t>
            </a:r>
            <a:r>
              <a:rPr sz="2200" spc="2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prevention</a:t>
            </a:r>
            <a:r>
              <a:rPr sz="2200" spc="1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systems</a:t>
            </a:r>
            <a:r>
              <a:rPr sz="2200" spc="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within</a:t>
            </a:r>
            <a:r>
              <a:rPr sz="220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the </a:t>
            </a:r>
            <a:r>
              <a:rPr sz="2200" spc="-53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archaeological</a:t>
            </a:r>
            <a:r>
              <a:rPr sz="220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area.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120745"/>
              </a:buClr>
              <a:buFont typeface="Arial MT"/>
              <a:buChar char="•"/>
            </a:pPr>
            <a:endParaRPr sz="22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Back-up</a:t>
            </a:r>
            <a:r>
              <a:rPr sz="220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systems</a:t>
            </a:r>
            <a:r>
              <a:rPr sz="2200" spc="-1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for</a:t>
            </a:r>
            <a:r>
              <a:rPr sz="2200" spc="-1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power</a:t>
            </a:r>
            <a:r>
              <a:rPr sz="2200" spc="-1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120745"/>
                </a:solidFill>
                <a:latin typeface="Times New Roman"/>
                <a:cs typeface="Times New Roman"/>
              </a:rPr>
              <a:t>supply.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120745"/>
              </a:buClr>
              <a:buFont typeface="Arial MT"/>
              <a:buChar char="•"/>
            </a:pPr>
            <a:endParaRPr sz="22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Instalment</a:t>
            </a:r>
            <a:r>
              <a:rPr sz="2200" spc="3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of</a:t>
            </a:r>
            <a:r>
              <a:rPr sz="2200" spc="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watering</a:t>
            </a:r>
            <a:r>
              <a:rPr sz="2200" spc="1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systems</a:t>
            </a:r>
            <a:r>
              <a:rPr sz="220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in</a:t>
            </a:r>
            <a:r>
              <a:rPr sz="2200" spc="1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20745"/>
                </a:solidFill>
                <a:latin typeface="Times New Roman"/>
                <a:cs typeface="Times New Roman"/>
              </a:rPr>
              <a:t>the</a:t>
            </a:r>
            <a:r>
              <a:rPr sz="2200" spc="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vicinity of</a:t>
            </a:r>
            <a:r>
              <a:rPr sz="2200" spc="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20745"/>
                </a:solidFill>
                <a:latin typeface="Times New Roman"/>
                <a:cs typeface="Times New Roman"/>
              </a:rPr>
              <a:t>the</a:t>
            </a:r>
            <a:r>
              <a:rPr sz="2200" spc="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archaeological</a:t>
            </a:r>
            <a:r>
              <a:rPr sz="220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sites.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20745"/>
              </a:buClr>
              <a:buFont typeface="Arial MT"/>
              <a:buChar char="•"/>
            </a:pPr>
            <a:endParaRPr sz="22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Fire</a:t>
            </a:r>
            <a:r>
              <a:rPr sz="2200" spc="1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20745"/>
                </a:solidFill>
                <a:latin typeface="Times New Roman"/>
                <a:cs typeface="Times New Roman"/>
              </a:rPr>
              <a:t>propagation</a:t>
            </a:r>
            <a:r>
              <a:rPr sz="2200" spc="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modelling/sensors</a:t>
            </a:r>
            <a:r>
              <a:rPr sz="2200" spc="1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in</a:t>
            </a:r>
            <a:r>
              <a:rPr sz="2200" spc="1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the</a:t>
            </a:r>
            <a:r>
              <a:rPr sz="2200" spc="1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visible and</a:t>
            </a:r>
            <a:r>
              <a:rPr sz="2200" spc="1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thermal</a:t>
            </a:r>
            <a:r>
              <a:rPr sz="2200" spc="3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infrare</a:t>
            </a:r>
            <a:r>
              <a:rPr lang="en-US"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d </a:t>
            </a:r>
          </a:p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lang="en-US" sz="2200" spc="-5" dirty="0">
              <a:solidFill>
                <a:srgbClr val="120745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F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ire</a:t>
            </a:r>
            <a:r>
              <a:rPr sz="2200" spc="-2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drills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20745"/>
              </a:buClr>
            </a:pPr>
            <a:endParaRPr sz="22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Evacuation</a:t>
            </a:r>
            <a:r>
              <a:rPr sz="2200" spc="1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plans for</a:t>
            </a:r>
            <a:r>
              <a:rPr sz="2200" spc="1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visitors</a:t>
            </a:r>
            <a:r>
              <a:rPr sz="2200" spc="-1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and</a:t>
            </a:r>
            <a:r>
              <a:rPr sz="2200" spc="25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20745"/>
                </a:solidFill>
                <a:latin typeface="Times New Roman"/>
                <a:cs typeface="Times New Roman"/>
              </a:rPr>
              <a:t>workers.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1416" y="609345"/>
            <a:ext cx="9700895" cy="12343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INITIATIVES DEVELOPED IN RELATION TO  ADAPTATION/RESILIENCE OF CULTURAL AND NATURAL HERITAGE BY  THE GREEK MINISTRY OF CULTURE &amp; SPORTS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lang="en-US" sz="1850" dirty="0">
              <a:latin typeface="Times New Roman"/>
              <a:cs typeface="Times New Roman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9D3BFAA8-3018-EFF5-FF1C-F5117CBE505D}"/>
              </a:ext>
            </a:extLst>
          </p:cNvPr>
          <p:cNvSpPr txBox="1"/>
          <p:nvPr/>
        </p:nvSpPr>
        <p:spPr>
          <a:xfrm>
            <a:off x="1431416" y="1752600"/>
            <a:ext cx="9989311" cy="4722447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335280" algn="just">
              <a:lnSpc>
                <a:spcPct val="150000"/>
              </a:lnSpc>
              <a:spcBef>
                <a:spcPts val="365"/>
              </a:spcBef>
              <a:buSzPct val="93750"/>
              <a:buFont typeface="Arial MT"/>
              <a:buAutoNum type="arabicPeriod"/>
              <a:tabLst>
                <a:tab pos="182880" algn="l"/>
              </a:tabLst>
            </a:pPr>
            <a:r>
              <a:rPr sz="2000" dirty="0">
                <a:solidFill>
                  <a:srgbClr val="120745"/>
                </a:solidFill>
                <a:latin typeface="Times New Roman"/>
                <a:cs typeface="Times New Roman"/>
              </a:rPr>
              <a:t>Mapping, at the national level, of the vulnerability of cultural sites and monuments from the impacts of climate  change.</a:t>
            </a:r>
          </a:p>
          <a:p>
            <a:pPr marL="12700" marR="794385" algn="just">
              <a:lnSpc>
                <a:spcPct val="150000"/>
              </a:lnSpc>
              <a:spcBef>
                <a:spcPts val="330"/>
              </a:spcBef>
              <a:buSzPct val="93750"/>
              <a:buAutoNum type="arabicPeriod"/>
              <a:tabLst>
                <a:tab pos="182880" algn="l"/>
              </a:tabLst>
            </a:pPr>
            <a:r>
              <a:rPr sz="2000" dirty="0">
                <a:solidFill>
                  <a:srgbClr val="120745"/>
                </a:solidFill>
                <a:latin typeface="Times New Roman"/>
                <a:cs typeface="Times New Roman"/>
              </a:rPr>
              <a:t>Development of adaptation/resilience plans for cultural/archaeological sites and monuments of nature.  </a:t>
            </a:r>
            <a:endParaRPr lang="en-US" sz="2000" dirty="0">
              <a:solidFill>
                <a:srgbClr val="120745"/>
              </a:solidFill>
              <a:latin typeface="Times New Roman"/>
              <a:cs typeface="Times New Roman"/>
            </a:endParaRPr>
          </a:p>
          <a:p>
            <a:pPr marL="12700" marR="794385" algn="just">
              <a:lnSpc>
                <a:spcPct val="150000"/>
              </a:lnSpc>
              <a:spcBef>
                <a:spcPts val="330"/>
              </a:spcBef>
              <a:buSzPct val="93750"/>
              <a:tabLst>
                <a:tab pos="182880" algn="l"/>
              </a:tabLst>
            </a:pPr>
            <a:r>
              <a:rPr sz="2000" dirty="0">
                <a:solidFill>
                  <a:srgbClr val="120745"/>
                </a:solidFill>
                <a:latin typeface="Times New Roman"/>
                <a:cs typeface="Times New Roman"/>
              </a:rPr>
              <a:t>3.Energy retrofitting of selected Museums to cope with the impacts of climate change – circular museums.</a:t>
            </a:r>
          </a:p>
          <a:p>
            <a:pPr marL="12700" marR="1038860" algn="just">
              <a:lnSpc>
                <a:spcPct val="150000"/>
              </a:lnSpc>
              <a:spcBef>
                <a:spcPts val="1325"/>
              </a:spcBef>
              <a:buSzPct val="93750"/>
              <a:buAutoNum type="arabicPeriod" startAt="4"/>
              <a:tabLst>
                <a:tab pos="182880" algn="l"/>
              </a:tabLst>
            </a:pPr>
            <a:r>
              <a:rPr sz="2000" dirty="0">
                <a:solidFill>
                  <a:srgbClr val="120745"/>
                </a:solidFill>
                <a:latin typeface="Times New Roman"/>
                <a:cs typeface="Times New Roman"/>
              </a:rPr>
              <a:t>Drafting, in cooperation with the Ministries of Civil Protection, of civil protection plans for areas where  cultural/archaeological sites and monuments of nature are located.</a:t>
            </a:r>
          </a:p>
          <a:p>
            <a:pPr algn="just">
              <a:lnSpc>
                <a:spcPct val="100000"/>
              </a:lnSpc>
              <a:spcBef>
                <a:spcPts val="40"/>
              </a:spcBef>
              <a:buFont typeface="Arial MT"/>
              <a:buAutoNum type="arabicPeriod" startAt="4"/>
            </a:pPr>
            <a:endParaRPr dirty="0">
              <a:solidFill>
                <a:srgbClr val="120745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374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600" y="1447800"/>
            <a:ext cx="10134600" cy="553549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109220" algn="just">
              <a:lnSpc>
                <a:spcPct val="150000"/>
              </a:lnSpc>
              <a:buSzPct val="93750"/>
              <a:tabLst>
                <a:tab pos="182880" algn="l"/>
              </a:tabLst>
            </a:pPr>
            <a:r>
              <a:rPr lang="en-US" sz="2000" dirty="0">
                <a:solidFill>
                  <a:srgbClr val="120745"/>
                </a:solidFill>
                <a:latin typeface="Times New Roman"/>
                <a:cs typeface="Times New Roman"/>
              </a:rPr>
              <a:t>5. Special protection plans for selected cultural/archaeological sites and monuments of nature to cope with climate  risks.</a:t>
            </a:r>
          </a:p>
          <a:p>
            <a:pPr marL="12700" algn="just">
              <a:lnSpc>
                <a:spcPct val="150000"/>
              </a:lnSpc>
            </a:pPr>
            <a:r>
              <a:rPr lang="en-US" sz="2000" dirty="0">
                <a:solidFill>
                  <a:srgbClr val="120745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120745"/>
                </a:solidFill>
                <a:latin typeface="Times New Roman"/>
                <a:cs typeface="Times New Roman"/>
              </a:rPr>
              <a:t>World Heritage Properties in Greece - two current initiatives:</a:t>
            </a:r>
          </a:p>
          <a:p>
            <a:pPr marL="298450" indent="-285750" algn="just">
              <a:lnSpc>
                <a:spcPct val="150000"/>
              </a:lnSpc>
              <a:buClr>
                <a:srgbClr val="FFFFFF"/>
              </a:buClr>
              <a:buSzPct val="43750"/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en-US" sz="2000" dirty="0">
                <a:solidFill>
                  <a:srgbClr val="120745"/>
                </a:solidFill>
                <a:latin typeface="Times New Roman"/>
                <a:cs typeface="Times New Roman"/>
              </a:rPr>
              <a:t>Compilation of management plans for 15 World Heritage Sites (14 cultural, 1 mixed)</a:t>
            </a:r>
          </a:p>
          <a:p>
            <a:pPr marL="298450" indent="-285750" algn="just">
              <a:lnSpc>
                <a:spcPct val="150000"/>
              </a:lnSpc>
              <a:buClr>
                <a:srgbClr val="FFFFFF"/>
              </a:buClr>
              <a:buSzPct val="43750"/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en-US" sz="2000" dirty="0">
                <a:solidFill>
                  <a:srgbClr val="120745"/>
                </a:solidFill>
                <a:latin typeface="Times New Roman"/>
                <a:cs typeface="Times New Roman"/>
              </a:rPr>
              <a:t>Pilot Disaster Risk Management Plans for World Heritage Sites in Greece (Tiryns and Mycenae, Acropolis of Athens, Daphne Monastery)</a:t>
            </a:r>
          </a:p>
          <a:p>
            <a:pPr marL="182245" indent="-170180" algn="just">
              <a:lnSpc>
                <a:spcPct val="150000"/>
              </a:lnSpc>
              <a:spcBef>
                <a:spcPts val="1390"/>
              </a:spcBef>
              <a:buSzPct val="93750"/>
              <a:buAutoNum type="arabicPeriod" startAt="6"/>
              <a:tabLst>
                <a:tab pos="182880" algn="l"/>
              </a:tabLst>
            </a:pPr>
            <a:r>
              <a:rPr sz="2000" dirty="0">
                <a:solidFill>
                  <a:srgbClr val="120745"/>
                </a:solidFill>
                <a:latin typeface="Times New Roman"/>
                <a:cs typeface="Times New Roman"/>
              </a:rPr>
              <a:t>Dedicated program for the preventive protection and conservation of monuments.</a:t>
            </a:r>
          </a:p>
          <a:p>
            <a:pPr marL="12700" marR="295275" algn="just">
              <a:lnSpc>
                <a:spcPct val="150000"/>
              </a:lnSpc>
              <a:buSzPct val="93750"/>
              <a:buAutoNum type="arabicPeriod" startAt="6"/>
              <a:tabLst>
                <a:tab pos="238125" algn="l"/>
              </a:tabLst>
            </a:pPr>
            <a:r>
              <a:rPr sz="2000" dirty="0">
                <a:solidFill>
                  <a:srgbClr val="120745"/>
                </a:solidFill>
                <a:latin typeface="Times New Roman"/>
                <a:cs typeface="Times New Roman"/>
              </a:rPr>
              <a:t>Project funded by European Recovery Fund titled “Tackling the threats of climate change to the long-term  viability of cultural sites of tourist and economic significance” </a:t>
            </a:r>
            <a:endParaRPr lang="en-US" sz="2000" dirty="0">
              <a:solidFill>
                <a:srgbClr val="120745"/>
              </a:solidFill>
              <a:latin typeface="Times New Roman"/>
              <a:cs typeface="Times New Roman"/>
            </a:endParaRPr>
          </a:p>
          <a:p>
            <a:pPr marL="12700" marR="295275" algn="just">
              <a:lnSpc>
                <a:spcPct val="150000"/>
              </a:lnSpc>
              <a:buSzPct val="93750"/>
              <a:tabLst>
                <a:tab pos="238125" algn="l"/>
              </a:tabLst>
            </a:pPr>
            <a:r>
              <a:rPr sz="2000" dirty="0">
                <a:solidFill>
                  <a:srgbClr val="120745"/>
                </a:solidFill>
                <a:latin typeface="Times New Roman"/>
                <a:cs typeface="Times New Roman"/>
              </a:rPr>
              <a:t>(Recording and monitoring systems of the effect of</a:t>
            </a:r>
            <a:r>
              <a:rPr lang="en-US" sz="200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20745"/>
                </a:solidFill>
                <a:latin typeface="Times New Roman"/>
                <a:cs typeface="Times New Roman"/>
              </a:rPr>
              <a:t>climate change on micro-environment &amp; </a:t>
            </a:r>
            <a:r>
              <a:rPr lang="en-US" sz="2000" dirty="0">
                <a:solidFill>
                  <a:srgbClr val="120745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120745"/>
                </a:solidFill>
                <a:latin typeface="Times New Roman"/>
                <a:cs typeface="Times New Roman"/>
              </a:rPr>
              <a:t>dentification and documentation of the climate change impacts on cultural</a:t>
            </a:r>
            <a:r>
              <a:rPr lang="en-US" sz="2000" dirty="0">
                <a:solidFill>
                  <a:srgbClr val="1207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20745"/>
                </a:solidFill>
                <a:latin typeface="Times New Roman"/>
                <a:cs typeface="Times New Roman"/>
              </a:rPr>
              <a:t>heritage).</a:t>
            </a:r>
            <a:endParaRPr lang="en-US" sz="2000" dirty="0">
              <a:solidFill>
                <a:srgbClr val="120745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ts val="1789"/>
              </a:lnSpc>
            </a:pPr>
            <a:endParaRPr lang="en-US" sz="1600" dirty="0">
              <a:solidFill>
                <a:srgbClr val="120745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15EBEC9-1FFC-5689-51EB-783115A6E355}"/>
              </a:ext>
            </a:extLst>
          </p:cNvPr>
          <p:cNvSpPr txBox="1"/>
          <p:nvPr/>
        </p:nvSpPr>
        <p:spPr>
          <a:xfrm>
            <a:off x="1408889" y="381000"/>
            <a:ext cx="9700895" cy="12343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dirty="0">
                <a:solidFill>
                  <a:srgbClr val="120745"/>
                </a:solidFill>
                <a:latin typeface="Times New Roman"/>
                <a:cs typeface="Times New Roman"/>
              </a:rPr>
              <a:t>INITIATIVES DEVELOPED IN RELATION TO  ADAPTATION/RESILIENCE OF CULTURAL AND NATURAL HERITAGE BY  THE GREEK MINISTRY OF CULTURE &amp; SPORTS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lang="en-US" sz="18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812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828800" y="2177237"/>
            <a:ext cx="8310245" cy="815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4490" indent="-352425">
              <a:lnSpc>
                <a:spcPts val="3190"/>
              </a:lnSpc>
              <a:spcBef>
                <a:spcPts val="95"/>
              </a:spcBef>
              <a:buAutoNum type="arabicPeriod"/>
              <a:tabLst>
                <a:tab pos="365125" algn="l"/>
              </a:tabLst>
            </a:pP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National Plan for Adaptation to Climate Change (NAS)</a:t>
            </a:r>
            <a:endParaRPr lang="en-US" sz="2400" dirty="0">
              <a:solidFill>
                <a:srgbClr val="120745"/>
              </a:solidFill>
              <a:latin typeface="Times New Roman"/>
              <a:cs typeface="Times New Roman"/>
            </a:endParaRPr>
          </a:p>
          <a:p>
            <a:pPr marL="364490" indent="-352425">
              <a:lnSpc>
                <a:spcPts val="3190"/>
              </a:lnSpc>
              <a:spcBef>
                <a:spcPts val="95"/>
              </a:spcBef>
              <a:buAutoNum type="arabicPeriod"/>
              <a:tabLst>
                <a:tab pos="365125" algn="l"/>
              </a:tabLst>
            </a:pPr>
            <a:r>
              <a:rPr sz="2400" dirty="0">
                <a:solidFill>
                  <a:srgbClr val="120745"/>
                </a:solidFill>
                <a:latin typeface="Times New Roman"/>
                <a:cs typeface="Times New Roman"/>
              </a:rPr>
              <a:t>13 Regional Adaptation Action Plans (RAAPs)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CA59300-7434-08E0-FBBA-281929F2AA2B}"/>
              </a:ext>
            </a:extLst>
          </p:cNvPr>
          <p:cNvSpPr txBox="1"/>
          <p:nvPr/>
        </p:nvSpPr>
        <p:spPr>
          <a:xfrm>
            <a:off x="1245552" y="457200"/>
            <a:ext cx="970089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2800" b="1" kern="1200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INITIATIVES UNDERTAKEN BY THE MINISTRY</a:t>
            </a:r>
            <a:r>
              <a:rPr lang="en-US" sz="2800" b="1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 OF </a:t>
            </a:r>
            <a:r>
              <a:rPr lang="en-US" sz="2800" b="1" kern="1200" dirty="0">
                <a:solidFill>
                  <a:srgbClr val="120745"/>
                </a:solidFill>
                <a:latin typeface="Times New Roman"/>
                <a:ea typeface="+mn-ea"/>
                <a:cs typeface="Times New Roman"/>
              </a:rPr>
              <a:t>ENVIRONMENT AND  ENERGY OF GREECE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272</TotalTime>
  <Words>1087</Words>
  <Application>Microsoft Office PowerPoint</Application>
  <PresentationFormat>Widescreen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MT</vt:lpstr>
      <vt:lpstr>Century Gothic</vt:lpstr>
      <vt:lpstr>Times New Roman</vt:lpstr>
      <vt:lpstr>Wingdings</vt:lpstr>
      <vt:lpstr>Wingdings 3</vt:lpstr>
      <vt:lpstr>Slice</vt:lpstr>
      <vt:lpstr>Enhancing resilience of cultural heritage sites:  lessons learnt from initiatives undertaken by Greece</vt:lpstr>
      <vt:lpstr>Initiative #1. Define vulnerability for archaeological sites and monuments from climate change impacts–  Develop 19 adaptation plans by the end of 2025</vt:lpstr>
      <vt:lpstr>Ιnitiative #2. Promote proactive technical works for 5 archaeological sites</vt:lpstr>
      <vt:lpstr>Flood protection works at Dion</vt:lpstr>
      <vt:lpstr>Initiative #3: Enhance the resilience dimension for the management plans of UNESCO sites for  present and future climate risks (forest fires and floods)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Καρτάλης Κ</dc:creator>
  <cp:lastModifiedBy>Eleni Psalti</cp:lastModifiedBy>
  <cp:revision>51</cp:revision>
  <dcterms:created xsi:type="dcterms:W3CDTF">2024-09-20T10:18:50Z</dcterms:created>
  <dcterms:modified xsi:type="dcterms:W3CDTF">2024-09-27T16:49:03Z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2024-09-20T00:00:00Z</vt:filetime>
  </property>
</Properties>
</file>