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5" r:id="rId2"/>
    <p:sldId id="259" r:id="rId3"/>
    <p:sldId id="260" r:id="rId4"/>
    <p:sldId id="335" r:id="rId5"/>
    <p:sldId id="336" r:id="rId6"/>
    <p:sldId id="337" r:id="rId7"/>
    <p:sldId id="338" r:id="rId8"/>
    <p:sldId id="339" r:id="rId9"/>
    <p:sldId id="351" r:id="rId10"/>
    <p:sldId id="345" r:id="rId11"/>
    <p:sldId id="283" r:id="rId12"/>
    <p:sldId id="341" r:id="rId13"/>
    <p:sldId id="342" r:id="rId14"/>
    <p:sldId id="346" r:id="rId15"/>
    <p:sldId id="347" r:id="rId16"/>
    <p:sldId id="348" r:id="rId17"/>
    <p:sldId id="284" r:id="rId18"/>
    <p:sldId id="334" r:id="rId19"/>
    <p:sldId id="330" r:id="rId20"/>
    <p:sldId id="328" r:id="rId21"/>
    <p:sldId id="332" r:id="rId22"/>
    <p:sldId id="333" r:id="rId23"/>
    <p:sldId id="3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2447" autoAdjust="0"/>
  </p:normalViewPr>
  <p:slideViewPr>
    <p:cSldViewPr snapToGrid="0">
      <p:cViewPr>
        <p:scale>
          <a:sx n="67" d="100"/>
          <a:sy n="67" d="100"/>
        </p:scale>
        <p:origin x="1053" y="1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A4805-941D-45C7-87E3-BBEA003466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EB0DA-077F-4E4C-9C27-6881094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9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29A26-34C6-4C39-BCE4-EA924CEB9B1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85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EB0DA-077F-4E4C-9C27-6881094AB4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83bde8563da3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83bde8563da3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0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EB0DA-077F-4E4C-9C27-6881094AB4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83bde8563da3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83bde8563da3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23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83bde8563da3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83bde8563da3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77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EB0DA-077F-4E4C-9C27-6881094AB4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29A26-34C6-4C39-BCE4-EA924CEB9B1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54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29A26-34C6-4C39-BCE4-EA924CEB9B1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510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83bde8563da3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83bde8563da3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32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963650-5D77-E649-A640-3BDFA81AC4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7826" y="1257893"/>
            <a:ext cx="6831193" cy="260725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Slide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803D195-B655-B54A-8397-63B5791168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7826" y="4089969"/>
            <a:ext cx="6831193" cy="1400308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278246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302C126-14AB-DE44-9974-D5CABC7C1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3121" y="698782"/>
            <a:ext cx="5156154" cy="51228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D01C6C-8165-0B43-8791-AF2DB030BF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7440" y="698782"/>
            <a:ext cx="5156154" cy="51228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9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076FFE-C9A8-4B03-9210-DDD38634B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46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060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9A94A-5D5B-3542-9A56-E0F1600607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798284" y="1858617"/>
            <a:ext cx="8715484" cy="4509132"/>
          </a:xfrm>
        </p:spPr>
        <p:txBody>
          <a:bodyPr/>
          <a:lstStyle>
            <a:lvl1pPr>
              <a:defRPr b="0"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2BA2F-741A-4A48-814F-E9B0997069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8284" y="341753"/>
            <a:ext cx="8715484" cy="1298203"/>
          </a:xfrm>
          <a:noFill/>
        </p:spPr>
        <p:txBody>
          <a:bodyPr anchor="b">
            <a:noAutofit/>
          </a:bodyPr>
          <a:lstStyle>
            <a:lvl1pPr algn="l">
              <a:defRPr sz="4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</p:spTree>
    <p:extLst>
      <p:ext uri="{BB962C8B-B14F-4D97-AF65-F5344CB8AC3E}">
        <p14:creationId xmlns:p14="http://schemas.microsoft.com/office/powerpoint/2010/main" val="6983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9A94A-5D5B-3542-9A56-E0F1600607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798284" y="1858617"/>
            <a:ext cx="8715484" cy="4509132"/>
          </a:xfrm>
        </p:spPr>
        <p:txBody>
          <a:bodyPr/>
          <a:lstStyle>
            <a:lvl1pPr>
              <a:defRPr b="0"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2BA2F-741A-4A48-814F-E9B0997069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8284" y="341753"/>
            <a:ext cx="8715484" cy="1298203"/>
          </a:xfrm>
          <a:noFill/>
        </p:spPr>
        <p:txBody>
          <a:bodyPr anchor="b">
            <a:noAutofit/>
          </a:bodyPr>
          <a:lstStyle>
            <a:lvl1pPr algn="l">
              <a:defRPr sz="4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</p:spTree>
    <p:extLst>
      <p:ext uri="{BB962C8B-B14F-4D97-AF65-F5344CB8AC3E}">
        <p14:creationId xmlns:p14="http://schemas.microsoft.com/office/powerpoint/2010/main" val="10943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9A94A-5D5B-3542-9A56-E0F1600607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54836" y="1858617"/>
            <a:ext cx="11512486" cy="3593916"/>
          </a:xfrm>
        </p:spPr>
        <p:txBody>
          <a:bodyPr/>
          <a:lstStyle>
            <a:lvl1pPr>
              <a:defRPr b="0"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2BA2F-741A-4A48-814F-E9B0997069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836" y="341753"/>
            <a:ext cx="11512486" cy="1298203"/>
          </a:xfrm>
          <a:noFill/>
        </p:spPr>
        <p:txBody>
          <a:bodyPr anchor="b">
            <a:noAutofit/>
          </a:bodyPr>
          <a:lstStyle>
            <a:lvl1pPr algn="l">
              <a:defRPr sz="4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</p:spTree>
    <p:extLst>
      <p:ext uri="{BB962C8B-B14F-4D97-AF65-F5344CB8AC3E}">
        <p14:creationId xmlns:p14="http://schemas.microsoft.com/office/powerpoint/2010/main" val="3942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ideba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FD0BB0-DC25-1E46-90AA-29064A6B65C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54836" y="1861852"/>
            <a:ext cx="5618582" cy="3579392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455004-4059-E545-81C0-C7A76D723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835" y="341753"/>
            <a:ext cx="11512487" cy="1298203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C928E5-FBC4-FA43-A345-0F9FA92F56F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740" y="1861852"/>
            <a:ext cx="5618582" cy="3579392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97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ideba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FD0BB0-DC25-1E46-90AA-29064A6B65C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54836" y="1861852"/>
            <a:ext cx="5618582" cy="3579392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455004-4059-E545-81C0-C7A76D723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835" y="341753"/>
            <a:ext cx="11512487" cy="1298203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C928E5-FBC4-FA43-A345-0F9FA92F56F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740" y="1861852"/>
            <a:ext cx="5618582" cy="3579392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91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9A94A-5D5B-3542-9A56-E0F1600607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393232" y="1858616"/>
            <a:ext cx="6474090" cy="3988833"/>
          </a:xfrm>
        </p:spPr>
        <p:txBody>
          <a:bodyPr/>
          <a:lstStyle>
            <a:lvl1pPr>
              <a:defRPr b="0"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2BA2F-741A-4A48-814F-E9B0997069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3232" y="341753"/>
            <a:ext cx="6474090" cy="1298203"/>
          </a:xfrm>
          <a:noFill/>
        </p:spPr>
        <p:txBody>
          <a:bodyPr anchor="b">
            <a:noAutofit/>
          </a:bodyPr>
          <a:lstStyle>
            <a:lvl1pPr algn="l">
              <a:defRPr sz="2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533749C-2724-5D45-A1C2-8FB5C7635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4678" y="341752"/>
            <a:ext cx="4761653" cy="55056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4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9A94A-5D5B-3542-9A56-E0F1600607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393232" y="1858616"/>
            <a:ext cx="6474090" cy="3988833"/>
          </a:xfrm>
        </p:spPr>
        <p:txBody>
          <a:bodyPr/>
          <a:lstStyle>
            <a:lvl1pPr>
              <a:defRPr b="0"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2BA2F-741A-4A48-814F-E9B0997069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3232" y="341753"/>
            <a:ext cx="6474090" cy="1298203"/>
          </a:xfrm>
          <a:noFill/>
        </p:spPr>
        <p:txBody>
          <a:bodyPr anchor="b">
            <a:noAutofit/>
          </a:bodyPr>
          <a:lstStyle>
            <a:lvl1pPr algn="l">
              <a:defRPr sz="2400">
                <a:solidFill>
                  <a:srgbClr val="00689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533749C-2724-5D45-A1C2-8FB5C7635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4678" y="341752"/>
            <a:ext cx="4761653" cy="55056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4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ideba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631CA7-D86B-7849-AF47-107C8C9E84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3089" y="1178805"/>
            <a:ext cx="5580044" cy="4602235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11C9CB-1011-8748-9058-86E453CF60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3089" y="341753"/>
            <a:ext cx="5580044" cy="701257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689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9DFBDB-4908-1F4F-9622-8F4CFB7E07D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58049" y="1178805"/>
            <a:ext cx="5580044" cy="4602235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98EA35-231C-1A47-BC93-19D715E349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8049" y="341753"/>
            <a:ext cx="5580044" cy="701257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689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4624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51648" y="811964"/>
            <a:ext cx="9489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51648" y="2137527"/>
            <a:ext cx="9489140" cy="395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89E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871" y="2529073"/>
            <a:ext cx="10881359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Climate Mitigation Strategies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Incorporating Heritage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93840" y="4999487"/>
            <a:ext cx="5937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Erica Avrami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Simon Sturgis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Antonio </a:t>
            </a:r>
            <a:r>
              <a:rPr lang="en-US" sz="2400" b="0" dirty="0" err="1" smtClean="0">
                <a:solidFill>
                  <a:schemeClr val="tx1"/>
                </a:solidFill>
                <a:latin typeface="+mn-lt"/>
              </a:rPr>
              <a:t>Jesús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chemeClr val="tx1"/>
                </a:solidFill>
                <a:latin typeface="+mn-lt"/>
              </a:rPr>
              <a:t>Antequera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 Delgado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687519" y="4821682"/>
            <a:ext cx="10881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Moderator:</a:t>
            </a:r>
          </a:p>
          <a:p>
            <a:pPr algn="r"/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Speakers: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33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667"/>
          <a:stretch/>
        </p:blipFill>
        <p:spPr>
          <a:xfrm>
            <a:off x="1642155" y="1802618"/>
            <a:ext cx="8839890" cy="3846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757" y="630098"/>
            <a:ext cx="4830235" cy="54014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sz="1100" b="1" dirty="0" smtClean="0"/>
          </a:p>
          <a:p>
            <a:pPr algn="ctr"/>
            <a:r>
              <a:rPr lang="en-US" sz="2800" b="1" dirty="0" smtClean="0"/>
              <a:t>MINIMIZE </a:t>
            </a: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OPERATIONAL CARBON EMISSIONS</a:t>
            </a:r>
          </a:p>
          <a:p>
            <a:pPr algn="ctr"/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by </a:t>
            </a:r>
            <a:r>
              <a:rPr lang="en-US" sz="2800" b="1" dirty="0"/>
              <a:t>improving energy </a:t>
            </a:r>
            <a:r>
              <a:rPr lang="en-US" sz="2800" b="1" dirty="0" smtClean="0"/>
              <a:t>efficiency, and </a:t>
            </a:r>
            <a:r>
              <a:rPr lang="en-US" sz="2800" b="1" dirty="0" smtClean="0"/>
              <a:t>decreasing </a:t>
            </a:r>
            <a:r>
              <a:rPr lang="en-US" sz="2800" b="1" dirty="0" smtClean="0"/>
              <a:t>or eliminating the use of fossil fuels </a:t>
            </a:r>
          </a:p>
          <a:p>
            <a:pPr algn="ctr"/>
            <a:r>
              <a:rPr lang="en-US" sz="2800" b="1" dirty="0" smtClean="0"/>
              <a:t>on site (direct) and at </a:t>
            </a:r>
          </a:p>
          <a:p>
            <a:pPr algn="ctr"/>
            <a:r>
              <a:rPr lang="en-US" sz="2800" b="1" dirty="0" smtClean="0"/>
              <a:t>energy sources (indirect</a:t>
            </a:r>
            <a:r>
              <a:rPr lang="en-US" sz="2800" b="1" dirty="0" smtClean="0"/>
              <a:t>)</a:t>
            </a:r>
            <a:endParaRPr lang="en-US" sz="2800" b="1" dirty="0">
              <a:solidFill>
                <a:schemeClr val="accent1"/>
              </a:solidFill>
            </a:endParaRPr>
          </a:p>
          <a:p>
            <a:pPr algn="ctr"/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7794" y="1270822"/>
            <a:ext cx="4721726" cy="1063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ket 2"/>
          <p:cNvSpPr/>
          <p:nvPr/>
        </p:nvSpPr>
        <p:spPr>
          <a:xfrm>
            <a:off x="10042497" y="2544417"/>
            <a:ext cx="246491" cy="2003729"/>
          </a:xfrm>
          <a:prstGeom prst="rightBracket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79013" y="2925570"/>
            <a:ext cx="148915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4400" b="1" dirty="0" smtClean="0">
                <a:solidFill>
                  <a:schemeClr val="accent6"/>
                </a:solidFill>
              </a:rPr>
              <a:t>27%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mbodied Carbon of Buildings and Infrastructure: Internationa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57" y="2790825"/>
            <a:ext cx="9144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20200" y="624840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Adapted from C40knowledgehub.org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Line Callout 3 2"/>
          <p:cNvSpPr/>
          <p:nvPr/>
        </p:nvSpPr>
        <p:spPr>
          <a:xfrm>
            <a:off x="8278102" y="1348800"/>
            <a:ext cx="3352800" cy="1219199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51699"/>
              <a:gd name="adj8" fmla="val -23182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operating </a:t>
            </a: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for </a:t>
            </a:r>
            <a:endParaRPr lang="en-US" sz="14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70% of </a:t>
            </a: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emissions over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lifecycle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building, on </a:t>
            </a: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average, though studies vary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5362" y="490862"/>
            <a:ext cx="9489140" cy="746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 smtClean="0"/>
              <a:t>Significance of </a:t>
            </a:r>
            <a:r>
              <a:rPr lang="en-US" sz="4000" dirty="0" smtClean="0"/>
              <a:t>Operational </a:t>
            </a:r>
            <a:r>
              <a:rPr lang="en-US" sz="4000" dirty="0" smtClean="0"/>
              <a:t>Carbon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02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98"/>
            <a:ext cx="11180488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Energy Codes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1831" y="2164080"/>
            <a:ext cx="3432909" cy="3568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+mn-lt"/>
              </a:rPr>
              <a:t>Energy codes seek to reduce energy consumption and improve efficiency at the time a new building or renovation to an existing building is </a:t>
            </a:r>
            <a:r>
              <a:rPr lang="en-US" sz="2800" b="1" i="1" dirty="0" smtClean="0">
                <a:solidFill>
                  <a:schemeClr val="accent1"/>
                </a:solidFill>
                <a:latin typeface="+mn-lt"/>
              </a:rPr>
              <a:t>designed</a:t>
            </a:r>
            <a:r>
              <a:rPr lang="en-US" sz="2800" i="1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00" y="1462205"/>
            <a:ext cx="6254923" cy="449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1622" y="5953018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https://sustainableenergyaction.org/</a:t>
            </a:r>
          </a:p>
        </p:txBody>
      </p:sp>
    </p:spTree>
    <p:extLst>
      <p:ext uri="{BB962C8B-B14F-4D97-AF65-F5344CB8AC3E}">
        <p14:creationId xmlns:p14="http://schemas.microsoft.com/office/powerpoint/2010/main" val="18663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4391" y="9161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Status of Energy Code Adoption by State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(as of Dec 2023)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60" t="17308" r="4277" b="6669"/>
          <a:stretch/>
        </p:blipFill>
        <p:spPr>
          <a:xfrm>
            <a:off x="0" y="2129590"/>
            <a:ext cx="6008051" cy="2769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00" y="1143000"/>
            <a:ext cx="20574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2921" y="5385480"/>
            <a:ext cx="152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Residential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199" t="23640" r="9086" b="6522"/>
          <a:stretch/>
        </p:blipFill>
        <p:spPr>
          <a:xfrm>
            <a:off x="6110291" y="2129590"/>
            <a:ext cx="6081709" cy="2888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00736" y="5385480"/>
            <a:ext cx="152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Commercial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7069" y="2129590"/>
            <a:ext cx="1068405" cy="26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53549" y="2129589"/>
            <a:ext cx="1100489" cy="329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82100" y="6468178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https://www.energycodes.gov/infographics</a:t>
            </a:r>
          </a:p>
        </p:txBody>
      </p:sp>
    </p:spTree>
    <p:extLst>
      <p:ext uri="{BB962C8B-B14F-4D97-AF65-F5344CB8AC3E}">
        <p14:creationId xmlns:p14="http://schemas.microsoft.com/office/powerpoint/2010/main" val="19668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47" y="94268"/>
            <a:ext cx="11477233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Building Performance Standards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8910" y="2427859"/>
            <a:ext cx="4551680" cy="3568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+mn-lt"/>
              </a:rPr>
              <a:t>Building performance standards seek to reduce actual operating emissions and/or energy use of existing buildings </a:t>
            </a:r>
            <a:r>
              <a:rPr lang="en-US" sz="2800" b="1" dirty="0">
                <a:solidFill>
                  <a:schemeClr val="accent1"/>
                </a:solidFill>
                <a:latin typeface="+mn-lt"/>
              </a:rPr>
              <a:t>over </a:t>
            </a:r>
            <a:r>
              <a:rPr lang="en-US" sz="2800" b="1" dirty="0" smtClean="0">
                <a:solidFill>
                  <a:schemeClr val="accent1"/>
                </a:solidFill>
                <a:latin typeface="+mn-lt"/>
              </a:rPr>
              <a:t>time</a:t>
            </a:r>
            <a:r>
              <a:rPr lang="en-US" sz="2800" dirty="0" smtClean="0">
                <a:latin typeface="+mn-lt"/>
              </a:rPr>
              <a:t>.</a:t>
            </a:r>
          </a:p>
        </p:txBody>
      </p:sp>
      <p:pic>
        <p:nvPicPr>
          <p:cNvPr id="5122" name="Picture 2" descr="https://www.buildinggreen.com/sites/default/files/articles/aceee%20bps%20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93" y="1519604"/>
            <a:ext cx="3848908" cy="49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396385"/>
            <a:ext cx="1059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Existing Buildings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Performan</a:t>
            </a:r>
            <a:r>
              <a:rPr lang="en-US" sz="2000" b="1" dirty="0" err="1" smtClean="0">
                <a:solidFill>
                  <a:srgbClr val="000000"/>
                </a:solidFill>
              </a:rPr>
              <a:t>ce</a:t>
            </a:r>
            <a:r>
              <a:rPr lang="en-US" sz="2000" b="1" dirty="0" smtClean="0">
                <a:solidFill>
                  <a:srgbClr val="000000"/>
                </a:solidFill>
              </a:rPr>
              <a:t> Standards – Energy &amp; Emissions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(as of Dec 2023)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00" y="1143000"/>
            <a:ext cx="20574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 descr="State and Local Building Performance Standar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1157754" y="922685"/>
            <a:ext cx="10325100" cy="61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08135" y="6207618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https://www.energycodes.gov/infographics</a:t>
            </a:r>
          </a:p>
        </p:txBody>
      </p:sp>
    </p:spTree>
    <p:extLst>
      <p:ext uri="{BB962C8B-B14F-4D97-AF65-F5344CB8AC3E}">
        <p14:creationId xmlns:p14="http://schemas.microsoft.com/office/powerpoint/2010/main" val="41785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81376" y="2243231"/>
            <a:ext cx="5222239" cy="3829161"/>
            <a:chOff x="233681" y="1663315"/>
            <a:chExt cx="5892800" cy="4378125"/>
          </a:xfrm>
        </p:grpSpPr>
        <p:pic>
          <p:nvPicPr>
            <p:cNvPr id="8194" name="Picture 2" descr="Figure 1. NYC GHG Emissions by Sect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2" r="8049" b="9119"/>
            <a:stretch/>
          </p:blipFill>
          <p:spPr bwMode="auto">
            <a:xfrm>
              <a:off x="233681" y="1687378"/>
              <a:ext cx="5892800" cy="4354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230686" y="1663315"/>
              <a:ext cx="780994" cy="273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03" y="0"/>
            <a:ext cx="11174127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Building Performance Standards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31704" y="6001801"/>
            <a:ext cx="3208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NYC Mayor’s Office of Sustainability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8" name="Picture 6" descr="Buildings - NYC Mayor's Office of Climate and Environmental Jus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62" y="4018278"/>
            <a:ext cx="4471344" cy="251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362" y="1094564"/>
            <a:ext cx="4471344" cy="26900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11520" y="2212279"/>
            <a:ext cx="1027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Carbon targets &amp;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limits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1520" y="4826831"/>
            <a:ext cx="102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ratings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3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44" y="74932"/>
            <a:ext cx="948914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Sustainable Roofs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57469"/>
            <a:ext cx="482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https://urbanstrong.com/projects/brooklyn-carriage-house-green-roof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734"/>
            <a:ext cx="6909972" cy="3939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060" y="1851954"/>
            <a:ext cx="5957940" cy="39727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57697" y="5857469"/>
            <a:ext cx="482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©Charles E.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Leche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Preservation Resource Center or New Orleans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3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flipH="1">
            <a:off x="2776889" y="1837238"/>
            <a:ext cx="7095392" cy="980000"/>
          </a:xfrm>
          <a:prstGeom prst="rect">
            <a:avLst/>
          </a:prstGeom>
          <a:solidFill>
            <a:srgbClr val="274E13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294967295"/>
          </p:nvPr>
        </p:nvSpPr>
        <p:spPr>
          <a:xfrm>
            <a:off x="4074501" y="3576973"/>
            <a:ext cx="4805482" cy="14264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Zoning &amp; Densification</a:t>
            </a:r>
            <a:br>
              <a:rPr lang="e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e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/>
            </a:r>
            <a:br>
              <a:rPr lang="e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en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Energy Transitions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2771748" y="1980998"/>
            <a:ext cx="7113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LAND </a:t>
            </a:r>
            <a:r>
              <a:rPr lang="en" sz="32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</a:t>
            </a:r>
            <a:endParaRPr sz="24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0" name="Google Shape;80;p13"/>
          <p:cNvGrpSpPr/>
          <p:nvPr/>
        </p:nvGrpSpPr>
        <p:grpSpPr>
          <a:xfrm>
            <a:off x="1061291" y="1942464"/>
            <a:ext cx="1714400" cy="965159"/>
            <a:chOff x="6577738" y="3819775"/>
            <a:chExt cx="1285800" cy="723869"/>
          </a:xfrm>
        </p:grpSpPr>
        <p:sp>
          <p:nvSpPr>
            <p:cNvPr id="81" name="Google Shape;81;p13"/>
            <p:cNvSpPr txBox="1"/>
            <p:nvPr/>
          </p:nvSpPr>
          <p:spPr>
            <a:xfrm>
              <a:off x="6577738" y="4223244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67" b="1" kern="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LAND USE</a:t>
              </a:r>
              <a:endParaRPr sz="1467" kern="0">
                <a:solidFill>
                  <a:srgbClr val="274E13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" name="Google Shape;82;p13"/>
            <p:cNvGrpSpPr/>
            <p:nvPr/>
          </p:nvGrpSpPr>
          <p:grpSpPr>
            <a:xfrm>
              <a:off x="6950305" y="3819775"/>
              <a:ext cx="503903" cy="486799"/>
              <a:chOff x="7117768" y="4247975"/>
              <a:chExt cx="503903" cy="486799"/>
            </a:xfrm>
          </p:grpSpPr>
          <p:sp>
            <p:nvSpPr>
              <p:cNvPr id="83" name="Google Shape;83;p13"/>
              <p:cNvSpPr/>
              <p:nvPr/>
            </p:nvSpPr>
            <p:spPr>
              <a:xfrm>
                <a:off x="7117768" y="4247975"/>
                <a:ext cx="199500" cy="484500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7318425" y="4412075"/>
                <a:ext cx="138900" cy="320400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7142025" y="42758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7230224" y="4275843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>
                <a:off x="7142025" y="4371099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3"/>
              <p:cNvSpPr/>
              <p:nvPr/>
            </p:nvSpPr>
            <p:spPr>
              <a:xfrm>
                <a:off x="7230225" y="4371095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7142025" y="44714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>
                <a:off x="7358500" y="4651445"/>
                <a:ext cx="51900" cy="81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>
                <a:off x="7458471" y="4339974"/>
                <a:ext cx="163200" cy="394800"/>
              </a:xfrm>
              <a:prstGeom prst="snip1Rect">
                <a:avLst>
                  <a:gd name="adj" fmla="val 16667"/>
                </a:avLst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7523025" y="44282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7523025" y="45044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7370625" y="44282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7334075" y="4530251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14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7794" y="1270822"/>
            <a:ext cx="4721726" cy="1063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620202" y="229800"/>
            <a:ext cx="1084528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6600"/>
                </a:solidFill>
              </a:rPr>
              <a:t>Zoning &amp; Densification</a:t>
            </a: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853" r="26073" b="7400"/>
          <a:stretch/>
        </p:blipFill>
        <p:spPr>
          <a:xfrm>
            <a:off x="2063887" y="1573077"/>
            <a:ext cx="6555012" cy="4027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513" t="20859" r="34080" b="43004"/>
          <a:stretch/>
        </p:blipFill>
        <p:spPr>
          <a:xfrm>
            <a:off x="7677218" y="3647486"/>
            <a:ext cx="4357127" cy="2367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3887" y="5600399"/>
            <a:ext cx="1341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RMI.org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43451" y="6020064"/>
            <a:ext cx="1341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ULI.org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flipH="1">
            <a:off x="3085982" y="5089153"/>
            <a:ext cx="7095392" cy="980000"/>
          </a:xfrm>
          <a:prstGeom prst="rect">
            <a:avLst/>
          </a:prstGeom>
          <a:solidFill>
            <a:srgbClr val="274E13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3060302" y="3354871"/>
            <a:ext cx="7113600" cy="970000"/>
          </a:xfrm>
          <a:prstGeom prst="rect">
            <a:avLst/>
          </a:prstGeom>
          <a:solidFill>
            <a:srgbClr val="194B68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2B6C47"/>
              </a:solidFill>
              <a:highlight>
                <a:srgbClr val="2B6C47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047235" y="3525878"/>
            <a:ext cx="7113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OPERATIONAL </a:t>
            </a:r>
            <a:r>
              <a:rPr lang="en" sz="32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CARBON</a:t>
            </a:r>
            <a:endParaRPr sz="32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039763" y="1647188"/>
            <a:ext cx="7113600" cy="980000"/>
          </a:xfrm>
          <a:prstGeom prst="rect">
            <a:avLst/>
          </a:prstGeom>
          <a:solidFill>
            <a:srgbClr val="B80B47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034604" y="1788230"/>
            <a:ext cx="7113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EMBODIED </a:t>
            </a:r>
            <a:r>
              <a:rPr lang="en" sz="32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CARBON</a:t>
            </a:r>
            <a:endParaRPr sz="32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1325363" y="3439683"/>
            <a:ext cx="1714400" cy="978671"/>
            <a:chOff x="6774239" y="1597047"/>
            <a:chExt cx="1285800" cy="734003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6774239" y="2010650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1467" b="1" kern="0">
                  <a:solidFill>
                    <a:srgbClr val="194B68"/>
                  </a:solidFill>
                  <a:latin typeface="Roboto"/>
                  <a:ea typeface="Roboto"/>
                  <a:cs typeface="Roboto"/>
                  <a:sym typeface="Roboto"/>
                </a:rPr>
                <a:t>OPERATING</a:t>
              </a:r>
              <a:endParaRPr sz="1467" kern="0">
                <a:solidFill>
                  <a:srgbClr val="194B68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13"/>
            <p:cNvGrpSpPr/>
            <p:nvPr/>
          </p:nvGrpSpPr>
          <p:grpSpPr>
            <a:xfrm>
              <a:off x="7128266" y="1597047"/>
              <a:ext cx="594861" cy="471062"/>
              <a:chOff x="2085525" y="3263750"/>
              <a:chExt cx="481825" cy="381550"/>
            </a:xfrm>
          </p:grpSpPr>
          <p:sp>
            <p:nvSpPr>
              <p:cNvPr id="64" name="Google Shape;64;p13"/>
              <p:cNvSpPr/>
              <p:nvPr/>
            </p:nvSpPr>
            <p:spPr>
              <a:xfrm>
                <a:off x="2320325" y="3263750"/>
                <a:ext cx="227825" cy="141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5641" extrusionOk="0">
                    <a:moveTo>
                      <a:pt x="4066" y="0"/>
                    </a:moveTo>
                    <a:cubicBezTo>
                      <a:pt x="2283" y="3"/>
                      <a:pt x="675" y="1081"/>
                      <a:pt x="0" y="2731"/>
                    </a:cubicBezTo>
                    <a:cubicBezTo>
                      <a:pt x="1527" y="2939"/>
                      <a:pt x="2912" y="3734"/>
                      <a:pt x="3861" y="4948"/>
                    </a:cubicBezTo>
                    <a:cubicBezTo>
                      <a:pt x="4331" y="4823"/>
                      <a:pt x="4810" y="4761"/>
                      <a:pt x="5287" y="4761"/>
                    </a:cubicBezTo>
                    <a:cubicBezTo>
                      <a:pt x="6338" y="4761"/>
                      <a:pt x="7378" y="5060"/>
                      <a:pt x="8281" y="5640"/>
                    </a:cubicBezTo>
                    <a:cubicBezTo>
                      <a:pt x="9112" y="2825"/>
                      <a:pt x="7002" y="0"/>
                      <a:pt x="4069" y="0"/>
                    </a:cubicBezTo>
                    <a:close/>
                  </a:path>
                </a:pathLst>
              </a:custGeom>
              <a:solidFill>
                <a:srgbClr val="194B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2085525" y="3355200"/>
                <a:ext cx="481825" cy="2901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4" extrusionOk="0">
                    <a:moveTo>
                      <a:pt x="8620" y="1"/>
                    </a:moveTo>
                    <a:cubicBezTo>
                      <a:pt x="8610" y="1"/>
                      <a:pt x="8599" y="1"/>
                      <a:pt x="8588" y="1"/>
                    </a:cubicBezTo>
                    <a:cubicBezTo>
                      <a:pt x="7468" y="4"/>
                      <a:pt x="6384" y="407"/>
                      <a:pt x="5535" y="1139"/>
                    </a:cubicBezTo>
                    <a:cubicBezTo>
                      <a:pt x="4818" y="1756"/>
                      <a:pt x="4288" y="2563"/>
                      <a:pt x="4005" y="3470"/>
                    </a:cubicBezTo>
                    <a:lnTo>
                      <a:pt x="3891" y="3470"/>
                    </a:lnTo>
                    <a:cubicBezTo>
                      <a:pt x="1747" y="3470"/>
                      <a:pt x="0" y="5295"/>
                      <a:pt x="0" y="7538"/>
                    </a:cubicBezTo>
                    <a:cubicBezTo>
                      <a:pt x="0" y="9781"/>
                      <a:pt x="1744" y="11603"/>
                      <a:pt x="3891" y="11603"/>
                    </a:cubicBezTo>
                    <a:lnTo>
                      <a:pt x="14798" y="11603"/>
                    </a:lnTo>
                    <a:cubicBezTo>
                      <a:pt x="17264" y="11603"/>
                      <a:pt x="19272" y="9504"/>
                      <a:pt x="19272" y="6924"/>
                    </a:cubicBezTo>
                    <a:cubicBezTo>
                      <a:pt x="19272" y="6044"/>
                      <a:pt x="19034" y="5180"/>
                      <a:pt x="18583" y="4427"/>
                    </a:cubicBezTo>
                    <a:cubicBezTo>
                      <a:pt x="18152" y="3705"/>
                      <a:pt x="17529" y="3118"/>
                      <a:pt x="16782" y="2726"/>
                    </a:cubicBezTo>
                    <a:cubicBezTo>
                      <a:pt x="16161" y="2403"/>
                      <a:pt x="15480" y="2241"/>
                      <a:pt x="14799" y="2241"/>
                    </a:cubicBezTo>
                    <a:cubicBezTo>
                      <a:pt x="14135" y="2241"/>
                      <a:pt x="13471" y="2394"/>
                      <a:pt x="12861" y="2702"/>
                    </a:cubicBezTo>
                    <a:cubicBezTo>
                      <a:pt x="12232" y="1443"/>
                      <a:pt x="11118" y="513"/>
                      <a:pt x="9784" y="157"/>
                    </a:cubicBezTo>
                    <a:cubicBezTo>
                      <a:pt x="9403" y="55"/>
                      <a:pt x="9013" y="1"/>
                      <a:pt x="8620" y="1"/>
                    </a:cubicBezTo>
                    <a:close/>
                  </a:path>
                </a:pathLst>
              </a:custGeom>
              <a:solidFill>
                <a:srgbClr val="194B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66;p13"/>
            <p:cNvSpPr txBox="1"/>
            <p:nvPr/>
          </p:nvSpPr>
          <p:spPr>
            <a:xfrm>
              <a:off x="7181625" y="1725325"/>
              <a:ext cx="6975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</a:t>
              </a:r>
              <a:r>
                <a:rPr lang="en" sz="13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3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7" name="Google Shape;67;p13"/>
          <p:cNvGrpSpPr/>
          <p:nvPr/>
        </p:nvGrpSpPr>
        <p:grpSpPr>
          <a:xfrm>
            <a:off x="1299658" y="1694673"/>
            <a:ext cx="1714400" cy="969016"/>
            <a:chOff x="6774234" y="2504108"/>
            <a:chExt cx="1285800" cy="726762"/>
          </a:xfrm>
        </p:grpSpPr>
        <p:grpSp>
          <p:nvGrpSpPr>
            <p:cNvPr id="68" name="Google Shape;68;p13"/>
            <p:cNvGrpSpPr/>
            <p:nvPr/>
          </p:nvGrpSpPr>
          <p:grpSpPr>
            <a:xfrm>
              <a:off x="7119712" y="2504108"/>
              <a:ext cx="594861" cy="471062"/>
              <a:chOff x="2085525" y="3263750"/>
              <a:chExt cx="481825" cy="381550"/>
            </a:xfrm>
          </p:grpSpPr>
          <p:sp>
            <p:nvSpPr>
              <p:cNvPr id="69" name="Google Shape;69;p13"/>
              <p:cNvSpPr/>
              <p:nvPr/>
            </p:nvSpPr>
            <p:spPr>
              <a:xfrm>
                <a:off x="2320325" y="3263750"/>
                <a:ext cx="227825" cy="141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5641" extrusionOk="0">
                    <a:moveTo>
                      <a:pt x="4066" y="0"/>
                    </a:moveTo>
                    <a:cubicBezTo>
                      <a:pt x="2283" y="3"/>
                      <a:pt x="675" y="1081"/>
                      <a:pt x="0" y="2731"/>
                    </a:cubicBezTo>
                    <a:cubicBezTo>
                      <a:pt x="1527" y="2939"/>
                      <a:pt x="2912" y="3734"/>
                      <a:pt x="3861" y="4948"/>
                    </a:cubicBezTo>
                    <a:cubicBezTo>
                      <a:pt x="4331" y="4823"/>
                      <a:pt x="4810" y="4761"/>
                      <a:pt x="5287" y="4761"/>
                    </a:cubicBezTo>
                    <a:cubicBezTo>
                      <a:pt x="6338" y="4761"/>
                      <a:pt x="7378" y="5060"/>
                      <a:pt x="8281" y="5640"/>
                    </a:cubicBezTo>
                    <a:cubicBezTo>
                      <a:pt x="9112" y="2825"/>
                      <a:pt x="7002" y="0"/>
                      <a:pt x="4069" y="0"/>
                    </a:cubicBezTo>
                    <a:close/>
                  </a:path>
                </a:pathLst>
              </a:custGeom>
              <a:solidFill>
                <a:srgbClr val="9E28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>
                <a:off x="2085525" y="3355200"/>
                <a:ext cx="481825" cy="2901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4" extrusionOk="0">
                    <a:moveTo>
                      <a:pt x="8620" y="1"/>
                    </a:moveTo>
                    <a:cubicBezTo>
                      <a:pt x="8610" y="1"/>
                      <a:pt x="8599" y="1"/>
                      <a:pt x="8588" y="1"/>
                    </a:cubicBezTo>
                    <a:cubicBezTo>
                      <a:pt x="7468" y="4"/>
                      <a:pt x="6384" y="407"/>
                      <a:pt x="5535" y="1139"/>
                    </a:cubicBezTo>
                    <a:cubicBezTo>
                      <a:pt x="4818" y="1756"/>
                      <a:pt x="4288" y="2563"/>
                      <a:pt x="4005" y="3470"/>
                    </a:cubicBezTo>
                    <a:lnTo>
                      <a:pt x="3891" y="3470"/>
                    </a:lnTo>
                    <a:cubicBezTo>
                      <a:pt x="1747" y="3470"/>
                      <a:pt x="0" y="5295"/>
                      <a:pt x="0" y="7538"/>
                    </a:cubicBezTo>
                    <a:cubicBezTo>
                      <a:pt x="0" y="9781"/>
                      <a:pt x="1744" y="11603"/>
                      <a:pt x="3891" y="11603"/>
                    </a:cubicBezTo>
                    <a:lnTo>
                      <a:pt x="14798" y="11603"/>
                    </a:lnTo>
                    <a:cubicBezTo>
                      <a:pt x="17264" y="11603"/>
                      <a:pt x="19272" y="9504"/>
                      <a:pt x="19272" y="6924"/>
                    </a:cubicBezTo>
                    <a:cubicBezTo>
                      <a:pt x="19272" y="6044"/>
                      <a:pt x="19034" y="5180"/>
                      <a:pt x="18583" y="4427"/>
                    </a:cubicBezTo>
                    <a:cubicBezTo>
                      <a:pt x="18152" y="3705"/>
                      <a:pt x="17529" y="3118"/>
                      <a:pt x="16782" y="2726"/>
                    </a:cubicBezTo>
                    <a:cubicBezTo>
                      <a:pt x="16161" y="2403"/>
                      <a:pt x="15480" y="2241"/>
                      <a:pt x="14799" y="2241"/>
                    </a:cubicBezTo>
                    <a:cubicBezTo>
                      <a:pt x="14135" y="2241"/>
                      <a:pt x="13471" y="2394"/>
                      <a:pt x="12861" y="2702"/>
                    </a:cubicBezTo>
                    <a:cubicBezTo>
                      <a:pt x="12232" y="1443"/>
                      <a:pt x="11118" y="513"/>
                      <a:pt x="9784" y="157"/>
                    </a:cubicBezTo>
                    <a:cubicBezTo>
                      <a:pt x="9403" y="55"/>
                      <a:pt x="9013" y="1"/>
                      <a:pt x="8620" y="1"/>
                    </a:cubicBezTo>
                    <a:close/>
                  </a:path>
                </a:pathLst>
              </a:custGeom>
              <a:solidFill>
                <a:srgbClr val="9E28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" name="Google Shape;71;p13"/>
            <p:cNvSpPr txBox="1"/>
            <p:nvPr/>
          </p:nvSpPr>
          <p:spPr>
            <a:xfrm>
              <a:off x="6774234" y="2910470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67" b="1" kern="0">
                  <a:solidFill>
                    <a:srgbClr val="9E2848"/>
                  </a:solidFill>
                  <a:latin typeface="Roboto"/>
                  <a:ea typeface="Roboto"/>
                  <a:cs typeface="Roboto"/>
                  <a:sym typeface="Roboto"/>
                </a:rPr>
                <a:t>EMBODIED</a:t>
              </a:r>
              <a:endParaRPr sz="1467" kern="0">
                <a:solidFill>
                  <a:srgbClr val="9E284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 txBox="1"/>
            <p:nvPr/>
          </p:nvSpPr>
          <p:spPr>
            <a:xfrm>
              <a:off x="7181625" y="2635325"/>
              <a:ext cx="6975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</a:t>
              </a:r>
              <a:r>
                <a:rPr lang="en" sz="1333" b="1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333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6" name="Google Shape;76;p13"/>
          <p:cNvSpPr txBox="1"/>
          <p:nvPr/>
        </p:nvSpPr>
        <p:spPr>
          <a:xfrm>
            <a:off x="3080841" y="5232913"/>
            <a:ext cx="7113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LAND </a:t>
            </a:r>
            <a:r>
              <a:rPr lang="en" sz="32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</a:t>
            </a:r>
            <a:endParaRPr sz="24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0" name="Google Shape;80;p13"/>
          <p:cNvGrpSpPr/>
          <p:nvPr/>
        </p:nvGrpSpPr>
        <p:grpSpPr>
          <a:xfrm>
            <a:off x="1370384" y="5194379"/>
            <a:ext cx="1714400" cy="965159"/>
            <a:chOff x="6577738" y="3819775"/>
            <a:chExt cx="1285800" cy="723869"/>
          </a:xfrm>
        </p:grpSpPr>
        <p:sp>
          <p:nvSpPr>
            <p:cNvPr id="81" name="Google Shape;81;p13"/>
            <p:cNvSpPr txBox="1"/>
            <p:nvPr/>
          </p:nvSpPr>
          <p:spPr>
            <a:xfrm>
              <a:off x="6577738" y="4223244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67" b="1" kern="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LAND USE</a:t>
              </a:r>
              <a:endParaRPr sz="1467" kern="0">
                <a:solidFill>
                  <a:srgbClr val="274E13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" name="Google Shape;82;p13"/>
            <p:cNvGrpSpPr/>
            <p:nvPr/>
          </p:nvGrpSpPr>
          <p:grpSpPr>
            <a:xfrm>
              <a:off x="6950305" y="3819775"/>
              <a:ext cx="503903" cy="486799"/>
              <a:chOff x="7117768" y="4247975"/>
              <a:chExt cx="503903" cy="486799"/>
            </a:xfrm>
          </p:grpSpPr>
          <p:sp>
            <p:nvSpPr>
              <p:cNvPr id="83" name="Google Shape;83;p13"/>
              <p:cNvSpPr/>
              <p:nvPr/>
            </p:nvSpPr>
            <p:spPr>
              <a:xfrm>
                <a:off x="7117768" y="4247975"/>
                <a:ext cx="199500" cy="484500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7318425" y="4412075"/>
                <a:ext cx="138900" cy="320400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7142025" y="42758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7230224" y="4275843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>
                <a:off x="7142025" y="4371099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3"/>
              <p:cNvSpPr/>
              <p:nvPr/>
            </p:nvSpPr>
            <p:spPr>
              <a:xfrm>
                <a:off x="7230225" y="4371095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7142025" y="44714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>
                <a:off x="7358500" y="4651445"/>
                <a:ext cx="51900" cy="81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>
                <a:off x="7458471" y="4339974"/>
                <a:ext cx="163200" cy="394800"/>
              </a:xfrm>
              <a:prstGeom prst="snip1Rect">
                <a:avLst>
                  <a:gd name="adj" fmla="val 16667"/>
                </a:avLst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7523025" y="44282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7523025" y="45044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7370625" y="44282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7334075" y="4530251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32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05517" y="198008"/>
            <a:ext cx="10937934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6600"/>
                </a:solidFill>
              </a:rPr>
              <a:t>Zoning</a:t>
            </a: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31439" t="47712" r="34810" b="33281"/>
          <a:stretch/>
        </p:blipFill>
        <p:spPr>
          <a:xfrm>
            <a:off x="7492959" y="1810648"/>
            <a:ext cx="3557610" cy="1126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591" r="16816" b="88082"/>
          <a:stretch/>
        </p:blipFill>
        <p:spPr>
          <a:xfrm>
            <a:off x="7168055" y="1161040"/>
            <a:ext cx="3857298" cy="709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883" y="2937607"/>
            <a:ext cx="4344512" cy="2895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34139" y="5948856"/>
            <a:ext cx="2541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Jenn Ackerman,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he New York Times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757" y="1161040"/>
            <a:ext cx="3838311" cy="495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7794" y="1270822"/>
            <a:ext cx="4721726" cy="1063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0832" y="-54741"/>
            <a:ext cx="11000064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6666"/>
                </a:solidFill>
              </a:rPr>
              <a:t>Energy Transitions</a:t>
            </a:r>
            <a:endParaRPr lang="en-US" sz="4000" dirty="0">
              <a:solidFill>
                <a:srgbClr val="006666"/>
              </a:solidFill>
            </a:endParaRPr>
          </a:p>
        </p:txBody>
      </p:sp>
      <p:pic>
        <p:nvPicPr>
          <p:cNvPr id="2050" name="Picture 2" descr="flooded reg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55" y="1001865"/>
            <a:ext cx="8042745" cy="53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46435" y="6363695"/>
            <a:ext cx="3445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Hurricane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Sandy damage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to the New Jersey coast</a:t>
            </a:r>
          </a:p>
          <a:p>
            <a:pPr algn="r" fontAlgn="base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 S Air Force photo/Master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Sgt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Mark C Olsen/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Alamy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975" y="1001865"/>
            <a:ext cx="8046554" cy="536643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6363695"/>
            <a:ext cx="5979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https://hub.jhu.edu/2021/06/04/model-to-predict-wind-energy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 GETTY IMAGES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7794" y="1270822"/>
            <a:ext cx="4721726" cy="1063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Building Electrification | City of San José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2"/>
          <a:stretch/>
        </p:blipFill>
        <p:spPr bwMode="auto">
          <a:xfrm>
            <a:off x="401779" y="3018645"/>
            <a:ext cx="5186221" cy="28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moke billows from a coal fired power pl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31" y="337357"/>
            <a:ext cx="4739430" cy="26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131" y="3424934"/>
            <a:ext cx="4739430" cy="24253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06661" y="5850250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BLM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06661" y="3009436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Getty Images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9148549" y="3059612"/>
            <a:ext cx="396594" cy="306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00231" y="5850250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Palo Alto Utilities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eft-Right-Up Arrow 6"/>
          <p:cNvSpPr/>
          <p:nvPr/>
        </p:nvSpPr>
        <p:spPr>
          <a:xfrm flipV="1">
            <a:off x="5832423" y="4434448"/>
            <a:ext cx="876605" cy="141580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28038" y="6022398"/>
            <a:ext cx="44853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CO-DEPENDENCY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00231" y="328245"/>
            <a:ext cx="948914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6666"/>
                </a:solidFill>
              </a:rPr>
              <a:t>Energy Transitions</a:t>
            </a:r>
            <a:endParaRPr lang="en-US" sz="4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1;p13"/>
          <p:cNvGrpSpPr/>
          <p:nvPr/>
        </p:nvGrpSpPr>
        <p:grpSpPr>
          <a:xfrm>
            <a:off x="2394484" y="3105697"/>
            <a:ext cx="1714400" cy="978670"/>
            <a:chOff x="6774239" y="1597047"/>
            <a:chExt cx="1285800" cy="734002"/>
          </a:xfrm>
        </p:grpSpPr>
        <p:sp>
          <p:nvSpPr>
            <p:cNvPr id="3" name="Google Shape;62;p13"/>
            <p:cNvSpPr txBox="1"/>
            <p:nvPr/>
          </p:nvSpPr>
          <p:spPr>
            <a:xfrm>
              <a:off x="6774239" y="2010649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1467" b="1" kern="0" dirty="0" smtClean="0">
                  <a:solidFill>
                    <a:srgbClr val="194B68"/>
                  </a:solidFill>
                  <a:latin typeface="Roboto"/>
                  <a:ea typeface="Roboto"/>
                  <a:cs typeface="Roboto"/>
                  <a:sym typeface="Roboto"/>
                </a:rPr>
                <a:t>OPERATIONAL</a:t>
              </a:r>
              <a:endParaRPr sz="1467" kern="0" dirty="0">
                <a:solidFill>
                  <a:srgbClr val="194B68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63;p13"/>
            <p:cNvGrpSpPr/>
            <p:nvPr/>
          </p:nvGrpSpPr>
          <p:grpSpPr>
            <a:xfrm>
              <a:off x="7128266" y="1597047"/>
              <a:ext cx="594861" cy="471062"/>
              <a:chOff x="2085525" y="3263750"/>
              <a:chExt cx="481825" cy="381550"/>
            </a:xfrm>
          </p:grpSpPr>
          <p:sp>
            <p:nvSpPr>
              <p:cNvPr id="6" name="Google Shape;64;p13"/>
              <p:cNvSpPr/>
              <p:nvPr/>
            </p:nvSpPr>
            <p:spPr>
              <a:xfrm>
                <a:off x="2320325" y="3263750"/>
                <a:ext cx="227825" cy="141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5641" extrusionOk="0">
                    <a:moveTo>
                      <a:pt x="4066" y="0"/>
                    </a:moveTo>
                    <a:cubicBezTo>
                      <a:pt x="2283" y="3"/>
                      <a:pt x="675" y="1081"/>
                      <a:pt x="0" y="2731"/>
                    </a:cubicBezTo>
                    <a:cubicBezTo>
                      <a:pt x="1527" y="2939"/>
                      <a:pt x="2912" y="3734"/>
                      <a:pt x="3861" y="4948"/>
                    </a:cubicBezTo>
                    <a:cubicBezTo>
                      <a:pt x="4331" y="4823"/>
                      <a:pt x="4810" y="4761"/>
                      <a:pt x="5287" y="4761"/>
                    </a:cubicBezTo>
                    <a:cubicBezTo>
                      <a:pt x="6338" y="4761"/>
                      <a:pt x="7378" y="5060"/>
                      <a:pt x="8281" y="5640"/>
                    </a:cubicBezTo>
                    <a:cubicBezTo>
                      <a:pt x="9112" y="2825"/>
                      <a:pt x="7002" y="0"/>
                      <a:pt x="4069" y="0"/>
                    </a:cubicBezTo>
                    <a:close/>
                  </a:path>
                </a:pathLst>
              </a:custGeom>
              <a:solidFill>
                <a:srgbClr val="194B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65;p13"/>
              <p:cNvSpPr/>
              <p:nvPr/>
            </p:nvSpPr>
            <p:spPr>
              <a:xfrm>
                <a:off x="2085525" y="3355200"/>
                <a:ext cx="481825" cy="2901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4" extrusionOk="0">
                    <a:moveTo>
                      <a:pt x="8620" y="1"/>
                    </a:moveTo>
                    <a:cubicBezTo>
                      <a:pt x="8610" y="1"/>
                      <a:pt x="8599" y="1"/>
                      <a:pt x="8588" y="1"/>
                    </a:cubicBezTo>
                    <a:cubicBezTo>
                      <a:pt x="7468" y="4"/>
                      <a:pt x="6384" y="407"/>
                      <a:pt x="5535" y="1139"/>
                    </a:cubicBezTo>
                    <a:cubicBezTo>
                      <a:pt x="4818" y="1756"/>
                      <a:pt x="4288" y="2563"/>
                      <a:pt x="4005" y="3470"/>
                    </a:cubicBezTo>
                    <a:lnTo>
                      <a:pt x="3891" y="3470"/>
                    </a:lnTo>
                    <a:cubicBezTo>
                      <a:pt x="1747" y="3470"/>
                      <a:pt x="0" y="5295"/>
                      <a:pt x="0" y="7538"/>
                    </a:cubicBezTo>
                    <a:cubicBezTo>
                      <a:pt x="0" y="9781"/>
                      <a:pt x="1744" y="11603"/>
                      <a:pt x="3891" y="11603"/>
                    </a:cubicBezTo>
                    <a:lnTo>
                      <a:pt x="14798" y="11603"/>
                    </a:lnTo>
                    <a:cubicBezTo>
                      <a:pt x="17264" y="11603"/>
                      <a:pt x="19272" y="9504"/>
                      <a:pt x="19272" y="6924"/>
                    </a:cubicBezTo>
                    <a:cubicBezTo>
                      <a:pt x="19272" y="6044"/>
                      <a:pt x="19034" y="5180"/>
                      <a:pt x="18583" y="4427"/>
                    </a:cubicBezTo>
                    <a:cubicBezTo>
                      <a:pt x="18152" y="3705"/>
                      <a:pt x="17529" y="3118"/>
                      <a:pt x="16782" y="2726"/>
                    </a:cubicBezTo>
                    <a:cubicBezTo>
                      <a:pt x="16161" y="2403"/>
                      <a:pt x="15480" y="2241"/>
                      <a:pt x="14799" y="2241"/>
                    </a:cubicBezTo>
                    <a:cubicBezTo>
                      <a:pt x="14135" y="2241"/>
                      <a:pt x="13471" y="2394"/>
                      <a:pt x="12861" y="2702"/>
                    </a:cubicBezTo>
                    <a:cubicBezTo>
                      <a:pt x="12232" y="1443"/>
                      <a:pt x="11118" y="513"/>
                      <a:pt x="9784" y="157"/>
                    </a:cubicBezTo>
                    <a:cubicBezTo>
                      <a:pt x="9403" y="55"/>
                      <a:pt x="9013" y="1"/>
                      <a:pt x="8620" y="1"/>
                    </a:cubicBezTo>
                    <a:close/>
                  </a:path>
                </a:pathLst>
              </a:custGeom>
              <a:solidFill>
                <a:srgbClr val="194B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66;p13"/>
            <p:cNvSpPr txBox="1"/>
            <p:nvPr/>
          </p:nvSpPr>
          <p:spPr>
            <a:xfrm>
              <a:off x="7181625" y="1725325"/>
              <a:ext cx="6975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</a:t>
              </a:r>
              <a:r>
                <a:rPr lang="en" sz="1333" b="1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333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" name="Google Shape;67;p13"/>
          <p:cNvGrpSpPr/>
          <p:nvPr/>
        </p:nvGrpSpPr>
        <p:grpSpPr>
          <a:xfrm>
            <a:off x="2343357" y="1558971"/>
            <a:ext cx="1714400" cy="969016"/>
            <a:chOff x="6774234" y="2504108"/>
            <a:chExt cx="1285800" cy="726762"/>
          </a:xfrm>
        </p:grpSpPr>
        <p:grpSp>
          <p:nvGrpSpPr>
            <p:cNvPr id="9" name="Google Shape;68;p13"/>
            <p:cNvGrpSpPr/>
            <p:nvPr/>
          </p:nvGrpSpPr>
          <p:grpSpPr>
            <a:xfrm>
              <a:off x="7119712" y="2504108"/>
              <a:ext cx="594861" cy="471062"/>
              <a:chOff x="2085525" y="3263750"/>
              <a:chExt cx="481825" cy="381550"/>
            </a:xfrm>
          </p:grpSpPr>
          <p:sp>
            <p:nvSpPr>
              <p:cNvPr id="12" name="Google Shape;69;p13"/>
              <p:cNvSpPr/>
              <p:nvPr/>
            </p:nvSpPr>
            <p:spPr>
              <a:xfrm>
                <a:off x="2320325" y="3263750"/>
                <a:ext cx="227825" cy="141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5641" extrusionOk="0">
                    <a:moveTo>
                      <a:pt x="4066" y="0"/>
                    </a:moveTo>
                    <a:cubicBezTo>
                      <a:pt x="2283" y="3"/>
                      <a:pt x="675" y="1081"/>
                      <a:pt x="0" y="2731"/>
                    </a:cubicBezTo>
                    <a:cubicBezTo>
                      <a:pt x="1527" y="2939"/>
                      <a:pt x="2912" y="3734"/>
                      <a:pt x="3861" y="4948"/>
                    </a:cubicBezTo>
                    <a:cubicBezTo>
                      <a:pt x="4331" y="4823"/>
                      <a:pt x="4810" y="4761"/>
                      <a:pt x="5287" y="4761"/>
                    </a:cubicBezTo>
                    <a:cubicBezTo>
                      <a:pt x="6338" y="4761"/>
                      <a:pt x="7378" y="5060"/>
                      <a:pt x="8281" y="5640"/>
                    </a:cubicBezTo>
                    <a:cubicBezTo>
                      <a:pt x="9112" y="2825"/>
                      <a:pt x="7002" y="0"/>
                      <a:pt x="4069" y="0"/>
                    </a:cubicBezTo>
                    <a:close/>
                  </a:path>
                </a:pathLst>
              </a:custGeom>
              <a:solidFill>
                <a:srgbClr val="9E28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0;p13"/>
              <p:cNvSpPr/>
              <p:nvPr/>
            </p:nvSpPr>
            <p:spPr>
              <a:xfrm>
                <a:off x="2085525" y="3355200"/>
                <a:ext cx="481825" cy="2901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4" extrusionOk="0">
                    <a:moveTo>
                      <a:pt x="8620" y="1"/>
                    </a:moveTo>
                    <a:cubicBezTo>
                      <a:pt x="8610" y="1"/>
                      <a:pt x="8599" y="1"/>
                      <a:pt x="8588" y="1"/>
                    </a:cubicBezTo>
                    <a:cubicBezTo>
                      <a:pt x="7468" y="4"/>
                      <a:pt x="6384" y="407"/>
                      <a:pt x="5535" y="1139"/>
                    </a:cubicBezTo>
                    <a:cubicBezTo>
                      <a:pt x="4818" y="1756"/>
                      <a:pt x="4288" y="2563"/>
                      <a:pt x="4005" y="3470"/>
                    </a:cubicBezTo>
                    <a:lnTo>
                      <a:pt x="3891" y="3470"/>
                    </a:lnTo>
                    <a:cubicBezTo>
                      <a:pt x="1747" y="3470"/>
                      <a:pt x="0" y="5295"/>
                      <a:pt x="0" y="7538"/>
                    </a:cubicBezTo>
                    <a:cubicBezTo>
                      <a:pt x="0" y="9781"/>
                      <a:pt x="1744" y="11603"/>
                      <a:pt x="3891" y="11603"/>
                    </a:cubicBezTo>
                    <a:lnTo>
                      <a:pt x="14798" y="11603"/>
                    </a:lnTo>
                    <a:cubicBezTo>
                      <a:pt x="17264" y="11603"/>
                      <a:pt x="19272" y="9504"/>
                      <a:pt x="19272" y="6924"/>
                    </a:cubicBezTo>
                    <a:cubicBezTo>
                      <a:pt x="19272" y="6044"/>
                      <a:pt x="19034" y="5180"/>
                      <a:pt x="18583" y="4427"/>
                    </a:cubicBezTo>
                    <a:cubicBezTo>
                      <a:pt x="18152" y="3705"/>
                      <a:pt x="17529" y="3118"/>
                      <a:pt x="16782" y="2726"/>
                    </a:cubicBezTo>
                    <a:cubicBezTo>
                      <a:pt x="16161" y="2403"/>
                      <a:pt x="15480" y="2241"/>
                      <a:pt x="14799" y="2241"/>
                    </a:cubicBezTo>
                    <a:cubicBezTo>
                      <a:pt x="14135" y="2241"/>
                      <a:pt x="13471" y="2394"/>
                      <a:pt x="12861" y="2702"/>
                    </a:cubicBezTo>
                    <a:cubicBezTo>
                      <a:pt x="12232" y="1443"/>
                      <a:pt x="11118" y="513"/>
                      <a:pt x="9784" y="157"/>
                    </a:cubicBezTo>
                    <a:cubicBezTo>
                      <a:pt x="9403" y="55"/>
                      <a:pt x="9013" y="1"/>
                      <a:pt x="8620" y="1"/>
                    </a:cubicBezTo>
                    <a:close/>
                  </a:path>
                </a:pathLst>
              </a:custGeom>
              <a:solidFill>
                <a:srgbClr val="9E28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71;p13"/>
            <p:cNvSpPr txBox="1"/>
            <p:nvPr/>
          </p:nvSpPr>
          <p:spPr>
            <a:xfrm>
              <a:off x="6774234" y="2910470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67" b="1" kern="0" dirty="0">
                  <a:solidFill>
                    <a:srgbClr val="9E2848"/>
                  </a:solidFill>
                  <a:latin typeface="Roboto"/>
                  <a:ea typeface="Roboto"/>
                  <a:cs typeface="Roboto"/>
                  <a:sym typeface="Roboto"/>
                </a:rPr>
                <a:t>EMBODIED</a:t>
              </a:r>
              <a:endParaRPr sz="1467" kern="0" dirty="0">
                <a:solidFill>
                  <a:srgbClr val="9E284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72;p13"/>
            <p:cNvSpPr txBox="1"/>
            <p:nvPr/>
          </p:nvSpPr>
          <p:spPr>
            <a:xfrm>
              <a:off x="7181625" y="2635325"/>
              <a:ext cx="6975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</a:t>
              </a:r>
              <a:r>
                <a:rPr lang="en" sz="13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3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80;p13"/>
          <p:cNvGrpSpPr/>
          <p:nvPr/>
        </p:nvGrpSpPr>
        <p:grpSpPr>
          <a:xfrm>
            <a:off x="2488928" y="4654866"/>
            <a:ext cx="1714400" cy="965159"/>
            <a:chOff x="6577738" y="3819775"/>
            <a:chExt cx="1285800" cy="723869"/>
          </a:xfrm>
        </p:grpSpPr>
        <p:sp>
          <p:nvSpPr>
            <p:cNvPr id="18" name="Google Shape;81;p13"/>
            <p:cNvSpPr txBox="1"/>
            <p:nvPr/>
          </p:nvSpPr>
          <p:spPr>
            <a:xfrm>
              <a:off x="6577738" y="4223244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67" b="1" kern="0" dirty="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LAND USE</a:t>
              </a:r>
              <a:endParaRPr sz="1467" kern="0" dirty="0">
                <a:solidFill>
                  <a:srgbClr val="274E13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82;p13"/>
            <p:cNvGrpSpPr/>
            <p:nvPr/>
          </p:nvGrpSpPr>
          <p:grpSpPr>
            <a:xfrm>
              <a:off x="6950305" y="3819775"/>
              <a:ext cx="503903" cy="486799"/>
              <a:chOff x="7117768" y="4247975"/>
              <a:chExt cx="503903" cy="486799"/>
            </a:xfrm>
          </p:grpSpPr>
          <p:sp>
            <p:nvSpPr>
              <p:cNvPr id="20" name="Google Shape;83;p13"/>
              <p:cNvSpPr/>
              <p:nvPr/>
            </p:nvSpPr>
            <p:spPr>
              <a:xfrm>
                <a:off x="7117768" y="4247975"/>
                <a:ext cx="199500" cy="484500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84;p13"/>
              <p:cNvSpPr/>
              <p:nvPr/>
            </p:nvSpPr>
            <p:spPr>
              <a:xfrm>
                <a:off x="7318425" y="4412075"/>
                <a:ext cx="138900" cy="320400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85;p13"/>
              <p:cNvSpPr/>
              <p:nvPr/>
            </p:nvSpPr>
            <p:spPr>
              <a:xfrm>
                <a:off x="7142025" y="42758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6;p13"/>
              <p:cNvSpPr/>
              <p:nvPr/>
            </p:nvSpPr>
            <p:spPr>
              <a:xfrm>
                <a:off x="7230224" y="4275843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7;p13"/>
              <p:cNvSpPr/>
              <p:nvPr/>
            </p:nvSpPr>
            <p:spPr>
              <a:xfrm>
                <a:off x="7142025" y="4371099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8;p13"/>
              <p:cNvSpPr/>
              <p:nvPr/>
            </p:nvSpPr>
            <p:spPr>
              <a:xfrm>
                <a:off x="7230225" y="4371095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9;p13"/>
              <p:cNvSpPr/>
              <p:nvPr/>
            </p:nvSpPr>
            <p:spPr>
              <a:xfrm>
                <a:off x="7142025" y="44714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90;p13"/>
              <p:cNvSpPr/>
              <p:nvPr/>
            </p:nvSpPr>
            <p:spPr>
              <a:xfrm>
                <a:off x="7358500" y="4651445"/>
                <a:ext cx="51900" cy="81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91;p13"/>
              <p:cNvSpPr/>
              <p:nvPr/>
            </p:nvSpPr>
            <p:spPr>
              <a:xfrm>
                <a:off x="7458471" y="4339974"/>
                <a:ext cx="163200" cy="394800"/>
              </a:xfrm>
              <a:prstGeom prst="snip1Rect">
                <a:avLst>
                  <a:gd name="adj" fmla="val 16667"/>
                </a:avLst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92;p13"/>
              <p:cNvSpPr/>
              <p:nvPr/>
            </p:nvSpPr>
            <p:spPr>
              <a:xfrm>
                <a:off x="7523025" y="44282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93;p13"/>
              <p:cNvSpPr/>
              <p:nvPr/>
            </p:nvSpPr>
            <p:spPr>
              <a:xfrm>
                <a:off x="7523025" y="45044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94;p13"/>
              <p:cNvSpPr/>
              <p:nvPr/>
            </p:nvSpPr>
            <p:spPr>
              <a:xfrm>
                <a:off x="7370625" y="4428252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95;p13"/>
              <p:cNvSpPr/>
              <p:nvPr/>
            </p:nvSpPr>
            <p:spPr>
              <a:xfrm>
                <a:off x="7334075" y="4530251"/>
                <a:ext cx="74700" cy="58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4495396" y="1041066"/>
            <a:ext cx="77825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 and Material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Reuse</a:t>
            </a: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Life Cycle Analysis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Deconstruction 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Energy Codes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Building Performance Standards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Sustainable Roofs</a:t>
            </a: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Zoning &amp; Densification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Transitions</a:t>
            </a: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729"/>
          <a:stretch/>
        </p:blipFill>
        <p:spPr>
          <a:xfrm>
            <a:off x="1325406" y="1931832"/>
            <a:ext cx="8839890" cy="4285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8497" y="2007363"/>
            <a:ext cx="361896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3750"/>
          <a:stretch/>
        </p:blipFill>
        <p:spPr>
          <a:xfrm>
            <a:off x="1708250" y="772733"/>
            <a:ext cx="2950683" cy="4265411"/>
          </a:xfrm>
          <a:prstGeom prst="rect">
            <a:avLst/>
          </a:prstGeom>
        </p:spPr>
      </p:pic>
      <p:sp>
        <p:nvSpPr>
          <p:cNvPr id="6" name="Right Bracket 5"/>
          <p:cNvSpPr/>
          <p:nvPr/>
        </p:nvSpPr>
        <p:spPr>
          <a:xfrm>
            <a:off x="9659155" y="2176530"/>
            <a:ext cx="459279" cy="2976594"/>
          </a:xfrm>
          <a:prstGeom prst="rightBracket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56664" y="2864608"/>
            <a:ext cx="148915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4400" b="1" dirty="0" smtClean="0">
                <a:solidFill>
                  <a:schemeClr val="accent6"/>
                </a:solidFill>
              </a:rPr>
              <a:t>37%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3039763" y="1647188"/>
            <a:ext cx="7113600" cy="980000"/>
          </a:xfrm>
          <a:prstGeom prst="rect">
            <a:avLst/>
          </a:prstGeom>
          <a:solidFill>
            <a:srgbClr val="B80B47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034604" y="1788230"/>
            <a:ext cx="7113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EMBODIED </a:t>
            </a:r>
            <a:r>
              <a:rPr lang="en" sz="32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CARBON</a:t>
            </a:r>
            <a:endParaRPr sz="32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7" name="Google Shape;67;p13"/>
          <p:cNvGrpSpPr/>
          <p:nvPr/>
        </p:nvGrpSpPr>
        <p:grpSpPr>
          <a:xfrm>
            <a:off x="1299658" y="1694673"/>
            <a:ext cx="1714400" cy="969016"/>
            <a:chOff x="6774234" y="2504108"/>
            <a:chExt cx="1285800" cy="726762"/>
          </a:xfrm>
        </p:grpSpPr>
        <p:grpSp>
          <p:nvGrpSpPr>
            <p:cNvPr id="68" name="Google Shape;68;p13"/>
            <p:cNvGrpSpPr/>
            <p:nvPr/>
          </p:nvGrpSpPr>
          <p:grpSpPr>
            <a:xfrm>
              <a:off x="7119712" y="2504108"/>
              <a:ext cx="594861" cy="471062"/>
              <a:chOff x="2085525" y="3263750"/>
              <a:chExt cx="481825" cy="381550"/>
            </a:xfrm>
          </p:grpSpPr>
          <p:sp>
            <p:nvSpPr>
              <p:cNvPr id="69" name="Google Shape;69;p13"/>
              <p:cNvSpPr/>
              <p:nvPr/>
            </p:nvSpPr>
            <p:spPr>
              <a:xfrm>
                <a:off x="2320325" y="3263750"/>
                <a:ext cx="227825" cy="141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5641" extrusionOk="0">
                    <a:moveTo>
                      <a:pt x="4066" y="0"/>
                    </a:moveTo>
                    <a:cubicBezTo>
                      <a:pt x="2283" y="3"/>
                      <a:pt x="675" y="1081"/>
                      <a:pt x="0" y="2731"/>
                    </a:cubicBezTo>
                    <a:cubicBezTo>
                      <a:pt x="1527" y="2939"/>
                      <a:pt x="2912" y="3734"/>
                      <a:pt x="3861" y="4948"/>
                    </a:cubicBezTo>
                    <a:cubicBezTo>
                      <a:pt x="4331" y="4823"/>
                      <a:pt x="4810" y="4761"/>
                      <a:pt x="5287" y="4761"/>
                    </a:cubicBezTo>
                    <a:cubicBezTo>
                      <a:pt x="6338" y="4761"/>
                      <a:pt x="7378" y="5060"/>
                      <a:pt x="8281" y="5640"/>
                    </a:cubicBezTo>
                    <a:cubicBezTo>
                      <a:pt x="9112" y="2825"/>
                      <a:pt x="7002" y="0"/>
                      <a:pt x="4069" y="0"/>
                    </a:cubicBezTo>
                    <a:close/>
                  </a:path>
                </a:pathLst>
              </a:custGeom>
              <a:solidFill>
                <a:srgbClr val="9E28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>
                <a:off x="2085525" y="3355200"/>
                <a:ext cx="481825" cy="2901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4" extrusionOk="0">
                    <a:moveTo>
                      <a:pt x="8620" y="1"/>
                    </a:moveTo>
                    <a:cubicBezTo>
                      <a:pt x="8610" y="1"/>
                      <a:pt x="8599" y="1"/>
                      <a:pt x="8588" y="1"/>
                    </a:cubicBezTo>
                    <a:cubicBezTo>
                      <a:pt x="7468" y="4"/>
                      <a:pt x="6384" y="407"/>
                      <a:pt x="5535" y="1139"/>
                    </a:cubicBezTo>
                    <a:cubicBezTo>
                      <a:pt x="4818" y="1756"/>
                      <a:pt x="4288" y="2563"/>
                      <a:pt x="4005" y="3470"/>
                    </a:cubicBezTo>
                    <a:lnTo>
                      <a:pt x="3891" y="3470"/>
                    </a:lnTo>
                    <a:cubicBezTo>
                      <a:pt x="1747" y="3470"/>
                      <a:pt x="0" y="5295"/>
                      <a:pt x="0" y="7538"/>
                    </a:cubicBezTo>
                    <a:cubicBezTo>
                      <a:pt x="0" y="9781"/>
                      <a:pt x="1744" y="11603"/>
                      <a:pt x="3891" y="11603"/>
                    </a:cubicBezTo>
                    <a:lnTo>
                      <a:pt x="14798" y="11603"/>
                    </a:lnTo>
                    <a:cubicBezTo>
                      <a:pt x="17264" y="11603"/>
                      <a:pt x="19272" y="9504"/>
                      <a:pt x="19272" y="6924"/>
                    </a:cubicBezTo>
                    <a:cubicBezTo>
                      <a:pt x="19272" y="6044"/>
                      <a:pt x="19034" y="5180"/>
                      <a:pt x="18583" y="4427"/>
                    </a:cubicBezTo>
                    <a:cubicBezTo>
                      <a:pt x="18152" y="3705"/>
                      <a:pt x="17529" y="3118"/>
                      <a:pt x="16782" y="2726"/>
                    </a:cubicBezTo>
                    <a:cubicBezTo>
                      <a:pt x="16161" y="2403"/>
                      <a:pt x="15480" y="2241"/>
                      <a:pt x="14799" y="2241"/>
                    </a:cubicBezTo>
                    <a:cubicBezTo>
                      <a:pt x="14135" y="2241"/>
                      <a:pt x="13471" y="2394"/>
                      <a:pt x="12861" y="2702"/>
                    </a:cubicBezTo>
                    <a:cubicBezTo>
                      <a:pt x="12232" y="1443"/>
                      <a:pt x="11118" y="513"/>
                      <a:pt x="9784" y="157"/>
                    </a:cubicBezTo>
                    <a:cubicBezTo>
                      <a:pt x="9403" y="55"/>
                      <a:pt x="9013" y="1"/>
                      <a:pt x="8620" y="1"/>
                    </a:cubicBezTo>
                    <a:close/>
                  </a:path>
                </a:pathLst>
              </a:custGeom>
              <a:solidFill>
                <a:srgbClr val="9E28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" name="Google Shape;71;p13"/>
            <p:cNvSpPr txBox="1"/>
            <p:nvPr/>
          </p:nvSpPr>
          <p:spPr>
            <a:xfrm>
              <a:off x="6774234" y="2910470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67" b="1" kern="0">
                  <a:solidFill>
                    <a:srgbClr val="9E2848"/>
                  </a:solidFill>
                  <a:latin typeface="Roboto"/>
                  <a:ea typeface="Roboto"/>
                  <a:cs typeface="Roboto"/>
                  <a:sym typeface="Roboto"/>
                </a:rPr>
                <a:t>EMBODIED</a:t>
              </a:r>
              <a:endParaRPr sz="1467" kern="0">
                <a:solidFill>
                  <a:srgbClr val="9E284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 txBox="1"/>
            <p:nvPr/>
          </p:nvSpPr>
          <p:spPr>
            <a:xfrm>
              <a:off x="7181625" y="2635325"/>
              <a:ext cx="6975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</a:t>
              </a:r>
              <a:r>
                <a:rPr lang="en" sz="1333" b="1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333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7" name="Google Shape;55;p13"/>
          <p:cNvSpPr txBox="1">
            <a:spLocks/>
          </p:cNvSpPr>
          <p:nvPr/>
        </p:nvSpPr>
        <p:spPr>
          <a:xfrm>
            <a:off x="3034604" y="3113333"/>
            <a:ext cx="7147775" cy="14264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Building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Reuse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 Reuse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Life Cycle Analysis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Deconstruction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864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667"/>
          <a:stretch/>
        </p:blipFill>
        <p:spPr>
          <a:xfrm>
            <a:off x="1609957" y="1802618"/>
            <a:ext cx="8839890" cy="3846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999" y="378719"/>
            <a:ext cx="4691206" cy="6694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sz="1100" b="1" dirty="0" smtClean="0"/>
          </a:p>
          <a:p>
            <a:pPr algn="ctr"/>
            <a:r>
              <a:rPr lang="en-US" sz="2800" b="1" dirty="0" smtClean="0"/>
              <a:t>MINIMIZE </a:t>
            </a: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EMBODIED CARBON EMISSIONS</a:t>
            </a:r>
          </a:p>
          <a:p>
            <a:pPr algn="ctr"/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/>
              <a:t>t</a:t>
            </a:r>
            <a:r>
              <a:rPr lang="en-US" sz="2800" b="1" dirty="0" smtClean="0"/>
              <a:t>hrough the reuse of buildings, and the deconstruction and reuse of building materials, and the recycling of construction &amp; demolition waste </a:t>
            </a:r>
          </a:p>
          <a:p>
            <a:pPr algn="ctr"/>
            <a:endParaRPr lang="en-US" sz="2800" b="1" dirty="0" smtClean="0">
              <a:solidFill>
                <a:schemeClr val="accent1"/>
              </a:solidFill>
            </a:endParaRPr>
          </a:p>
          <a:p>
            <a:pPr algn="ctr"/>
            <a:endParaRPr lang="en-US" sz="2800" b="1" dirty="0">
              <a:solidFill>
                <a:schemeClr val="accent1"/>
              </a:solidFill>
            </a:endParaRPr>
          </a:p>
          <a:p>
            <a:pPr algn="ctr"/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7794" y="1270822"/>
            <a:ext cx="4721726" cy="1063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ket 2"/>
          <p:cNvSpPr/>
          <p:nvPr/>
        </p:nvSpPr>
        <p:spPr>
          <a:xfrm>
            <a:off x="10129520" y="4659464"/>
            <a:ext cx="246491" cy="989496"/>
          </a:xfrm>
          <a:prstGeom prst="rightBracket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449847" y="4481555"/>
            <a:ext cx="148915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4400" b="1" dirty="0" smtClean="0">
                <a:solidFill>
                  <a:schemeClr val="accent6"/>
                </a:solidFill>
              </a:rPr>
              <a:t>10%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5" y="1456821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Federal tax incentives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+mn-lt"/>
              </a:rPr>
            </a:b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Rehabilitation                                                                      Historic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241" y="2943873"/>
            <a:ext cx="1903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1976</a:t>
            </a:r>
          </a:p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mortization </a:t>
            </a:r>
            <a:r>
              <a:rPr lang="en-US" dirty="0"/>
              <a:t>and accelerated depreciation </a:t>
            </a:r>
            <a:r>
              <a:rPr lang="en-US" dirty="0" smtClean="0"/>
              <a:t>to </a:t>
            </a:r>
            <a:r>
              <a:rPr lang="en-US" dirty="0"/>
              <a:t>incentivize building </a:t>
            </a:r>
            <a:r>
              <a:rPr lang="en-US" dirty="0" smtClean="0"/>
              <a:t>rehabilitation.</a:t>
            </a:r>
          </a:p>
          <a:p>
            <a:endParaRPr lang="en-US" dirty="0" smtClean="0"/>
          </a:p>
          <a:p>
            <a:r>
              <a:rPr lang="en-US" dirty="0" smtClean="0"/>
              <a:t>5 year amortization for property </a:t>
            </a:r>
            <a:r>
              <a:rPr lang="en-US" dirty="0"/>
              <a:t>on the National Register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52047" y="2943872"/>
            <a:ext cx="2083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1979</a:t>
            </a:r>
          </a:p>
          <a:p>
            <a:endParaRPr lang="en-US" dirty="0" smtClean="0"/>
          </a:p>
          <a:p>
            <a:r>
              <a:rPr lang="en-US" dirty="0" smtClean="0"/>
              <a:t>10% </a:t>
            </a:r>
            <a:r>
              <a:rPr lang="en-US" dirty="0"/>
              <a:t>credit based </a:t>
            </a:r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/>
              <a:t>qualified expenditures </a:t>
            </a:r>
            <a:r>
              <a:rPr lang="en-US" dirty="0" smtClean="0"/>
              <a:t>for rehabilitation of </a:t>
            </a:r>
            <a:r>
              <a:rPr lang="en-US" dirty="0"/>
              <a:t>a building 20 years or </a:t>
            </a:r>
            <a:r>
              <a:rPr lang="en-US" dirty="0" smtClean="0"/>
              <a:t>older.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2283" y="2943872"/>
            <a:ext cx="199984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1981</a:t>
            </a:r>
          </a:p>
          <a:p>
            <a:endParaRPr lang="en-US" dirty="0" smtClean="0"/>
          </a:p>
          <a:p>
            <a:pPr>
              <a:spcAft>
                <a:spcPts val="400"/>
              </a:spcAft>
            </a:pPr>
            <a:r>
              <a:rPr lang="en-US" dirty="0" smtClean="0"/>
              <a:t>Three-tiered tax credit system:  </a:t>
            </a:r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15%</a:t>
            </a:r>
            <a:r>
              <a:rPr lang="en-US" dirty="0" smtClean="0"/>
              <a:t> for </a:t>
            </a:r>
            <a:r>
              <a:rPr lang="en-US" dirty="0"/>
              <a:t>buildings 30-39 years old, </a:t>
            </a:r>
            <a:endParaRPr lang="en-US" dirty="0" smtClean="0"/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20%</a:t>
            </a:r>
            <a:r>
              <a:rPr lang="en-US" dirty="0" smtClean="0"/>
              <a:t> </a:t>
            </a:r>
            <a:r>
              <a:rPr lang="en-US" dirty="0"/>
              <a:t>for buildings 40 or older, and </a:t>
            </a:r>
            <a:endParaRPr lang="en-US" dirty="0" smtClean="0"/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25% </a:t>
            </a:r>
            <a:r>
              <a:rPr lang="en-US" dirty="0" smtClean="0"/>
              <a:t>for historic buildings.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75628" y="2943872"/>
            <a:ext cx="2203043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1986</a:t>
            </a:r>
          </a:p>
          <a:p>
            <a:endParaRPr lang="en-US" dirty="0" smtClean="0"/>
          </a:p>
          <a:p>
            <a:pPr>
              <a:spcAft>
                <a:spcPts val="400"/>
              </a:spcAft>
            </a:pPr>
            <a:r>
              <a:rPr lang="en-US" dirty="0" smtClean="0"/>
              <a:t>Two-tiered tax credit system:  </a:t>
            </a:r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10%</a:t>
            </a:r>
            <a:r>
              <a:rPr lang="en-US" dirty="0" smtClean="0"/>
              <a:t> for </a:t>
            </a:r>
            <a:r>
              <a:rPr lang="en-US" dirty="0"/>
              <a:t>buildings </a:t>
            </a:r>
            <a:r>
              <a:rPr lang="en-US" dirty="0" smtClean="0"/>
              <a:t>built before 1936, </a:t>
            </a:r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20%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historic buildings.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14179" y="2943872"/>
            <a:ext cx="2203043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2017</a:t>
            </a:r>
          </a:p>
          <a:p>
            <a:endParaRPr lang="en-US" dirty="0" smtClean="0"/>
          </a:p>
          <a:p>
            <a:pPr>
              <a:spcAft>
                <a:spcPts val="400"/>
              </a:spcAft>
            </a:pPr>
            <a:r>
              <a:rPr lang="en-US" strike="sngStrike" dirty="0" smtClean="0"/>
              <a:t>Two-tiered tax credit system:  </a:t>
            </a:r>
          </a:p>
          <a:p>
            <a:pPr>
              <a:spcAft>
                <a:spcPts val="400"/>
              </a:spcAft>
            </a:pPr>
            <a:r>
              <a:rPr lang="en-US" b="1" strike="sngStrike" dirty="0" smtClean="0">
                <a:solidFill>
                  <a:schemeClr val="accent5">
                    <a:lumMod val="50000"/>
                  </a:schemeClr>
                </a:solidFill>
              </a:rPr>
              <a:t>10%</a:t>
            </a:r>
            <a:r>
              <a:rPr lang="en-US" strike="sngStrike" dirty="0" smtClean="0"/>
              <a:t> for </a:t>
            </a:r>
            <a:r>
              <a:rPr lang="en-US" strike="sngStrike" dirty="0"/>
              <a:t>buildings </a:t>
            </a:r>
            <a:r>
              <a:rPr lang="en-US" strike="sngStrike" dirty="0" smtClean="0"/>
              <a:t>built before 1936, </a:t>
            </a:r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20%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historic buildings.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9163970" y="4596874"/>
            <a:ext cx="2364827" cy="840828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3082" y="0"/>
            <a:ext cx="118089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 smtClean="0">
                <a:solidFill>
                  <a:schemeClr val="accent6"/>
                </a:solidFill>
              </a:rPr>
              <a:t>Building Reuse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26455" y="2009748"/>
            <a:ext cx="6055360" cy="423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12358" y="448305"/>
            <a:ext cx="9489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 smtClean="0">
                <a:solidFill>
                  <a:schemeClr val="accent6"/>
                </a:solidFill>
              </a:rPr>
              <a:t>Building and Material </a:t>
            </a:r>
            <a:r>
              <a:rPr lang="en-US" sz="4000" dirty="0" smtClean="0">
                <a:solidFill>
                  <a:schemeClr val="accent6"/>
                </a:solidFill>
              </a:rPr>
              <a:t>Reuse</a:t>
            </a:r>
          </a:p>
          <a:p>
            <a:r>
              <a:rPr lang="en-US" sz="4000" dirty="0" smtClean="0">
                <a:solidFill>
                  <a:schemeClr val="accent6"/>
                </a:solidFill>
              </a:rPr>
              <a:t>Life Cycle Analysis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3214" t="17875" r="33035" b="14903"/>
          <a:stretch/>
        </p:blipFill>
        <p:spPr>
          <a:xfrm>
            <a:off x="592185" y="2682240"/>
            <a:ext cx="5242560" cy="3688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5393" t="45697" r="45084" b="5719"/>
          <a:stretch/>
        </p:blipFill>
        <p:spPr>
          <a:xfrm>
            <a:off x="6094697" y="1261240"/>
            <a:ext cx="5519234" cy="51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7794" y="1270822"/>
            <a:ext cx="4721726" cy="1063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9148549" y="3059612"/>
            <a:ext cx="396594" cy="306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397729" y="6339913"/>
            <a:ext cx="5167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https://www.cdrecycler.com/news/portland-oregon-deconstruction-ordinance/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90" y="1114727"/>
            <a:ext cx="9293578" cy="5225186"/>
          </a:xfrm>
          <a:prstGeom prst="rect">
            <a:avLst/>
          </a:prstGeom>
        </p:spPr>
      </p:pic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6003" y="-54741"/>
            <a:ext cx="948914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Deconstruction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2963710" y="1996150"/>
            <a:ext cx="7113600" cy="970000"/>
          </a:xfrm>
          <a:prstGeom prst="rect">
            <a:avLst/>
          </a:prstGeom>
          <a:solidFill>
            <a:srgbClr val="194B68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2B6C47"/>
              </a:solidFill>
              <a:highlight>
                <a:srgbClr val="2B6C47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950643" y="2167157"/>
            <a:ext cx="7113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OPERATIONAL </a:t>
            </a:r>
            <a:r>
              <a:rPr lang="en" sz="32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CARBON</a:t>
            </a:r>
            <a:endParaRPr sz="32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1228771" y="2080962"/>
            <a:ext cx="1714400" cy="978671"/>
            <a:chOff x="6774239" y="1597047"/>
            <a:chExt cx="1285800" cy="734003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6774239" y="2010650"/>
              <a:ext cx="1285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1467" b="1" kern="0">
                  <a:solidFill>
                    <a:srgbClr val="194B68"/>
                  </a:solidFill>
                  <a:latin typeface="Roboto"/>
                  <a:ea typeface="Roboto"/>
                  <a:cs typeface="Roboto"/>
                  <a:sym typeface="Roboto"/>
                </a:rPr>
                <a:t>OPERATING</a:t>
              </a:r>
              <a:endParaRPr sz="1467" kern="0">
                <a:solidFill>
                  <a:srgbClr val="194B68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13"/>
            <p:cNvGrpSpPr/>
            <p:nvPr/>
          </p:nvGrpSpPr>
          <p:grpSpPr>
            <a:xfrm>
              <a:off x="7128266" y="1597047"/>
              <a:ext cx="594861" cy="471062"/>
              <a:chOff x="2085525" y="3263750"/>
              <a:chExt cx="481825" cy="381550"/>
            </a:xfrm>
          </p:grpSpPr>
          <p:sp>
            <p:nvSpPr>
              <p:cNvPr id="64" name="Google Shape;64;p13"/>
              <p:cNvSpPr/>
              <p:nvPr/>
            </p:nvSpPr>
            <p:spPr>
              <a:xfrm>
                <a:off x="2320325" y="3263750"/>
                <a:ext cx="227825" cy="141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5641" extrusionOk="0">
                    <a:moveTo>
                      <a:pt x="4066" y="0"/>
                    </a:moveTo>
                    <a:cubicBezTo>
                      <a:pt x="2283" y="3"/>
                      <a:pt x="675" y="1081"/>
                      <a:pt x="0" y="2731"/>
                    </a:cubicBezTo>
                    <a:cubicBezTo>
                      <a:pt x="1527" y="2939"/>
                      <a:pt x="2912" y="3734"/>
                      <a:pt x="3861" y="4948"/>
                    </a:cubicBezTo>
                    <a:cubicBezTo>
                      <a:pt x="4331" y="4823"/>
                      <a:pt x="4810" y="4761"/>
                      <a:pt x="5287" y="4761"/>
                    </a:cubicBezTo>
                    <a:cubicBezTo>
                      <a:pt x="6338" y="4761"/>
                      <a:pt x="7378" y="5060"/>
                      <a:pt x="8281" y="5640"/>
                    </a:cubicBezTo>
                    <a:cubicBezTo>
                      <a:pt x="9112" y="2825"/>
                      <a:pt x="7002" y="0"/>
                      <a:pt x="4069" y="0"/>
                    </a:cubicBezTo>
                    <a:close/>
                  </a:path>
                </a:pathLst>
              </a:custGeom>
              <a:solidFill>
                <a:srgbClr val="194B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2085525" y="3355200"/>
                <a:ext cx="481825" cy="2901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4" extrusionOk="0">
                    <a:moveTo>
                      <a:pt x="8620" y="1"/>
                    </a:moveTo>
                    <a:cubicBezTo>
                      <a:pt x="8610" y="1"/>
                      <a:pt x="8599" y="1"/>
                      <a:pt x="8588" y="1"/>
                    </a:cubicBezTo>
                    <a:cubicBezTo>
                      <a:pt x="7468" y="4"/>
                      <a:pt x="6384" y="407"/>
                      <a:pt x="5535" y="1139"/>
                    </a:cubicBezTo>
                    <a:cubicBezTo>
                      <a:pt x="4818" y="1756"/>
                      <a:pt x="4288" y="2563"/>
                      <a:pt x="4005" y="3470"/>
                    </a:cubicBezTo>
                    <a:lnTo>
                      <a:pt x="3891" y="3470"/>
                    </a:lnTo>
                    <a:cubicBezTo>
                      <a:pt x="1747" y="3470"/>
                      <a:pt x="0" y="5295"/>
                      <a:pt x="0" y="7538"/>
                    </a:cubicBezTo>
                    <a:cubicBezTo>
                      <a:pt x="0" y="9781"/>
                      <a:pt x="1744" y="11603"/>
                      <a:pt x="3891" y="11603"/>
                    </a:cubicBezTo>
                    <a:lnTo>
                      <a:pt x="14798" y="11603"/>
                    </a:lnTo>
                    <a:cubicBezTo>
                      <a:pt x="17264" y="11603"/>
                      <a:pt x="19272" y="9504"/>
                      <a:pt x="19272" y="6924"/>
                    </a:cubicBezTo>
                    <a:cubicBezTo>
                      <a:pt x="19272" y="6044"/>
                      <a:pt x="19034" y="5180"/>
                      <a:pt x="18583" y="4427"/>
                    </a:cubicBezTo>
                    <a:cubicBezTo>
                      <a:pt x="18152" y="3705"/>
                      <a:pt x="17529" y="3118"/>
                      <a:pt x="16782" y="2726"/>
                    </a:cubicBezTo>
                    <a:cubicBezTo>
                      <a:pt x="16161" y="2403"/>
                      <a:pt x="15480" y="2241"/>
                      <a:pt x="14799" y="2241"/>
                    </a:cubicBezTo>
                    <a:cubicBezTo>
                      <a:pt x="14135" y="2241"/>
                      <a:pt x="13471" y="2394"/>
                      <a:pt x="12861" y="2702"/>
                    </a:cubicBezTo>
                    <a:cubicBezTo>
                      <a:pt x="12232" y="1443"/>
                      <a:pt x="11118" y="513"/>
                      <a:pt x="9784" y="157"/>
                    </a:cubicBezTo>
                    <a:cubicBezTo>
                      <a:pt x="9403" y="55"/>
                      <a:pt x="9013" y="1"/>
                      <a:pt x="8620" y="1"/>
                    </a:cubicBezTo>
                    <a:close/>
                  </a:path>
                </a:pathLst>
              </a:custGeom>
              <a:solidFill>
                <a:srgbClr val="194B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66;p13"/>
            <p:cNvSpPr txBox="1"/>
            <p:nvPr/>
          </p:nvSpPr>
          <p:spPr>
            <a:xfrm>
              <a:off x="7181625" y="1725325"/>
              <a:ext cx="6975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</a:t>
              </a:r>
              <a:r>
                <a:rPr lang="en" sz="13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3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7" name="Google Shape;55;p13"/>
          <p:cNvSpPr txBox="1">
            <a:spLocks/>
          </p:cNvSpPr>
          <p:nvPr/>
        </p:nvSpPr>
        <p:spPr>
          <a:xfrm>
            <a:off x="3020096" y="3454623"/>
            <a:ext cx="7147775" cy="14264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Energy Codes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Building Performance Standards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Sustainable Roofs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339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">
  <a:themeElements>
    <a:clrScheme name="NTHP">
      <a:dk1>
        <a:srgbClr val="1A1818"/>
      </a:dk1>
      <a:lt1>
        <a:srgbClr val="FFFFFF"/>
      </a:lt1>
      <a:dk2>
        <a:srgbClr val="1A1818"/>
      </a:dk2>
      <a:lt2>
        <a:srgbClr val="FFFFFF"/>
      </a:lt2>
      <a:accent1>
        <a:srgbClr val="005D89"/>
      </a:accent1>
      <a:accent2>
        <a:srgbClr val="80CCE7"/>
      </a:accent2>
      <a:accent3>
        <a:srgbClr val="F5BC25"/>
      </a:accent3>
      <a:accent4>
        <a:srgbClr val="009386"/>
      </a:accent4>
      <a:accent5>
        <a:srgbClr val="D5532B"/>
      </a:accent5>
      <a:accent6>
        <a:srgbClr val="9A1630"/>
      </a:accent6>
      <a:hlink>
        <a:srgbClr val="80CCE7"/>
      </a:hlink>
      <a:folHlink>
        <a:srgbClr val="005D8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24Online_WORKINGPresenter" id="{EAE7B033-DFEB-D748-AA6D-E8E8E799255B}" vid="{6E83F007-025F-9A4C-84B2-16FD2EC536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491</Words>
  <Application>Microsoft Office PowerPoint</Application>
  <PresentationFormat>Widescreen</PresentationFormat>
  <Paragraphs>156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 New</vt:lpstr>
      <vt:lpstr>Roboto</vt:lpstr>
      <vt:lpstr>Wingdings</vt:lpstr>
      <vt:lpstr>Theme</vt:lpstr>
      <vt:lpstr>Climate Mitigation Strategies  Incorporating Heritage</vt:lpstr>
      <vt:lpstr>PowerPoint Presentation</vt:lpstr>
      <vt:lpstr>PowerPoint Presentation</vt:lpstr>
      <vt:lpstr>PowerPoint Presentation</vt:lpstr>
      <vt:lpstr>PowerPoint Presentation</vt:lpstr>
      <vt:lpstr>Federal tax incentives Rehabilitation                                                                      Historic</vt:lpstr>
      <vt:lpstr>PowerPoint Presentation</vt:lpstr>
      <vt:lpstr>Deconstruction</vt:lpstr>
      <vt:lpstr>PowerPoint Presentation</vt:lpstr>
      <vt:lpstr>PowerPoint Presentation</vt:lpstr>
      <vt:lpstr>PowerPoint Presentation</vt:lpstr>
      <vt:lpstr>Energy Codes</vt:lpstr>
      <vt:lpstr>PowerPoint Presentation</vt:lpstr>
      <vt:lpstr>Building Performance Standards</vt:lpstr>
      <vt:lpstr>PowerPoint Presentation</vt:lpstr>
      <vt:lpstr>Building Performance Standards</vt:lpstr>
      <vt:lpstr>Sustainable Roofs</vt:lpstr>
      <vt:lpstr>Zoning &amp; Densification  Energy Transitions</vt:lpstr>
      <vt:lpstr>Zoning &amp; Densification</vt:lpstr>
      <vt:lpstr>Zoning</vt:lpstr>
      <vt:lpstr>Energy Transitions</vt:lpstr>
      <vt:lpstr>Energy Transitions</vt:lpstr>
      <vt:lpstr>PowerPoint Presentation</vt:lpstr>
    </vt:vector>
  </TitlesOfParts>
  <Company>GSAPP, 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C Avrami</dc:creator>
  <cp:lastModifiedBy>Erica C Avrami</cp:lastModifiedBy>
  <cp:revision>84</cp:revision>
  <dcterms:created xsi:type="dcterms:W3CDTF">2024-03-25T16:30:44Z</dcterms:created>
  <dcterms:modified xsi:type="dcterms:W3CDTF">2024-10-04T02:58:35Z</dcterms:modified>
</cp:coreProperties>
</file>