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saveSubsetFonts="1">
  <p:sldMasterIdLst>
    <p:sldMasterId id="2147483648" r:id="rId4"/>
    <p:sldMasterId id="2147483660" r:id="rId5"/>
  </p:sldMasterIdLst>
  <p:notesMasterIdLst>
    <p:notesMasterId r:id="rId32"/>
  </p:notesMasterIdLst>
  <p:handoutMasterIdLst>
    <p:handoutMasterId r:id="rId33"/>
  </p:handoutMasterIdLst>
  <p:sldIdLst>
    <p:sldId id="256" r:id="rId6"/>
    <p:sldId id="545" r:id="rId7"/>
    <p:sldId id="718" r:id="rId8"/>
    <p:sldId id="716" r:id="rId9"/>
    <p:sldId id="719" r:id="rId10"/>
    <p:sldId id="720" r:id="rId11"/>
    <p:sldId id="732" r:id="rId12"/>
    <p:sldId id="630" r:id="rId13"/>
    <p:sldId id="575" r:id="rId14"/>
    <p:sldId id="730" r:id="rId15"/>
    <p:sldId id="727" r:id="rId16"/>
    <p:sldId id="260" r:id="rId17"/>
    <p:sldId id="271" r:id="rId18"/>
    <p:sldId id="275" r:id="rId19"/>
    <p:sldId id="257" r:id="rId20"/>
    <p:sldId id="607" r:id="rId21"/>
    <p:sldId id="729" r:id="rId22"/>
    <p:sldId id="262" r:id="rId23"/>
    <p:sldId id="655" r:id="rId24"/>
    <p:sldId id="654" r:id="rId25"/>
    <p:sldId id="721" r:id="rId26"/>
    <p:sldId id="701" r:id="rId27"/>
    <p:sldId id="733" r:id="rId28"/>
    <p:sldId id="638" r:id="rId29"/>
    <p:sldId id="566" r:id="rId30"/>
    <p:sldId id="728" r:id="rId31"/>
  </p:sldIdLst>
  <p:sldSz cx="18288000" cy="10287000"/>
  <p:notesSz cx="6797675" cy="9926638"/>
  <p:embeddedFontLst>
    <p:embeddedFont>
      <p:font typeface="Roboto" panose="02000000000000000000" pitchFamily="2" charset="0"/>
      <p:regular r:id="rId34"/>
      <p:bold r:id="rId35"/>
      <p:italic r:id="rId36"/>
      <p:boldItalic r:id="rId3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512" userDrawn="1">
          <p15:clr>
            <a:srgbClr val="A4A3A4"/>
          </p15:clr>
        </p15:guide>
        <p15:guide id="2" pos="6576"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C04AB11-C4D3-55B8-86FE-46834FC4302C}" name="Fán Regan" initials="FR" userId="S::admin@carrig.ie::1dc8e679-9ac1-4139-81fa-c394252c285d" providerId="AD"/>
  <p188:author id="{4A05998E-0091-53AE-98FD-5D9D7D714CE0}" name="Fán Regan" initials="FR" userId="S::fanregan@carrig.ie::1dc8e679-9ac1-4139-81fa-c394252c285d" providerId="AD"/>
  <p188:author id="{6C488BA4-3C0D-E800-958A-8DB52D4345F5}" name="Peter Cox" initials="PC" userId="S::peter@carrig.ie::c9e2d971-2ba8-4faa-9139-749ae2d4fb99" providerId="AD"/>
  <p188:author id="{BEBBBBD0-D644-9D5B-97A4-14F7DE42B626}" name="Angela Whelan" initials="AW" userId="S::angela@carrig.ie::e321ad05-80dd-46dd-b109-15c79fddee77"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3A96B8"/>
    <a:srgbClr val="D5D5D5"/>
    <a:srgbClr val="ED1E79"/>
    <a:srgbClr val="3C167B"/>
    <a:srgbClr val="EDAB70"/>
    <a:srgbClr val="086B39"/>
    <a:srgbClr val="FFFFFF"/>
    <a:srgbClr val="666666"/>
    <a:srgbClr val="7F48EC"/>
    <a:srgbClr val="AA85F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082" autoAdjust="0"/>
    <p:restoredTop sz="66667" autoAdjust="0"/>
  </p:normalViewPr>
  <p:slideViewPr>
    <p:cSldViewPr>
      <p:cViewPr varScale="1">
        <p:scale>
          <a:sx n="30" d="100"/>
          <a:sy n="30" d="100"/>
        </p:scale>
        <p:origin x="1288" y="20"/>
      </p:cViewPr>
      <p:guideLst>
        <p:guide orient="horz" pos="1512"/>
        <p:guide pos="6576"/>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viewProps" Target="viewProps.xml"/><Relationship Id="rId21" Type="http://schemas.openxmlformats.org/officeDocument/2006/relationships/slide" Target="slides/slide16.xml"/><Relationship Id="rId34" Type="http://schemas.openxmlformats.org/officeDocument/2006/relationships/font" Target="fonts/font1.fntdata"/><Relationship Id="rId42" Type="http://schemas.microsoft.com/office/2018/10/relationships/authors" Target="author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notesMaster" Target="notesMasters/notesMaster1.xml"/><Relationship Id="rId37" Type="http://schemas.openxmlformats.org/officeDocument/2006/relationships/font" Target="fonts/font4.fntdata"/><Relationship Id="rId40"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font" Target="fonts/font3.fntdata"/><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font" Target="fonts/font2.fntdata"/><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handoutMaster" Target="handoutMasters/handoutMaster1.xml"/><Relationship Id="rId38"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8E9346F-8938-4067-82B9-E25D1FCBBF5D}" type="doc">
      <dgm:prSet loTypeId="urn:microsoft.com/office/officeart/2016/7/layout/LinearBlockProcessNumbered" loCatId="process" qsTypeId="urn:microsoft.com/office/officeart/2005/8/quickstyle/simple4" qsCatId="simple" csTypeId="urn:microsoft.com/office/officeart/2005/8/colors/colorful1" csCatId="colorful" phldr="1"/>
      <dgm:spPr/>
      <dgm:t>
        <a:bodyPr/>
        <a:lstStyle/>
        <a:p>
          <a:endParaRPr lang="en-US"/>
        </a:p>
      </dgm:t>
    </dgm:pt>
    <dgm:pt modelId="{1E1F2F55-DE03-422D-85E8-FB5C77864D9C}">
      <dgm:prSet custT="1"/>
      <dgm:spPr/>
      <dgm:t>
        <a:bodyPr/>
        <a:lstStyle/>
        <a:p>
          <a:r>
            <a:rPr lang="en-US" sz="3200" b="1" dirty="0"/>
            <a:t>Mitigating the causes of Climate Change:</a:t>
          </a:r>
          <a:endParaRPr lang="en-US" sz="3200" dirty="0"/>
        </a:p>
      </dgm:t>
    </dgm:pt>
    <dgm:pt modelId="{CA24AB85-ED16-4AB0-928C-6426FE7DDCBD}" type="parTrans" cxnId="{6B3EAAC0-2505-479E-974F-DDE2602F8C42}">
      <dgm:prSet/>
      <dgm:spPr/>
      <dgm:t>
        <a:bodyPr/>
        <a:lstStyle/>
        <a:p>
          <a:endParaRPr lang="en-US"/>
        </a:p>
      </dgm:t>
    </dgm:pt>
    <dgm:pt modelId="{A863B96D-5EA6-4382-8122-AC19EC432B7F}" type="sibTrans" cxnId="{6B3EAAC0-2505-479E-974F-DDE2602F8C42}">
      <dgm:prSet phldrT="02" phldr="0"/>
      <dgm:spPr/>
      <dgm:t>
        <a:bodyPr/>
        <a:lstStyle/>
        <a:p>
          <a:r>
            <a:rPr lang="en-US"/>
            <a:t>02</a:t>
          </a:r>
        </a:p>
      </dgm:t>
    </dgm:pt>
    <dgm:pt modelId="{7206369F-1BA4-428B-A333-1E0DFD7F50AB}">
      <dgm:prSet custT="1"/>
      <dgm:spPr/>
      <dgm:t>
        <a:bodyPr/>
        <a:lstStyle/>
        <a:p>
          <a:r>
            <a:rPr lang="en-US" sz="3200" dirty="0"/>
            <a:t>The Paris Agreement</a:t>
          </a:r>
        </a:p>
      </dgm:t>
    </dgm:pt>
    <dgm:pt modelId="{B874417A-2F6C-4B30-B44C-1395278AC9A1}" type="parTrans" cxnId="{FCAA2F89-B574-4BEE-9280-3D1E5BC01910}">
      <dgm:prSet/>
      <dgm:spPr/>
      <dgm:t>
        <a:bodyPr/>
        <a:lstStyle/>
        <a:p>
          <a:endParaRPr lang="en-US"/>
        </a:p>
      </dgm:t>
    </dgm:pt>
    <dgm:pt modelId="{31B5BC94-7288-4C25-8FB9-7770D926270B}" type="sibTrans" cxnId="{FCAA2F89-B574-4BEE-9280-3D1E5BC01910}">
      <dgm:prSet/>
      <dgm:spPr/>
      <dgm:t>
        <a:bodyPr/>
        <a:lstStyle/>
        <a:p>
          <a:endParaRPr lang="en-US"/>
        </a:p>
      </dgm:t>
    </dgm:pt>
    <dgm:pt modelId="{5B3757B3-5107-49F9-9CD6-4FA02204D4DE}">
      <dgm:prSet custT="1"/>
      <dgm:spPr/>
      <dgm:t>
        <a:bodyPr/>
        <a:lstStyle/>
        <a:p>
          <a:r>
            <a:rPr lang="en-US" sz="3200" dirty="0"/>
            <a:t>Transition and Transformation</a:t>
          </a:r>
        </a:p>
      </dgm:t>
    </dgm:pt>
    <dgm:pt modelId="{BFFE296A-498C-466B-91E4-BFF2226C9C45}" type="parTrans" cxnId="{23E807F3-9FC4-454D-84EB-86B3CAF8D492}">
      <dgm:prSet/>
      <dgm:spPr/>
      <dgm:t>
        <a:bodyPr/>
        <a:lstStyle/>
        <a:p>
          <a:endParaRPr lang="en-US"/>
        </a:p>
      </dgm:t>
    </dgm:pt>
    <dgm:pt modelId="{D12DAC86-4331-470C-8AB6-2F0B44C98B7C}" type="sibTrans" cxnId="{23E807F3-9FC4-454D-84EB-86B3CAF8D492}">
      <dgm:prSet/>
      <dgm:spPr/>
      <dgm:t>
        <a:bodyPr/>
        <a:lstStyle/>
        <a:p>
          <a:endParaRPr lang="en-US"/>
        </a:p>
      </dgm:t>
    </dgm:pt>
    <dgm:pt modelId="{39546C49-5457-4279-9157-019C3C43367A}">
      <dgm:prSet custT="1"/>
      <dgm:spPr>
        <a:solidFill>
          <a:schemeClr val="accent5">
            <a:lumMod val="75000"/>
          </a:schemeClr>
        </a:solidFill>
      </dgm:spPr>
      <dgm:t>
        <a:bodyPr/>
        <a:lstStyle/>
        <a:p>
          <a:r>
            <a:rPr lang="en-US" sz="3200" dirty="0"/>
            <a:t>How can we respond?</a:t>
          </a:r>
        </a:p>
      </dgm:t>
    </dgm:pt>
    <dgm:pt modelId="{68882554-360D-426D-8A49-E18BD1811670}" type="parTrans" cxnId="{F2462A85-DFBE-4B5A-9499-6917143F0823}">
      <dgm:prSet/>
      <dgm:spPr/>
      <dgm:t>
        <a:bodyPr/>
        <a:lstStyle/>
        <a:p>
          <a:endParaRPr lang="en-GB"/>
        </a:p>
      </dgm:t>
    </dgm:pt>
    <dgm:pt modelId="{A42D0749-980F-4C8C-B49C-D9392E757A1D}" type="sibTrans" cxnId="{F2462A85-DFBE-4B5A-9499-6917143F0823}">
      <dgm:prSet/>
      <dgm:spPr/>
      <dgm:t>
        <a:bodyPr/>
        <a:lstStyle/>
        <a:p>
          <a:endParaRPr lang="en-GB"/>
        </a:p>
      </dgm:t>
    </dgm:pt>
    <dgm:pt modelId="{7DA400A0-F08A-43DA-A977-53C694502423}">
      <dgm:prSet custT="1"/>
      <dgm:spPr>
        <a:solidFill>
          <a:schemeClr val="accent5">
            <a:lumMod val="75000"/>
          </a:schemeClr>
        </a:solidFill>
      </dgm:spPr>
      <dgm:t>
        <a:bodyPr/>
        <a:lstStyle/>
        <a:p>
          <a:r>
            <a:rPr lang="en-US" sz="3200" dirty="0"/>
            <a:t>Impacts on heritage – what are they, how do we understand vulnerability?</a:t>
          </a:r>
        </a:p>
      </dgm:t>
    </dgm:pt>
    <dgm:pt modelId="{5AC3331A-59B3-4A34-8F8E-3EE8D3E751D9}" type="sibTrans" cxnId="{8DA09F11-E9E8-4592-A654-36BC4FB11E54}">
      <dgm:prSet/>
      <dgm:spPr/>
      <dgm:t>
        <a:bodyPr/>
        <a:lstStyle/>
        <a:p>
          <a:endParaRPr lang="en-US"/>
        </a:p>
      </dgm:t>
    </dgm:pt>
    <dgm:pt modelId="{8555276E-1027-4D0B-9EF3-06A81906D823}" type="parTrans" cxnId="{8DA09F11-E9E8-4592-A654-36BC4FB11E54}">
      <dgm:prSet/>
      <dgm:spPr/>
      <dgm:t>
        <a:bodyPr/>
        <a:lstStyle/>
        <a:p>
          <a:endParaRPr lang="en-US"/>
        </a:p>
      </dgm:t>
    </dgm:pt>
    <dgm:pt modelId="{2E06CB24-1F9C-4EB4-A4D7-B9D035E466BB}">
      <dgm:prSet custT="1"/>
      <dgm:spPr>
        <a:solidFill>
          <a:schemeClr val="accent5">
            <a:lumMod val="75000"/>
          </a:schemeClr>
        </a:solidFill>
      </dgm:spPr>
      <dgm:t>
        <a:bodyPr/>
        <a:lstStyle/>
        <a:p>
          <a:r>
            <a:rPr lang="en-US" sz="3200" b="1" dirty="0"/>
            <a:t>Understanding Climate Risk &amp; Adapting</a:t>
          </a:r>
          <a:r>
            <a:rPr lang="en-US" sz="3200" dirty="0"/>
            <a:t>:</a:t>
          </a:r>
        </a:p>
      </dgm:t>
    </dgm:pt>
    <dgm:pt modelId="{E4CC6E55-B9E0-4617-9875-E787B54C045E}" type="sibTrans" cxnId="{EE56654A-63B8-40FD-A3F3-F4C1E4C8476C}">
      <dgm:prSet phldrT="01" phldr="0"/>
      <dgm:spPr/>
      <dgm:t>
        <a:bodyPr/>
        <a:lstStyle/>
        <a:p>
          <a:r>
            <a:rPr lang="en-US"/>
            <a:t>01</a:t>
          </a:r>
        </a:p>
      </dgm:t>
    </dgm:pt>
    <dgm:pt modelId="{58D75984-195A-44C4-BD9C-CF2FCA023AB3}" type="parTrans" cxnId="{EE56654A-63B8-40FD-A3F3-F4C1E4C8476C}">
      <dgm:prSet/>
      <dgm:spPr/>
      <dgm:t>
        <a:bodyPr/>
        <a:lstStyle/>
        <a:p>
          <a:endParaRPr lang="en-US"/>
        </a:p>
      </dgm:t>
    </dgm:pt>
    <dgm:pt modelId="{3D6FA454-0ABB-4B85-A9C0-7805E32213D1}" type="pres">
      <dgm:prSet presAssocID="{F8E9346F-8938-4067-82B9-E25D1FCBBF5D}" presName="Name0" presStyleCnt="0">
        <dgm:presLayoutVars>
          <dgm:animLvl val="lvl"/>
          <dgm:resizeHandles val="exact"/>
        </dgm:presLayoutVars>
      </dgm:prSet>
      <dgm:spPr/>
    </dgm:pt>
    <dgm:pt modelId="{92C34DB0-68B9-4E71-814D-297B6580B519}" type="pres">
      <dgm:prSet presAssocID="{2E06CB24-1F9C-4EB4-A4D7-B9D035E466BB}" presName="compositeNode" presStyleCnt="0">
        <dgm:presLayoutVars>
          <dgm:bulletEnabled val="1"/>
        </dgm:presLayoutVars>
      </dgm:prSet>
      <dgm:spPr/>
    </dgm:pt>
    <dgm:pt modelId="{5BDE6BA1-167F-4D50-8BBD-94413BF5D03A}" type="pres">
      <dgm:prSet presAssocID="{2E06CB24-1F9C-4EB4-A4D7-B9D035E466BB}" presName="bgRect" presStyleLbl="alignNode1" presStyleIdx="0" presStyleCnt="2"/>
      <dgm:spPr/>
    </dgm:pt>
    <dgm:pt modelId="{B91CCA94-8440-4BB1-A986-427EFEE424AA}" type="pres">
      <dgm:prSet presAssocID="{E4CC6E55-B9E0-4617-9875-E787B54C045E}" presName="sibTransNodeRect" presStyleLbl="alignNode1" presStyleIdx="0" presStyleCnt="2">
        <dgm:presLayoutVars>
          <dgm:chMax val="0"/>
          <dgm:bulletEnabled val="1"/>
        </dgm:presLayoutVars>
      </dgm:prSet>
      <dgm:spPr/>
    </dgm:pt>
    <dgm:pt modelId="{CA9C943D-9761-4877-A70A-F9266ACE67AF}" type="pres">
      <dgm:prSet presAssocID="{2E06CB24-1F9C-4EB4-A4D7-B9D035E466BB}" presName="nodeRect" presStyleLbl="alignNode1" presStyleIdx="0" presStyleCnt="2">
        <dgm:presLayoutVars>
          <dgm:bulletEnabled val="1"/>
        </dgm:presLayoutVars>
      </dgm:prSet>
      <dgm:spPr/>
    </dgm:pt>
    <dgm:pt modelId="{AF40BDFC-7643-4B2C-84AB-58F81F679625}" type="pres">
      <dgm:prSet presAssocID="{E4CC6E55-B9E0-4617-9875-E787B54C045E}" presName="sibTrans" presStyleCnt="0"/>
      <dgm:spPr/>
    </dgm:pt>
    <dgm:pt modelId="{35DF276A-8C90-45A4-99A4-EE238C5700AE}" type="pres">
      <dgm:prSet presAssocID="{1E1F2F55-DE03-422D-85E8-FB5C77864D9C}" presName="compositeNode" presStyleCnt="0">
        <dgm:presLayoutVars>
          <dgm:bulletEnabled val="1"/>
        </dgm:presLayoutVars>
      </dgm:prSet>
      <dgm:spPr/>
    </dgm:pt>
    <dgm:pt modelId="{8469619D-120B-4E82-BF3F-A3141C7F782B}" type="pres">
      <dgm:prSet presAssocID="{1E1F2F55-DE03-422D-85E8-FB5C77864D9C}" presName="bgRect" presStyleLbl="alignNode1" presStyleIdx="1" presStyleCnt="2"/>
      <dgm:spPr/>
    </dgm:pt>
    <dgm:pt modelId="{BDB0C4C9-50AE-4AA2-9D72-AC1EDC201437}" type="pres">
      <dgm:prSet presAssocID="{A863B96D-5EA6-4382-8122-AC19EC432B7F}" presName="sibTransNodeRect" presStyleLbl="alignNode1" presStyleIdx="1" presStyleCnt="2">
        <dgm:presLayoutVars>
          <dgm:chMax val="0"/>
          <dgm:bulletEnabled val="1"/>
        </dgm:presLayoutVars>
      </dgm:prSet>
      <dgm:spPr/>
    </dgm:pt>
    <dgm:pt modelId="{5635E338-3D82-4F6A-8AF4-30F279645BDF}" type="pres">
      <dgm:prSet presAssocID="{1E1F2F55-DE03-422D-85E8-FB5C77864D9C}" presName="nodeRect" presStyleLbl="alignNode1" presStyleIdx="1" presStyleCnt="2">
        <dgm:presLayoutVars>
          <dgm:bulletEnabled val="1"/>
        </dgm:presLayoutVars>
      </dgm:prSet>
      <dgm:spPr/>
    </dgm:pt>
  </dgm:ptLst>
  <dgm:cxnLst>
    <dgm:cxn modelId="{897AD701-7C44-40B5-B153-3658F0834209}" type="presOf" srcId="{1E1F2F55-DE03-422D-85E8-FB5C77864D9C}" destId="{5635E338-3D82-4F6A-8AF4-30F279645BDF}" srcOrd="1" destOrd="0" presId="urn:microsoft.com/office/officeart/2016/7/layout/LinearBlockProcessNumbered"/>
    <dgm:cxn modelId="{3FF77909-3617-429B-BEBA-D4FF5AC919F2}" type="presOf" srcId="{2E06CB24-1F9C-4EB4-A4D7-B9D035E466BB}" destId="{5BDE6BA1-167F-4D50-8BBD-94413BF5D03A}" srcOrd="0" destOrd="0" presId="urn:microsoft.com/office/officeart/2016/7/layout/LinearBlockProcessNumbered"/>
    <dgm:cxn modelId="{8DA09F11-E9E8-4592-A654-36BC4FB11E54}" srcId="{2E06CB24-1F9C-4EB4-A4D7-B9D035E466BB}" destId="{7DA400A0-F08A-43DA-A977-53C694502423}" srcOrd="0" destOrd="0" parTransId="{8555276E-1027-4D0B-9EF3-06A81906D823}" sibTransId="{5AC3331A-59B3-4A34-8F8E-3EE8D3E751D9}"/>
    <dgm:cxn modelId="{26A1EF24-AC15-42AE-89BB-9E9BD5294EF9}" type="presOf" srcId="{A863B96D-5EA6-4382-8122-AC19EC432B7F}" destId="{BDB0C4C9-50AE-4AA2-9D72-AC1EDC201437}" srcOrd="0" destOrd="0" presId="urn:microsoft.com/office/officeart/2016/7/layout/LinearBlockProcessNumbered"/>
    <dgm:cxn modelId="{C380F82D-5625-4BC3-9AAA-131FDE85EF1C}" type="presOf" srcId="{F8E9346F-8938-4067-82B9-E25D1FCBBF5D}" destId="{3D6FA454-0ABB-4B85-A9C0-7805E32213D1}" srcOrd="0" destOrd="0" presId="urn:microsoft.com/office/officeart/2016/7/layout/LinearBlockProcessNumbered"/>
    <dgm:cxn modelId="{EE56654A-63B8-40FD-A3F3-F4C1E4C8476C}" srcId="{F8E9346F-8938-4067-82B9-E25D1FCBBF5D}" destId="{2E06CB24-1F9C-4EB4-A4D7-B9D035E466BB}" srcOrd="0" destOrd="0" parTransId="{58D75984-195A-44C4-BD9C-CF2FCA023AB3}" sibTransId="{E4CC6E55-B9E0-4617-9875-E787B54C045E}"/>
    <dgm:cxn modelId="{314A6F4F-5ED7-4015-BB4E-EA70C6151C22}" type="presOf" srcId="{7206369F-1BA4-428B-A333-1E0DFD7F50AB}" destId="{5635E338-3D82-4F6A-8AF4-30F279645BDF}" srcOrd="0" destOrd="1" presId="urn:microsoft.com/office/officeart/2016/7/layout/LinearBlockProcessNumbered"/>
    <dgm:cxn modelId="{3BDDCF4F-4410-4FE3-BE38-40485601CE71}" type="presOf" srcId="{39546C49-5457-4279-9157-019C3C43367A}" destId="{CA9C943D-9761-4877-A70A-F9266ACE67AF}" srcOrd="0" destOrd="2" presId="urn:microsoft.com/office/officeart/2016/7/layout/LinearBlockProcessNumbered"/>
    <dgm:cxn modelId="{F2462A85-DFBE-4B5A-9499-6917143F0823}" srcId="{2E06CB24-1F9C-4EB4-A4D7-B9D035E466BB}" destId="{39546C49-5457-4279-9157-019C3C43367A}" srcOrd="1" destOrd="0" parTransId="{68882554-360D-426D-8A49-E18BD1811670}" sibTransId="{A42D0749-980F-4C8C-B49C-D9392E757A1D}"/>
    <dgm:cxn modelId="{FCAA2F89-B574-4BEE-9280-3D1E5BC01910}" srcId="{1E1F2F55-DE03-422D-85E8-FB5C77864D9C}" destId="{7206369F-1BA4-428B-A333-1E0DFD7F50AB}" srcOrd="0" destOrd="0" parTransId="{B874417A-2F6C-4B30-B44C-1395278AC9A1}" sibTransId="{31B5BC94-7288-4C25-8FB9-7770D926270B}"/>
    <dgm:cxn modelId="{6B3EAAC0-2505-479E-974F-DDE2602F8C42}" srcId="{F8E9346F-8938-4067-82B9-E25D1FCBBF5D}" destId="{1E1F2F55-DE03-422D-85E8-FB5C77864D9C}" srcOrd="1" destOrd="0" parTransId="{CA24AB85-ED16-4AB0-928C-6426FE7DDCBD}" sibTransId="{A863B96D-5EA6-4382-8122-AC19EC432B7F}"/>
    <dgm:cxn modelId="{7711E9D0-9268-488E-BE95-9921A7ADBD15}" type="presOf" srcId="{2E06CB24-1F9C-4EB4-A4D7-B9D035E466BB}" destId="{CA9C943D-9761-4877-A70A-F9266ACE67AF}" srcOrd="1" destOrd="0" presId="urn:microsoft.com/office/officeart/2016/7/layout/LinearBlockProcessNumbered"/>
    <dgm:cxn modelId="{A11312D3-02B0-4AD5-99AE-29931DFEF1F4}" type="presOf" srcId="{7DA400A0-F08A-43DA-A977-53C694502423}" destId="{CA9C943D-9761-4877-A70A-F9266ACE67AF}" srcOrd="0" destOrd="1" presId="urn:microsoft.com/office/officeart/2016/7/layout/LinearBlockProcessNumbered"/>
    <dgm:cxn modelId="{183D3FE7-57AE-4AFC-B835-65975C34216D}" type="presOf" srcId="{E4CC6E55-B9E0-4617-9875-E787B54C045E}" destId="{B91CCA94-8440-4BB1-A986-427EFEE424AA}" srcOrd="0" destOrd="0" presId="urn:microsoft.com/office/officeart/2016/7/layout/LinearBlockProcessNumbered"/>
    <dgm:cxn modelId="{B67BB1EA-5565-45D8-8766-1BF110071677}" type="presOf" srcId="{1E1F2F55-DE03-422D-85E8-FB5C77864D9C}" destId="{8469619D-120B-4E82-BF3F-A3141C7F782B}" srcOrd="0" destOrd="0" presId="urn:microsoft.com/office/officeart/2016/7/layout/LinearBlockProcessNumbered"/>
    <dgm:cxn modelId="{23E807F3-9FC4-454D-84EB-86B3CAF8D492}" srcId="{1E1F2F55-DE03-422D-85E8-FB5C77864D9C}" destId="{5B3757B3-5107-49F9-9CD6-4FA02204D4DE}" srcOrd="1" destOrd="0" parTransId="{BFFE296A-498C-466B-91E4-BFF2226C9C45}" sibTransId="{D12DAC86-4331-470C-8AB6-2F0B44C98B7C}"/>
    <dgm:cxn modelId="{22E8FAF7-1762-43B4-8FA8-790CB35F69D3}" type="presOf" srcId="{5B3757B3-5107-49F9-9CD6-4FA02204D4DE}" destId="{5635E338-3D82-4F6A-8AF4-30F279645BDF}" srcOrd="0" destOrd="2" presId="urn:microsoft.com/office/officeart/2016/7/layout/LinearBlockProcessNumbered"/>
    <dgm:cxn modelId="{0E012274-AA18-4C7F-B2D9-61BA83956162}" type="presParOf" srcId="{3D6FA454-0ABB-4B85-A9C0-7805E32213D1}" destId="{92C34DB0-68B9-4E71-814D-297B6580B519}" srcOrd="0" destOrd="0" presId="urn:microsoft.com/office/officeart/2016/7/layout/LinearBlockProcessNumbered"/>
    <dgm:cxn modelId="{F0DE1E25-BDED-4466-903F-6E4D784F8C47}" type="presParOf" srcId="{92C34DB0-68B9-4E71-814D-297B6580B519}" destId="{5BDE6BA1-167F-4D50-8BBD-94413BF5D03A}" srcOrd="0" destOrd="0" presId="urn:microsoft.com/office/officeart/2016/7/layout/LinearBlockProcessNumbered"/>
    <dgm:cxn modelId="{9C679EDE-438E-4D89-84B9-011B19350EFA}" type="presParOf" srcId="{92C34DB0-68B9-4E71-814D-297B6580B519}" destId="{B91CCA94-8440-4BB1-A986-427EFEE424AA}" srcOrd="1" destOrd="0" presId="urn:microsoft.com/office/officeart/2016/7/layout/LinearBlockProcessNumbered"/>
    <dgm:cxn modelId="{C52E3992-C1B2-489F-8EC9-3399F66177B4}" type="presParOf" srcId="{92C34DB0-68B9-4E71-814D-297B6580B519}" destId="{CA9C943D-9761-4877-A70A-F9266ACE67AF}" srcOrd="2" destOrd="0" presId="urn:microsoft.com/office/officeart/2016/7/layout/LinearBlockProcessNumbered"/>
    <dgm:cxn modelId="{0A9C2A76-3F0F-4194-80C6-E2B64C68D487}" type="presParOf" srcId="{3D6FA454-0ABB-4B85-A9C0-7805E32213D1}" destId="{AF40BDFC-7643-4B2C-84AB-58F81F679625}" srcOrd="1" destOrd="0" presId="urn:microsoft.com/office/officeart/2016/7/layout/LinearBlockProcessNumbered"/>
    <dgm:cxn modelId="{BB05F084-3998-4126-8029-9A544C8C51F7}" type="presParOf" srcId="{3D6FA454-0ABB-4B85-A9C0-7805E32213D1}" destId="{35DF276A-8C90-45A4-99A4-EE238C5700AE}" srcOrd="2" destOrd="0" presId="urn:microsoft.com/office/officeart/2016/7/layout/LinearBlockProcessNumbered"/>
    <dgm:cxn modelId="{08371880-9FFE-4836-A9BD-8B2CB80D176A}" type="presParOf" srcId="{35DF276A-8C90-45A4-99A4-EE238C5700AE}" destId="{8469619D-120B-4E82-BF3F-A3141C7F782B}" srcOrd="0" destOrd="0" presId="urn:microsoft.com/office/officeart/2016/7/layout/LinearBlockProcessNumbered"/>
    <dgm:cxn modelId="{C1BD5CDA-F8F9-4469-9217-F022E261FBD4}" type="presParOf" srcId="{35DF276A-8C90-45A4-99A4-EE238C5700AE}" destId="{BDB0C4C9-50AE-4AA2-9D72-AC1EDC201437}" srcOrd="1" destOrd="0" presId="urn:microsoft.com/office/officeart/2016/7/layout/LinearBlockProcessNumbered"/>
    <dgm:cxn modelId="{2234273A-E4E8-4C5F-9126-96637B59A173}" type="presParOf" srcId="{35DF276A-8C90-45A4-99A4-EE238C5700AE}" destId="{5635E338-3D82-4F6A-8AF4-30F279645BDF}" srcOrd="2" destOrd="0" presId="urn:microsoft.com/office/officeart/2016/7/layout/LinearBlockProcessNumbered"/>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38B627B-5622-5147-9EB8-AF722AAF698B}" type="doc">
      <dgm:prSet loTypeId="urn:microsoft.com/office/officeart/2005/8/layout/default" loCatId="list" qsTypeId="urn:microsoft.com/office/officeart/2005/8/quickstyle/simple4" qsCatId="simple" csTypeId="urn:microsoft.com/office/officeart/2005/8/colors/colorful4" csCatId="colorful" phldr="1"/>
      <dgm:spPr/>
      <dgm:t>
        <a:bodyPr/>
        <a:lstStyle/>
        <a:p>
          <a:endParaRPr lang="en-US"/>
        </a:p>
      </dgm:t>
    </dgm:pt>
    <dgm:pt modelId="{A1A05AE4-BE6F-B341-B0AA-229DCFA0ECEE}">
      <dgm:prSet phldrT="[Text]"/>
      <dgm:spPr/>
      <dgm:t>
        <a:bodyPr/>
        <a:lstStyle/>
        <a:p>
          <a:pPr>
            <a:spcAft>
              <a:spcPts val="756"/>
            </a:spcAft>
          </a:pPr>
          <a:r>
            <a:rPr lang="en-US" b="1" dirty="0"/>
            <a:t>POLICY</a:t>
          </a:r>
        </a:p>
        <a:p>
          <a:pPr>
            <a:spcAft>
              <a:spcPts val="756"/>
            </a:spcAft>
          </a:pPr>
          <a:r>
            <a:rPr lang="en-GB" dirty="0"/>
            <a:t>Flexible</a:t>
          </a:r>
        </a:p>
        <a:p>
          <a:pPr>
            <a:spcAft>
              <a:spcPts val="756"/>
            </a:spcAft>
          </a:pPr>
          <a:r>
            <a:rPr lang="en-GB" dirty="0"/>
            <a:t>Anticipatory</a:t>
          </a:r>
        </a:p>
        <a:p>
          <a:pPr>
            <a:spcAft>
              <a:spcPts val="756"/>
            </a:spcAft>
          </a:pPr>
          <a:r>
            <a:rPr lang="en-GB" dirty="0"/>
            <a:t>Cross cutting</a:t>
          </a:r>
        </a:p>
        <a:p>
          <a:pPr>
            <a:spcAft>
              <a:spcPts val="756"/>
            </a:spcAft>
          </a:pPr>
          <a:r>
            <a:rPr lang="en-GB" dirty="0"/>
            <a:t>Leadership</a:t>
          </a:r>
          <a:endParaRPr lang="en-US" dirty="0"/>
        </a:p>
      </dgm:t>
    </dgm:pt>
    <dgm:pt modelId="{571EB27B-3195-634E-A511-0A009850BEE9}" type="parTrans" cxnId="{1B1546A7-F377-B94A-8FC7-7B7034A17712}">
      <dgm:prSet/>
      <dgm:spPr/>
      <dgm:t>
        <a:bodyPr/>
        <a:lstStyle/>
        <a:p>
          <a:pPr algn="ctr"/>
          <a:endParaRPr lang="en-US"/>
        </a:p>
      </dgm:t>
    </dgm:pt>
    <dgm:pt modelId="{1F164BC8-17FC-E84B-850B-3EE5F494C070}" type="sibTrans" cxnId="{1B1546A7-F377-B94A-8FC7-7B7034A17712}">
      <dgm:prSet/>
      <dgm:spPr/>
      <dgm:t>
        <a:bodyPr/>
        <a:lstStyle/>
        <a:p>
          <a:endParaRPr lang="en-US"/>
        </a:p>
      </dgm:t>
    </dgm:pt>
    <dgm:pt modelId="{F036457D-9284-734D-8AF5-5B3FE80349BC}">
      <dgm:prSet phldrT="[Text]"/>
      <dgm:spPr/>
      <dgm:t>
        <a:bodyPr/>
        <a:lstStyle/>
        <a:p>
          <a:r>
            <a:rPr lang="en-US" b="1"/>
            <a:t>ACTIONS</a:t>
          </a:r>
        </a:p>
        <a:p>
          <a:r>
            <a:rPr lang="en-GB"/>
            <a:t>Stakeholder focussed</a:t>
          </a:r>
        </a:p>
        <a:p>
          <a:r>
            <a:rPr lang="en-GB"/>
            <a:t>Win whatever</a:t>
          </a:r>
        </a:p>
        <a:p>
          <a:r>
            <a:rPr lang="en-GB"/>
            <a:t>Informed &amp; supported</a:t>
          </a:r>
        </a:p>
        <a:p>
          <a:r>
            <a:rPr lang="en-GB"/>
            <a:t>Learning from experience</a:t>
          </a:r>
          <a:endParaRPr lang="en-US"/>
        </a:p>
      </dgm:t>
    </dgm:pt>
    <dgm:pt modelId="{FD199506-4488-F241-9C8E-44E40CAC514B}" type="parTrans" cxnId="{0C133C0F-BA12-3246-858D-AEA6AC7F3ACB}">
      <dgm:prSet/>
      <dgm:spPr/>
      <dgm:t>
        <a:bodyPr/>
        <a:lstStyle/>
        <a:p>
          <a:pPr algn="ctr"/>
          <a:endParaRPr lang="en-US"/>
        </a:p>
      </dgm:t>
    </dgm:pt>
    <dgm:pt modelId="{69B135CD-5702-584F-A6F6-68F13D91CB2E}" type="sibTrans" cxnId="{0C133C0F-BA12-3246-858D-AEA6AC7F3ACB}">
      <dgm:prSet/>
      <dgm:spPr/>
      <dgm:t>
        <a:bodyPr/>
        <a:lstStyle/>
        <a:p>
          <a:endParaRPr lang="en-US"/>
        </a:p>
      </dgm:t>
    </dgm:pt>
    <dgm:pt modelId="{276B376C-311E-044D-8608-21EB9B1E87FF}">
      <dgm:prSet phldrT="[Text]"/>
      <dgm:spPr/>
      <dgm:t>
        <a:bodyPr/>
        <a:lstStyle/>
        <a:p>
          <a:r>
            <a:rPr lang="en-US" b="1"/>
            <a:t>SCIENCE</a:t>
          </a:r>
        </a:p>
        <a:p>
          <a:r>
            <a:rPr lang="en-GB"/>
            <a:t>Monitoring </a:t>
          </a:r>
        </a:p>
        <a:p>
          <a:r>
            <a:rPr lang="en-GB"/>
            <a:t>Research</a:t>
          </a:r>
        </a:p>
        <a:p>
          <a:r>
            <a:rPr lang="en-GB"/>
            <a:t>Communication</a:t>
          </a:r>
          <a:endParaRPr lang="en-US"/>
        </a:p>
      </dgm:t>
    </dgm:pt>
    <dgm:pt modelId="{F61C6A49-6C99-324F-AD0C-1C94110DE9C5}" type="parTrans" cxnId="{24FEED25-009C-2542-A8CD-6BEDFED5A24E}">
      <dgm:prSet/>
      <dgm:spPr/>
      <dgm:t>
        <a:bodyPr/>
        <a:lstStyle/>
        <a:p>
          <a:pPr algn="ctr"/>
          <a:endParaRPr lang="en-US"/>
        </a:p>
      </dgm:t>
    </dgm:pt>
    <dgm:pt modelId="{89FF9980-6B69-5E41-AB32-2D7900CC1E06}" type="sibTrans" cxnId="{24FEED25-009C-2542-A8CD-6BEDFED5A24E}">
      <dgm:prSet/>
      <dgm:spPr/>
      <dgm:t>
        <a:bodyPr/>
        <a:lstStyle/>
        <a:p>
          <a:endParaRPr lang="en-US"/>
        </a:p>
      </dgm:t>
    </dgm:pt>
    <dgm:pt modelId="{15DDFE8A-AF7A-4236-9831-7CFAF6D449F9}" type="pres">
      <dgm:prSet presAssocID="{C38B627B-5622-5147-9EB8-AF722AAF698B}" presName="diagram" presStyleCnt="0">
        <dgm:presLayoutVars>
          <dgm:dir/>
          <dgm:resizeHandles val="exact"/>
        </dgm:presLayoutVars>
      </dgm:prSet>
      <dgm:spPr/>
    </dgm:pt>
    <dgm:pt modelId="{A856DF58-FD0F-4EAF-9228-A5EB3A31359F}" type="pres">
      <dgm:prSet presAssocID="{A1A05AE4-BE6F-B341-B0AA-229DCFA0ECEE}" presName="node" presStyleLbl="node1" presStyleIdx="0" presStyleCnt="3">
        <dgm:presLayoutVars>
          <dgm:bulletEnabled val="1"/>
        </dgm:presLayoutVars>
      </dgm:prSet>
      <dgm:spPr/>
    </dgm:pt>
    <dgm:pt modelId="{F13224DE-A793-4D9D-9998-54E775D2D871}" type="pres">
      <dgm:prSet presAssocID="{1F164BC8-17FC-E84B-850B-3EE5F494C070}" presName="sibTrans" presStyleCnt="0"/>
      <dgm:spPr/>
    </dgm:pt>
    <dgm:pt modelId="{CFDBE631-10E6-4F85-B674-BFDB48C798B1}" type="pres">
      <dgm:prSet presAssocID="{F036457D-9284-734D-8AF5-5B3FE80349BC}" presName="node" presStyleLbl="node1" presStyleIdx="1" presStyleCnt="3">
        <dgm:presLayoutVars>
          <dgm:bulletEnabled val="1"/>
        </dgm:presLayoutVars>
      </dgm:prSet>
      <dgm:spPr/>
    </dgm:pt>
    <dgm:pt modelId="{DDA2D30C-00F0-42C6-8472-BADF098D2F77}" type="pres">
      <dgm:prSet presAssocID="{69B135CD-5702-584F-A6F6-68F13D91CB2E}" presName="sibTrans" presStyleCnt="0"/>
      <dgm:spPr/>
    </dgm:pt>
    <dgm:pt modelId="{04DA997F-D628-4D8B-8C0D-A29262F241E1}" type="pres">
      <dgm:prSet presAssocID="{276B376C-311E-044D-8608-21EB9B1E87FF}" presName="node" presStyleLbl="node1" presStyleIdx="2" presStyleCnt="3">
        <dgm:presLayoutVars>
          <dgm:bulletEnabled val="1"/>
        </dgm:presLayoutVars>
      </dgm:prSet>
      <dgm:spPr/>
    </dgm:pt>
  </dgm:ptLst>
  <dgm:cxnLst>
    <dgm:cxn modelId="{0C133C0F-BA12-3246-858D-AEA6AC7F3ACB}" srcId="{C38B627B-5622-5147-9EB8-AF722AAF698B}" destId="{F036457D-9284-734D-8AF5-5B3FE80349BC}" srcOrd="1" destOrd="0" parTransId="{FD199506-4488-F241-9C8E-44E40CAC514B}" sibTransId="{69B135CD-5702-584F-A6F6-68F13D91CB2E}"/>
    <dgm:cxn modelId="{24FEED25-009C-2542-A8CD-6BEDFED5A24E}" srcId="{C38B627B-5622-5147-9EB8-AF722AAF698B}" destId="{276B376C-311E-044D-8608-21EB9B1E87FF}" srcOrd="2" destOrd="0" parTransId="{F61C6A49-6C99-324F-AD0C-1C94110DE9C5}" sibTransId="{89FF9980-6B69-5E41-AB32-2D7900CC1E06}"/>
    <dgm:cxn modelId="{DE0F239D-69B5-4F46-985F-251E3EBEAAD5}" type="presOf" srcId="{F036457D-9284-734D-8AF5-5B3FE80349BC}" destId="{CFDBE631-10E6-4F85-B674-BFDB48C798B1}" srcOrd="0" destOrd="0" presId="urn:microsoft.com/office/officeart/2005/8/layout/default"/>
    <dgm:cxn modelId="{1B1546A7-F377-B94A-8FC7-7B7034A17712}" srcId="{C38B627B-5622-5147-9EB8-AF722AAF698B}" destId="{A1A05AE4-BE6F-B341-B0AA-229DCFA0ECEE}" srcOrd="0" destOrd="0" parTransId="{571EB27B-3195-634E-A511-0A009850BEE9}" sibTransId="{1F164BC8-17FC-E84B-850B-3EE5F494C070}"/>
    <dgm:cxn modelId="{C30565C2-8F21-46D7-AFA5-9F5901DAFD6C}" type="presOf" srcId="{C38B627B-5622-5147-9EB8-AF722AAF698B}" destId="{15DDFE8A-AF7A-4236-9831-7CFAF6D449F9}" srcOrd="0" destOrd="0" presId="urn:microsoft.com/office/officeart/2005/8/layout/default"/>
    <dgm:cxn modelId="{71003DC7-95D9-4C2F-BD31-0C344F6896D9}" type="presOf" srcId="{276B376C-311E-044D-8608-21EB9B1E87FF}" destId="{04DA997F-D628-4D8B-8C0D-A29262F241E1}" srcOrd="0" destOrd="0" presId="urn:microsoft.com/office/officeart/2005/8/layout/default"/>
    <dgm:cxn modelId="{17D99BCB-7E10-40C6-865A-5B1BA6C94255}" type="presOf" srcId="{A1A05AE4-BE6F-B341-B0AA-229DCFA0ECEE}" destId="{A856DF58-FD0F-4EAF-9228-A5EB3A31359F}" srcOrd="0" destOrd="0" presId="urn:microsoft.com/office/officeart/2005/8/layout/default"/>
    <dgm:cxn modelId="{2BCB10B0-EA7A-4506-970E-674774EAB746}" type="presParOf" srcId="{15DDFE8A-AF7A-4236-9831-7CFAF6D449F9}" destId="{A856DF58-FD0F-4EAF-9228-A5EB3A31359F}" srcOrd="0" destOrd="0" presId="urn:microsoft.com/office/officeart/2005/8/layout/default"/>
    <dgm:cxn modelId="{38A03E8B-4C40-4D25-9E16-B00AEF8C148A}" type="presParOf" srcId="{15DDFE8A-AF7A-4236-9831-7CFAF6D449F9}" destId="{F13224DE-A793-4D9D-9998-54E775D2D871}" srcOrd="1" destOrd="0" presId="urn:microsoft.com/office/officeart/2005/8/layout/default"/>
    <dgm:cxn modelId="{7D558D9F-7CC1-45E2-8D42-E26E8A18BEE9}" type="presParOf" srcId="{15DDFE8A-AF7A-4236-9831-7CFAF6D449F9}" destId="{CFDBE631-10E6-4F85-B674-BFDB48C798B1}" srcOrd="2" destOrd="0" presId="urn:microsoft.com/office/officeart/2005/8/layout/default"/>
    <dgm:cxn modelId="{D9F59CAE-E22E-4401-A9F4-A762485B968A}" type="presParOf" srcId="{15DDFE8A-AF7A-4236-9831-7CFAF6D449F9}" destId="{DDA2D30C-00F0-42C6-8472-BADF098D2F77}" srcOrd="3" destOrd="0" presId="urn:microsoft.com/office/officeart/2005/8/layout/default"/>
    <dgm:cxn modelId="{486E4C4C-4146-4459-95DC-34EEBF88F890}" type="presParOf" srcId="{15DDFE8A-AF7A-4236-9831-7CFAF6D449F9}" destId="{04DA997F-D628-4D8B-8C0D-A29262F241E1}" srcOrd="4"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BDE6BA1-167F-4D50-8BBD-94413BF5D03A}">
      <dsp:nvSpPr>
        <dsp:cNvPr id="0" name=""/>
        <dsp:cNvSpPr/>
      </dsp:nvSpPr>
      <dsp:spPr>
        <a:xfrm>
          <a:off x="3536" y="0"/>
          <a:ext cx="5436840" cy="6034088"/>
        </a:xfrm>
        <a:prstGeom prst="rect">
          <a:avLst/>
        </a:prstGeom>
        <a:solidFill>
          <a:schemeClr val="accent5">
            <a:lumMod val="75000"/>
          </a:schemeClr>
        </a:solidFill>
        <a:ln w="9525" cap="flat" cmpd="sng" algn="ctr">
          <a:solidFill>
            <a:schemeClr val="accent2">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537039" tIns="0" rIns="537039" bIns="330200" numCol="1" spcCol="1270" anchor="t" anchorCtr="0">
          <a:noAutofit/>
        </a:bodyPr>
        <a:lstStyle/>
        <a:p>
          <a:pPr marL="0" lvl="0" indent="0" algn="l" defTabSz="1422400">
            <a:lnSpc>
              <a:spcPct val="90000"/>
            </a:lnSpc>
            <a:spcBef>
              <a:spcPct val="0"/>
            </a:spcBef>
            <a:spcAft>
              <a:spcPct val="35000"/>
            </a:spcAft>
            <a:buNone/>
          </a:pPr>
          <a:r>
            <a:rPr lang="en-US" sz="3200" b="1" kern="1200" dirty="0"/>
            <a:t>Understanding Climate Risk &amp; Adapting</a:t>
          </a:r>
          <a:r>
            <a:rPr lang="en-US" sz="3200" kern="1200" dirty="0"/>
            <a:t>:</a:t>
          </a:r>
        </a:p>
        <a:p>
          <a:pPr marL="285750" lvl="1" indent="-285750" algn="l" defTabSz="1422400">
            <a:lnSpc>
              <a:spcPct val="90000"/>
            </a:lnSpc>
            <a:spcBef>
              <a:spcPct val="0"/>
            </a:spcBef>
            <a:spcAft>
              <a:spcPct val="15000"/>
            </a:spcAft>
            <a:buChar char="•"/>
          </a:pPr>
          <a:r>
            <a:rPr lang="en-US" sz="3200" kern="1200" dirty="0"/>
            <a:t>Impacts on heritage – what are they, how do we understand vulnerability?</a:t>
          </a:r>
        </a:p>
        <a:p>
          <a:pPr marL="285750" lvl="1" indent="-285750" algn="l" defTabSz="1422400">
            <a:lnSpc>
              <a:spcPct val="90000"/>
            </a:lnSpc>
            <a:spcBef>
              <a:spcPct val="0"/>
            </a:spcBef>
            <a:spcAft>
              <a:spcPct val="15000"/>
            </a:spcAft>
            <a:buChar char="•"/>
          </a:pPr>
          <a:r>
            <a:rPr lang="en-US" sz="3200" kern="1200" dirty="0"/>
            <a:t>How can we respond?</a:t>
          </a:r>
        </a:p>
      </dsp:txBody>
      <dsp:txXfrm>
        <a:off x="3536" y="2413635"/>
        <a:ext cx="5436840" cy="3620452"/>
      </dsp:txXfrm>
    </dsp:sp>
    <dsp:sp modelId="{B91CCA94-8440-4BB1-A986-427EFEE424AA}">
      <dsp:nvSpPr>
        <dsp:cNvPr id="0" name=""/>
        <dsp:cNvSpPr/>
      </dsp:nvSpPr>
      <dsp:spPr>
        <a:xfrm>
          <a:off x="3536" y="0"/>
          <a:ext cx="5436840" cy="2413635"/>
        </a:xfrm>
        <a:prstGeom prst="rect">
          <a:avLst/>
        </a:prstGeom>
        <a:noFill/>
        <a:ln w="9525" cap="flat" cmpd="sng" algn="ctr">
          <a:noFill/>
          <a:prstDash val="solid"/>
        </a:ln>
        <a:effectLst>
          <a:outerShdw blurRad="40000" dist="23000" dir="5400000" rotWithShape="0">
            <a:srgbClr val="000000">
              <a:alpha val="35000"/>
            </a:srgbClr>
          </a:outerShdw>
        </a:effectLst>
        <a:sp3d/>
      </dsp:spPr>
      <dsp:style>
        <a:lnRef idx="1">
          <a:scrgbClr r="0" g="0" b="0"/>
        </a:lnRef>
        <a:fillRef idx="3">
          <a:scrgbClr r="0" g="0" b="0"/>
        </a:fillRef>
        <a:effectRef idx="2">
          <a:scrgbClr r="0" g="0" b="0"/>
        </a:effectRef>
        <a:fontRef idx="minor">
          <a:schemeClr val="lt1"/>
        </a:fontRef>
      </dsp:style>
      <dsp:txBody>
        <a:bodyPr spcFirstLastPara="0" vert="horz" wrap="square" lIns="537039" tIns="165100" rIns="537039" bIns="165100" numCol="1" spcCol="1270" anchor="ctr" anchorCtr="0">
          <a:noAutofit/>
        </a:bodyPr>
        <a:lstStyle/>
        <a:p>
          <a:pPr marL="0" lvl="0" indent="0" algn="l" defTabSz="2933700">
            <a:lnSpc>
              <a:spcPct val="90000"/>
            </a:lnSpc>
            <a:spcBef>
              <a:spcPct val="0"/>
            </a:spcBef>
            <a:spcAft>
              <a:spcPct val="35000"/>
            </a:spcAft>
            <a:buNone/>
          </a:pPr>
          <a:r>
            <a:rPr lang="en-US" sz="6600" kern="1200"/>
            <a:t>01</a:t>
          </a:r>
        </a:p>
      </dsp:txBody>
      <dsp:txXfrm>
        <a:off x="3536" y="0"/>
        <a:ext cx="5436840" cy="2413635"/>
      </dsp:txXfrm>
    </dsp:sp>
    <dsp:sp modelId="{8469619D-120B-4E82-BF3F-A3141C7F782B}">
      <dsp:nvSpPr>
        <dsp:cNvPr id="0" name=""/>
        <dsp:cNvSpPr/>
      </dsp:nvSpPr>
      <dsp:spPr>
        <a:xfrm>
          <a:off x="5875323" y="0"/>
          <a:ext cx="5436840" cy="6034088"/>
        </a:xfrm>
        <a:prstGeom prst="rect">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w="9525" cap="flat" cmpd="sng" algn="ctr">
          <a:solidFill>
            <a:schemeClr val="accent3">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537039" tIns="0" rIns="537039" bIns="330200" numCol="1" spcCol="1270" anchor="t" anchorCtr="0">
          <a:noAutofit/>
        </a:bodyPr>
        <a:lstStyle/>
        <a:p>
          <a:pPr marL="0" lvl="0" indent="0" algn="l" defTabSz="1422400">
            <a:lnSpc>
              <a:spcPct val="90000"/>
            </a:lnSpc>
            <a:spcBef>
              <a:spcPct val="0"/>
            </a:spcBef>
            <a:spcAft>
              <a:spcPct val="35000"/>
            </a:spcAft>
            <a:buNone/>
          </a:pPr>
          <a:r>
            <a:rPr lang="en-US" sz="3200" b="1" kern="1200" dirty="0"/>
            <a:t>Mitigating the causes of Climate Change:</a:t>
          </a:r>
          <a:endParaRPr lang="en-US" sz="3200" kern="1200" dirty="0"/>
        </a:p>
        <a:p>
          <a:pPr marL="285750" lvl="1" indent="-285750" algn="l" defTabSz="1422400">
            <a:lnSpc>
              <a:spcPct val="90000"/>
            </a:lnSpc>
            <a:spcBef>
              <a:spcPct val="0"/>
            </a:spcBef>
            <a:spcAft>
              <a:spcPct val="15000"/>
            </a:spcAft>
            <a:buChar char="•"/>
          </a:pPr>
          <a:r>
            <a:rPr lang="en-US" sz="3200" kern="1200" dirty="0"/>
            <a:t>The Paris Agreement</a:t>
          </a:r>
        </a:p>
        <a:p>
          <a:pPr marL="285750" lvl="1" indent="-285750" algn="l" defTabSz="1422400">
            <a:lnSpc>
              <a:spcPct val="90000"/>
            </a:lnSpc>
            <a:spcBef>
              <a:spcPct val="0"/>
            </a:spcBef>
            <a:spcAft>
              <a:spcPct val="15000"/>
            </a:spcAft>
            <a:buChar char="•"/>
          </a:pPr>
          <a:r>
            <a:rPr lang="en-US" sz="3200" kern="1200" dirty="0"/>
            <a:t>Transition and Transformation</a:t>
          </a:r>
        </a:p>
      </dsp:txBody>
      <dsp:txXfrm>
        <a:off x="5875323" y="2413635"/>
        <a:ext cx="5436840" cy="3620452"/>
      </dsp:txXfrm>
    </dsp:sp>
    <dsp:sp modelId="{BDB0C4C9-50AE-4AA2-9D72-AC1EDC201437}">
      <dsp:nvSpPr>
        <dsp:cNvPr id="0" name=""/>
        <dsp:cNvSpPr/>
      </dsp:nvSpPr>
      <dsp:spPr>
        <a:xfrm>
          <a:off x="5875323" y="0"/>
          <a:ext cx="5436840" cy="2413635"/>
        </a:xfrm>
        <a:prstGeom prst="rect">
          <a:avLst/>
        </a:prstGeom>
        <a:noFill/>
        <a:ln w="9525" cap="flat" cmpd="sng" algn="ctr">
          <a:noFill/>
          <a:prstDash val="solid"/>
        </a:ln>
        <a:effectLst>
          <a:outerShdw blurRad="40000" dist="23000" dir="5400000" rotWithShape="0">
            <a:srgbClr val="000000">
              <a:alpha val="35000"/>
            </a:srgbClr>
          </a:outerShdw>
        </a:effectLst>
        <a:sp3d/>
      </dsp:spPr>
      <dsp:style>
        <a:lnRef idx="1">
          <a:scrgbClr r="0" g="0" b="0"/>
        </a:lnRef>
        <a:fillRef idx="3">
          <a:scrgbClr r="0" g="0" b="0"/>
        </a:fillRef>
        <a:effectRef idx="2">
          <a:scrgbClr r="0" g="0" b="0"/>
        </a:effectRef>
        <a:fontRef idx="minor">
          <a:schemeClr val="lt1"/>
        </a:fontRef>
      </dsp:style>
      <dsp:txBody>
        <a:bodyPr spcFirstLastPara="0" vert="horz" wrap="square" lIns="537039" tIns="165100" rIns="537039" bIns="165100" numCol="1" spcCol="1270" anchor="ctr" anchorCtr="0">
          <a:noAutofit/>
        </a:bodyPr>
        <a:lstStyle/>
        <a:p>
          <a:pPr marL="0" lvl="0" indent="0" algn="l" defTabSz="2933700">
            <a:lnSpc>
              <a:spcPct val="90000"/>
            </a:lnSpc>
            <a:spcBef>
              <a:spcPct val="0"/>
            </a:spcBef>
            <a:spcAft>
              <a:spcPct val="35000"/>
            </a:spcAft>
            <a:buNone/>
          </a:pPr>
          <a:r>
            <a:rPr lang="en-US" sz="6600" kern="1200"/>
            <a:t>02</a:t>
          </a:r>
        </a:p>
      </dsp:txBody>
      <dsp:txXfrm>
        <a:off x="5875323" y="0"/>
        <a:ext cx="5436840" cy="241363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856DF58-FD0F-4EAF-9228-A5EB3A31359F}">
      <dsp:nvSpPr>
        <dsp:cNvPr id="0" name=""/>
        <dsp:cNvSpPr/>
      </dsp:nvSpPr>
      <dsp:spPr>
        <a:xfrm>
          <a:off x="0" y="786878"/>
          <a:ext cx="3508787" cy="2105272"/>
        </a:xfrm>
        <a:prstGeom prst="rect">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ts val="756"/>
            </a:spcAft>
            <a:buNone/>
          </a:pPr>
          <a:r>
            <a:rPr lang="en-US" sz="2100" b="1" kern="1200" dirty="0"/>
            <a:t>POLICY</a:t>
          </a:r>
        </a:p>
        <a:p>
          <a:pPr marL="0" lvl="0" indent="0" algn="ctr" defTabSz="933450">
            <a:lnSpc>
              <a:spcPct val="90000"/>
            </a:lnSpc>
            <a:spcBef>
              <a:spcPct val="0"/>
            </a:spcBef>
            <a:spcAft>
              <a:spcPts val="756"/>
            </a:spcAft>
            <a:buNone/>
          </a:pPr>
          <a:r>
            <a:rPr lang="en-GB" sz="2100" kern="1200" dirty="0"/>
            <a:t>Flexible</a:t>
          </a:r>
        </a:p>
        <a:p>
          <a:pPr marL="0" lvl="0" indent="0" algn="ctr" defTabSz="933450">
            <a:lnSpc>
              <a:spcPct val="90000"/>
            </a:lnSpc>
            <a:spcBef>
              <a:spcPct val="0"/>
            </a:spcBef>
            <a:spcAft>
              <a:spcPts val="756"/>
            </a:spcAft>
            <a:buNone/>
          </a:pPr>
          <a:r>
            <a:rPr lang="en-GB" sz="2100" kern="1200" dirty="0"/>
            <a:t>Anticipatory</a:t>
          </a:r>
        </a:p>
        <a:p>
          <a:pPr marL="0" lvl="0" indent="0" algn="ctr" defTabSz="933450">
            <a:lnSpc>
              <a:spcPct val="90000"/>
            </a:lnSpc>
            <a:spcBef>
              <a:spcPct val="0"/>
            </a:spcBef>
            <a:spcAft>
              <a:spcPts val="756"/>
            </a:spcAft>
            <a:buNone/>
          </a:pPr>
          <a:r>
            <a:rPr lang="en-GB" sz="2100" kern="1200" dirty="0"/>
            <a:t>Cross cutting</a:t>
          </a:r>
        </a:p>
        <a:p>
          <a:pPr marL="0" lvl="0" indent="0" algn="ctr" defTabSz="933450">
            <a:lnSpc>
              <a:spcPct val="90000"/>
            </a:lnSpc>
            <a:spcBef>
              <a:spcPct val="0"/>
            </a:spcBef>
            <a:spcAft>
              <a:spcPts val="756"/>
            </a:spcAft>
            <a:buNone/>
          </a:pPr>
          <a:r>
            <a:rPr lang="en-GB" sz="2100" kern="1200" dirty="0"/>
            <a:t>Leadership</a:t>
          </a:r>
          <a:endParaRPr lang="en-US" sz="2100" kern="1200" dirty="0"/>
        </a:p>
      </dsp:txBody>
      <dsp:txXfrm>
        <a:off x="0" y="786878"/>
        <a:ext cx="3508787" cy="2105272"/>
      </dsp:txXfrm>
    </dsp:sp>
    <dsp:sp modelId="{CFDBE631-10E6-4F85-B674-BFDB48C798B1}">
      <dsp:nvSpPr>
        <dsp:cNvPr id="0" name=""/>
        <dsp:cNvSpPr/>
      </dsp:nvSpPr>
      <dsp:spPr>
        <a:xfrm>
          <a:off x="3859665" y="786878"/>
          <a:ext cx="3508787" cy="2105272"/>
        </a:xfrm>
        <a:prstGeom prst="rect">
          <a:avLst/>
        </a:prstGeom>
        <a:gradFill rotWithShape="0">
          <a:gsLst>
            <a:gs pos="0">
              <a:schemeClr val="accent4">
                <a:hueOff val="-2232385"/>
                <a:satOff val="13449"/>
                <a:lumOff val="1078"/>
                <a:alphaOff val="0"/>
                <a:shade val="51000"/>
                <a:satMod val="130000"/>
              </a:schemeClr>
            </a:gs>
            <a:gs pos="80000">
              <a:schemeClr val="accent4">
                <a:hueOff val="-2232385"/>
                <a:satOff val="13449"/>
                <a:lumOff val="1078"/>
                <a:alphaOff val="0"/>
                <a:shade val="93000"/>
                <a:satMod val="130000"/>
              </a:schemeClr>
            </a:gs>
            <a:gs pos="100000">
              <a:schemeClr val="accent4">
                <a:hueOff val="-2232385"/>
                <a:satOff val="13449"/>
                <a:lumOff val="1078"/>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b="1" kern="1200"/>
            <a:t>ACTIONS</a:t>
          </a:r>
        </a:p>
        <a:p>
          <a:pPr marL="0" lvl="0" indent="0" algn="ctr" defTabSz="933450">
            <a:lnSpc>
              <a:spcPct val="90000"/>
            </a:lnSpc>
            <a:spcBef>
              <a:spcPct val="0"/>
            </a:spcBef>
            <a:spcAft>
              <a:spcPct val="35000"/>
            </a:spcAft>
            <a:buNone/>
          </a:pPr>
          <a:r>
            <a:rPr lang="en-GB" sz="2100" kern="1200"/>
            <a:t>Stakeholder focussed</a:t>
          </a:r>
        </a:p>
        <a:p>
          <a:pPr marL="0" lvl="0" indent="0" algn="ctr" defTabSz="933450">
            <a:lnSpc>
              <a:spcPct val="90000"/>
            </a:lnSpc>
            <a:spcBef>
              <a:spcPct val="0"/>
            </a:spcBef>
            <a:spcAft>
              <a:spcPct val="35000"/>
            </a:spcAft>
            <a:buNone/>
          </a:pPr>
          <a:r>
            <a:rPr lang="en-GB" sz="2100" kern="1200"/>
            <a:t>Win whatever</a:t>
          </a:r>
        </a:p>
        <a:p>
          <a:pPr marL="0" lvl="0" indent="0" algn="ctr" defTabSz="933450">
            <a:lnSpc>
              <a:spcPct val="90000"/>
            </a:lnSpc>
            <a:spcBef>
              <a:spcPct val="0"/>
            </a:spcBef>
            <a:spcAft>
              <a:spcPct val="35000"/>
            </a:spcAft>
            <a:buNone/>
          </a:pPr>
          <a:r>
            <a:rPr lang="en-GB" sz="2100" kern="1200"/>
            <a:t>Informed &amp; supported</a:t>
          </a:r>
        </a:p>
        <a:p>
          <a:pPr marL="0" lvl="0" indent="0" algn="ctr" defTabSz="933450">
            <a:lnSpc>
              <a:spcPct val="90000"/>
            </a:lnSpc>
            <a:spcBef>
              <a:spcPct val="0"/>
            </a:spcBef>
            <a:spcAft>
              <a:spcPct val="35000"/>
            </a:spcAft>
            <a:buNone/>
          </a:pPr>
          <a:r>
            <a:rPr lang="en-GB" sz="2100" kern="1200"/>
            <a:t>Learning from experience</a:t>
          </a:r>
          <a:endParaRPr lang="en-US" sz="2100" kern="1200"/>
        </a:p>
      </dsp:txBody>
      <dsp:txXfrm>
        <a:off x="3859665" y="786878"/>
        <a:ext cx="3508787" cy="2105272"/>
      </dsp:txXfrm>
    </dsp:sp>
    <dsp:sp modelId="{04DA997F-D628-4D8B-8C0D-A29262F241E1}">
      <dsp:nvSpPr>
        <dsp:cNvPr id="0" name=""/>
        <dsp:cNvSpPr/>
      </dsp:nvSpPr>
      <dsp:spPr>
        <a:xfrm>
          <a:off x="7719331" y="786878"/>
          <a:ext cx="3508787" cy="2105272"/>
        </a:xfrm>
        <a:prstGeom prst="rect">
          <a:avLst/>
        </a:prstGeom>
        <a:gradFill rotWithShape="0">
          <a:gsLst>
            <a:gs pos="0">
              <a:schemeClr val="accent4">
                <a:hueOff val="-4464770"/>
                <a:satOff val="26899"/>
                <a:lumOff val="2156"/>
                <a:alphaOff val="0"/>
                <a:shade val="51000"/>
                <a:satMod val="130000"/>
              </a:schemeClr>
            </a:gs>
            <a:gs pos="80000">
              <a:schemeClr val="accent4">
                <a:hueOff val="-4464770"/>
                <a:satOff val="26899"/>
                <a:lumOff val="2156"/>
                <a:alphaOff val="0"/>
                <a:shade val="93000"/>
                <a:satMod val="130000"/>
              </a:schemeClr>
            </a:gs>
            <a:gs pos="100000">
              <a:schemeClr val="accent4">
                <a:hueOff val="-4464770"/>
                <a:satOff val="26899"/>
                <a:lumOff val="2156"/>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b="1" kern="1200"/>
            <a:t>SCIENCE</a:t>
          </a:r>
        </a:p>
        <a:p>
          <a:pPr marL="0" lvl="0" indent="0" algn="ctr" defTabSz="933450">
            <a:lnSpc>
              <a:spcPct val="90000"/>
            </a:lnSpc>
            <a:spcBef>
              <a:spcPct val="0"/>
            </a:spcBef>
            <a:spcAft>
              <a:spcPct val="35000"/>
            </a:spcAft>
            <a:buNone/>
          </a:pPr>
          <a:r>
            <a:rPr lang="en-GB" sz="2100" kern="1200"/>
            <a:t>Monitoring </a:t>
          </a:r>
        </a:p>
        <a:p>
          <a:pPr marL="0" lvl="0" indent="0" algn="ctr" defTabSz="933450">
            <a:lnSpc>
              <a:spcPct val="90000"/>
            </a:lnSpc>
            <a:spcBef>
              <a:spcPct val="0"/>
            </a:spcBef>
            <a:spcAft>
              <a:spcPct val="35000"/>
            </a:spcAft>
            <a:buNone/>
          </a:pPr>
          <a:r>
            <a:rPr lang="en-GB" sz="2100" kern="1200"/>
            <a:t>Research</a:t>
          </a:r>
        </a:p>
        <a:p>
          <a:pPr marL="0" lvl="0" indent="0" algn="ctr" defTabSz="933450">
            <a:lnSpc>
              <a:spcPct val="90000"/>
            </a:lnSpc>
            <a:spcBef>
              <a:spcPct val="0"/>
            </a:spcBef>
            <a:spcAft>
              <a:spcPct val="35000"/>
            </a:spcAft>
            <a:buNone/>
          </a:pPr>
          <a:r>
            <a:rPr lang="en-GB" sz="2100" kern="1200"/>
            <a:t>Communication</a:t>
          </a:r>
          <a:endParaRPr lang="en-US" sz="2100" kern="1200"/>
        </a:p>
      </dsp:txBody>
      <dsp:txXfrm>
        <a:off x="7719331" y="786878"/>
        <a:ext cx="3508787" cy="2105272"/>
      </dsp:txXfrm>
    </dsp:sp>
  </dsp:spTree>
</dsp:drawing>
</file>

<file path=ppt/diagrams/layout1.xml><?xml version="1.0" encoding="utf-8"?>
<dgm:layoutDef xmlns:dgm="http://schemas.openxmlformats.org/drawingml/2006/diagram" xmlns:a="http://schemas.openxmlformats.org/drawingml/2006/main" uniqueId="urn:microsoft.com/office/officeart/2016/7/layout/LinearBlockProcessNumbered">
  <dgm:title val="Linear Block Process Numbered"/>
  <dgm:desc val="Used to show a progression; a timeline; sequential steps in a task, process, or workflow; or to emphasize movement or direction. Automatic numbers have been introduced to show the steps of the process. Level 1 text and Level 2 text both appears in a rectangl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01</a:t>
              </a:r>
            </a:p>
          </dgm:t>
        </dgm:pt>
        <dgm:pt modelId="201" type="sibTrans" cxnId="5">
          <dgm:prSet phldrT="2"/>
          <dgm:t>
            <a:bodyPr/>
            <a:lstStyle/>
            <a:p>
              <a:r>
                <a:t>02</a:t>
              </a:r>
            </a:p>
          </dgm:t>
        </dgm:pt>
        <dgm:pt modelId="301" type="sibTrans" cxnId="6">
          <dgm:prSet phldrT="3"/>
          <dgm:t>
            <a:bodyPr/>
            <a:lstStyle/>
            <a:p>
              <a:r>
                <a:t>03</a:t>
              </a:r>
            </a:p>
          </dgm:t>
        </dgm:pt>
      </dgm:ptLst>
      <dgm:cxnLst>
        <dgm:cxn modelId="4" srcId="0" destId="1" srcOrd="0" destOrd="0" sibTransId="101"/>
        <dgm:cxn modelId="5" srcId="0" destId="2" srcOrd="1" destOrd="0" sibTransId="201"/>
        <dgm:cxn modelId="6" srcId="0" destId="3" srcOrd="2"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animLvl val="lvl"/>
      <dgm:resizeHandles val="exact"/>
    </dgm:varLst>
    <dgm:alg type="lin">
      <dgm:param type="linDir" val="fromL"/>
      <dgm:param type="nodeVertAlign" val="t"/>
    </dgm:alg>
    <dgm:shape xmlns:r="http://schemas.openxmlformats.org/officeDocument/2006/relationships" r:blip="">
      <dgm:adjLst/>
    </dgm:shape>
    <dgm:presOf/>
    <dgm:constrLst>
      <dgm:constr type="h" for="ch" forName="compositeNode" refType="h"/>
      <dgm:constr type="w" for="ch" forName="compositeNode" refType="w"/>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sibTransNodeRect" op="equ"/>
      <dgm:constr type="primFontSz" for="des" forName="nodeRect" op="equ"/>
    </dgm:constrLst>
    <dgm:ruleLst/>
    <dgm:forEach name="Name4" axis="ch" ptType="node">
      <dgm:layoutNode name="compositeNode">
        <dgm:varLst>
          <dgm:bulletEnabled val="1"/>
        </dgm:varLst>
        <dgm:alg type="composite"/>
        <dgm:constrLst>
          <dgm:constr type="h" refType="w" op="lte" fact="1.2"/>
          <dgm:constr type="w" for="ch" forName="bgRect" refType="w"/>
          <dgm:constr type="h" for="ch" forName="bgRect" refType="h"/>
          <dgm:constr type="t" for="ch" forName="bgRect"/>
          <dgm:constr type="l" for="ch" forName="bgRect"/>
          <dgm:constr type="w" for="ch" forName="sibTransNodeRect" refType="w" refFor="ch" refForName="bgRect"/>
          <dgm:constr type="h" for="ch" forName="sibTransNodeRect" refType="h" refFor="ch" refForName="bgRect" fact="0.4"/>
          <dgm:constr type="t" for="ch" forName="sibTransNodeRect"/>
          <dgm:constr type="l" for="ch" forName="sibTransNodeRect"/>
          <dgm:constr type="r" for="ch" forName="nodeRect" refType="r" refFor="ch" refForName="bgRect"/>
          <dgm:constr type="h" for="ch" forName="nodeRect" refType="h" refFor="ch" refForName="bgRect" fact="0.6"/>
          <dgm:constr type="t" for="ch" forName="nodeRect" refType="b" refFor="ch" refForName="sibTransNodeRect"/>
          <dgm:constr type="l" for="ch" forName="nodeRect" refType="l" refFor="ch" refForName="bgRect"/>
        </dgm:constrLst>
        <dgm:ruleLst>
          <dgm:rule type="w" for="ch" forName="nodeRect" val="NaN" fact="NaN" max="30"/>
        </dgm:ruleLst>
        <dgm:layoutNode name="bgRect" styleLbl="alignNode1">
          <dgm:alg type="sp"/>
          <dgm:shape xmlns:r="http://schemas.openxmlformats.org/officeDocument/2006/relationships" type="rect" r:blip="">
            <dgm:adjLst>
              <dgm:adj idx="1" val="0.05"/>
            </dgm:adjLst>
          </dgm:shape>
          <dgm:presOf axis="self"/>
          <dgm:constrLst/>
          <dgm:ruleLst/>
        </dgm:layoutNode>
        <dgm:forEach name="Name19" axis="followSib" ptType="sibTrans" hideLastTrans="0" cnt="1">
          <dgm:layoutNode name="sibTransNodeRect" styleLbl="alignNode1">
            <dgm:varLst>
              <dgm:chMax val="0"/>
              <dgm:bulletEnabled val="1"/>
            </dgm:varLst>
            <dgm:presOf axis="self"/>
            <dgm:alg type="tx">
              <dgm:param type="parTxLTRAlign" val="l"/>
              <dgm:param type="parTxRTLAlign" val="l"/>
            </dgm:alg>
            <dgm:shape xmlns:r="http://schemas.openxmlformats.org/officeDocument/2006/relationships" type="rect" r:blip="" hideGeom="1">
              <dgm:adjLst/>
            </dgm:shape>
            <dgm:constrLst>
              <dgm:constr type="primFontSz" val="66"/>
              <dgm:constr type="tMarg" val="13"/>
              <dgm:constr type="lMarg" refType="w" fact="0.28"/>
              <dgm:constr type="rMarg" refType="w" fact="0.28"/>
              <dgm:constr type="bMarg" val="13"/>
            </dgm:constrLst>
            <dgm:ruleLst>
              <dgm:rule type="primFontSz" val="14" fact="NaN" max="NaN"/>
              <dgm:rule type="tMarg" val="13" fact="NaN" max="NaN"/>
            </dgm:ruleLst>
          </dgm:layoutNode>
        </dgm:forEach>
        <dgm:layoutNode name="nodeRect" styleLbl="alignNode1" moveWith="bgRect">
          <dgm:varLst>
            <dgm:bulletEnabled val="1"/>
          </dgm:varLst>
          <dgm:alg type="tx">
            <dgm:param type="parTxLTRAlign" val="l"/>
            <dgm:param type="parTxRTLAlign" val="r"/>
            <dgm:param type="txAnchorVert" val="t"/>
            <dgm:param type="stBulletLvl" val="2"/>
          </dgm:alg>
          <dgm:shape xmlns:r="http://schemas.openxmlformats.org/officeDocument/2006/relationships" type="rect" r:blip="" hideGeom="1">
            <dgm:adjLst/>
          </dgm:shape>
          <dgm:presOf axis="desOrSelf" ptType="node"/>
          <dgm:constrLst>
            <dgm:constr type="primFontSz" val="26"/>
            <dgm:constr type="tMarg"/>
            <dgm:constr type="lMarg" refType="w" fact="0.28"/>
            <dgm:constr type="rMarg" refType="w" fact="0.28"/>
            <dgm:constr type="bMarg" val="26"/>
          </dgm:constrLst>
          <dgm:ruleLst>
            <dgm:rule type="primFontSz" val="11" fact="NaN" max="NaN"/>
          </dgm:ruleLst>
        </dgm:layoutNode>
      </dgm:layoutNode>
      <dgm:forEach name="Name14" axis="followSib" ptType="sibTrans" cnt="1">
        <dgm:layoutNode name="sibTrans">
          <dgm:alg type="sp"/>
          <dgm:shape xmlns:r="http://schemas.openxmlformats.org/officeDocument/2006/relationships" r:blip="">
            <dgm:adjLst/>
          </dgm:shape>
          <dgm:presOf/>
          <dgm:constrLst/>
          <dgm:ruleLst/>
        </dgm:layoutNode>
      </dgm:forEach>
    </dgm:forEach>
  </dgm:layoutNode>
  <dgm:extLst>
    <a:ext uri="{4F341089-5ED1-44EC-B178-C955D00A3D55}">
      <dgm1611:autoBuNodeInfoLst xmlns:dgm1611="http://schemas.microsoft.com/office/drawing/2016/11/diagram">
        <dgm1611:autoBuNodeInfo lvl="1" ptType="sibTrans">
          <dgm1611:buPr prefix="" leadZeros="1">
            <a:buAutoNum type="arabicParenBoth"/>
          </dgm1611:buPr>
        </dgm1611:autoBuNodeInfo>
      </dgm1611:autoBuNodeInfoLst>
    </a:ext>
  </dgm:extLst>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DE741E0-17BD-C82C-012E-EDE27B2053EE}"/>
              </a:ext>
            </a:extLst>
          </p:cNvPr>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IE" dirty="0"/>
          </a:p>
        </p:txBody>
      </p:sp>
      <p:sp>
        <p:nvSpPr>
          <p:cNvPr id="3" name="Date Placeholder 2">
            <a:extLst>
              <a:ext uri="{FF2B5EF4-FFF2-40B4-BE49-F238E27FC236}">
                <a16:creationId xmlns:a16="http://schemas.microsoft.com/office/drawing/2014/main" id="{CB5471CB-1F56-BE54-655D-1CED37C1CE08}"/>
              </a:ext>
            </a:extLst>
          </p:cNvPr>
          <p:cNvSpPr>
            <a:spLocks noGrp="1"/>
          </p:cNvSpPr>
          <p:nvPr>
            <p:ph type="dt" sz="quarter" idx="1"/>
          </p:nvPr>
        </p:nvSpPr>
        <p:spPr>
          <a:xfrm>
            <a:off x="3850443" y="0"/>
            <a:ext cx="2945659" cy="498056"/>
          </a:xfrm>
          <a:prstGeom prst="rect">
            <a:avLst/>
          </a:prstGeom>
        </p:spPr>
        <p:txBody>
          <a:bodyPr vert="horz" lIns="91440" tIns="45720" rIns="91440" bIns="45720" rtlCol="0"/>
          <a:lstStyle>
            <a:lvl1pPr algn="r">
              <a:defRPr sz="1200"/>
            </a:lvl1pPr>
          </a:lstStyle>
          <a:p>
            <a:fld id="{5D6C2211-012B-4C88-B846-BA076DBC1B14}" type="datetime1">
              <a:rPr lang="en-IE" smtClean="0"/>
              <a:t>02/10/2024</a:t>
            </a:fld>
            <a:endParaRPr lang="en-IE" dirty="0"/>
          </a:p>
        </p:txBody>
      </p:sp>
      <p:sp>
        <p:nvSpPr>
          <p:cNvPr id="4" name="Footer Placeholder 3">
            <a:extLst>
              <a:ext uri="{FF2B5EF4-FFF2-40B4-BE49-F238E27FC236}">
                <a16:creationId xmlns:a16="http://schemas.microsoft.com/office/drawing/2014/main" id="{F0424ABB-5869-F54A-AAEB-96D5CB244C44}"/>
              </a:ext>
            </a:extLst>
          </p:cNvPr>
          <p:cNvSpPr>
            <a:spLocks noGrp="1"/>
          </p:cNvSpPr>
          <p:nvPr>
            <p:ph type="ftr" sz="quarter" idx="2"/>
          </p:nvPr>
        </p:nvSpPr>
        <p:spPr>
          <a:xfrm>
            <a:off x="0" y="9428584"/>
            <a:ext cx="2945659" cy="498055"/>
          </a:xfrm>
          <a:prstGeom prst="rect">
            <a:avLst/>
          </a:prstGeom>
        </p:spPr>
        <p:txBody>
          <a:bodyPr vert="horz" lIns="91440" tIns="45720" rIns="91440" bIns="45720" rtlCol="0" anchor="b"/>
          <a:lstStyle>
            <a:lvl1pPr algn="l">
              <a:defRPr sz="1200"/>
            </a:lvl1pPr>
          </a:lstStyle>
          <a:p>
            <a:r>
              <a:rPr lang="en-US" dirty="0"/>
              <a:t>How to Conserve your Old Building</a:t>
            </a:r>
            <a:endParaRPr lang="en-IE" dirty="0"/>
          </a:p>
        </p:txBody>
      </p:sp>
      <p:sp>
        <p:nvSpPr>
          <p:cNvPr id="5" name="Slide Number Placeholder 4">
            <a:extLst>
              <a:ext uri="{FF2B5EF4-FFF2-40B4-BE49-F238E27FC236}">
                <a16:creationId xmlns:a16="http://schemas.microsoft.com/office/drawing/2014/main" id="{69409ADC-F039-DBDD-71F6-DD4AE49EA4DA}"/>
              </a:ext>
            </a:extLst>
          </p:cNvPr>
          <p:cNvSpPr>
            <a:spLocks noGrp="1"/>
          </p:cNvSpPr>
          <p:nvPr>
            <p:ph type="sldNum" sz="quarter" idx="3"/>
          </p:nvPr>
        </p:nvSpPr>
        <p:spPr>
          <a:xfrm>
            <a:off x="3850443" y="9428584"/>
            <a:ext cx="2945659" cy="498055"/>
          </a:xfrm>
          <a:prstGeom prst="rect">
            <a:avLst/>
          </a:prstGeom>
        </p:spPr>
        <p:txBody>
          <a:bodyPr vert="horz" lIns="91440" tIns="45720" rIns="91440" bIns="45720" rtlCol="0" anchor="b"/>
          <a:lstStyle>
            <a:lvl1pPr algn="r">
              <a:defRPr sz="1200"/>
            </a:lvl1pPr>
          </a:lstStyle>
          <a:p>
            <a:fld id="{CC8A92A3-7AC4-4EA7-A357-F87FDB322A05}" type="slidenum">
              <a:rPr lang="en-IE" smtClean="0"/>
              <a:t>‹#›</a:t>
            </a:fld>
            <a:endParaRPr lang="en-IE" dirty="0"/>
          </a:p>
        </p:txBody>
      </p:sp>
    </p:spTree>
    <p:extLst>
      <p:ext uri="{BB962C8B-B14F-4D97-AF65-F5344CB8AC3E}">
        <p14:creationId xmlns:p14="http://schemas.microsoft.com/office/powerpoint/2010/main" val="3703221442"/>
      </p:ext>
    </p:extLst>
  </p:cSld>
  <p:clrMap bg1="lt1" tx1="dk1" bg2="lt2" tx2="dk2" accent1="accent1" accent2="accent2" accent3="accent3" accent4="accent4" accent5="accent5" accent6="accent6" hlink="hlink" folHlink="folHlink"/>
  <p:hf sldNum="0" hd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IE" dirty="0"/>
          </a:p>
        </p:txBody>
      </p:sp>
      <p:sp>
        <p:nvSpPr>
          <p:cNvPr id="3" name="Date Placehold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C8A3A639-C0B9-41A4-A605-F50BBCF1AE63}" type="datetime1">
              <a:rPr lang="en-IE" smtClean="0"/>
              <a:t>02/10/2024</a:t>
            </a:fld>
            <a:endParaRPr lang="en-IE" dirty="0"/>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IE" dirty="0"/>
          </a:p>
        </p:txBody>
      </p:sp>
      <p:sp>
        <p:nvSpPr>
          <p:cNvPr id="5" name="Notes Placehold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6" name="Footer Placehold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r>
              <a:rPr lang="en-US" dirty="0"/>
              <a:t>How to Conserve your Old Building</a:t>
            </a:r>
            <a:endParaRPr lang="en-IE" dirty="0"/>
          </a:p>
        </p:txBody>
      </p:sp>
      <p:sp>
        <p:nvSpPr>
          <p:cNvPr id="7" name="Slide Number Placehold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9D73DC37-FFD5-4302-A3EC-34C21D963F95}" type="slidenum">
              <a:rPr lang="en-IE" smtClean="0"/>
              <a:t>‹#›</a:t>
            </a:fld>
            <a:endParaRPr lang="en-IE" dirty="0"/>
          </a:p>
        </p:txBody>
      </p:sp>
    </p:spTree>
    <p:extLst>
      <p:ext uri="{BB962C8B-B14F-4D97-AF65-F5344CB8AC3E}">
        <p14:creationId xmlns:p14="http://schemas.microsoft.com/office/powerpoint/2010/main" val="243625864"/>
      </p:ext>
    </p:extLst>
  </p:cSld>
  <p:clrMap bg1="lt1" tx1="dk1" bg2="lt2" tx2="dk2" accent1="accent1" accent2="accent2" accent3="accent3" accent4="accent4" accent5="accent5" accent6="accent6" hlink="hlink" folHlink="folHlink"/>
  <p:hf sldNum="0" hdr="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sz="1200" dirty="0">
                <a:effectLst/>
                <a:latin typeface="Calibri" panose="020F0502020204030204" pitchFamily="34" charset="0"/>
                <a:ea typeface="Times New Roman" panose="02020603050405020304" pitchFamily="18" charset="0"/>
                <a:cs typeface="Calibri" panose="020F0502020204030204" pitchFamily="34" charset="0"/>
              </a:rPr>
              <a:t>e.g. by reducing visitor impacts; improving systems for maintaining historic graveyards; providing training; supporting biodiversity friendly vegetation control, etc.</a:t>
            </a:r>
          </a:p>
          <a:p>
            <a:pPr marL="0" marR="0" lvl="0" indent="0" algn="l" defTabSz="914400" rtl="0" eaLnBrk="1" fontAlgn="auto" latinLnBrk="0" hangingPunct="1">
              <a:lnSpc>
                <a:spcPct val="100000"/>
              </a:lnSpc>
              <a:spcBef>
                <a:spcPts val="0"/>
              </a:spcBef>
              <a:spcAft>
                <a:spcPts val="0"/>
              </a:spcAft>
              <a:buClrTx/>
              <a:buSzTx/>
              <a:buFontTx/>
              <a:buNone/>
              <a:tabLst/>
              <a:defRPr/>
            </a:pPr>
            <a:r>
              <a:rPr lang="en-IE" sz="1200" dirty="0">
                <a:effectLst/>
                <a:latin typeface="Calibri" panose="020F0502020204030204" pitchFamily="34" charset="0"/>
                <a:ea typeface="Times New Roman" panose="02020603050405020304" pitchFamily="18" charset="0"/>
                <a:cs typeface="Calibri" panose="020F0502020204030204" pitchFamily="34" charset="0"/>
              </a:rPr>
              <a:t>Stonemasons with traditional lime and dry-stone building skills are required to work across KCCs historic graveyards</a:t>
            </a:r>
          </a:p>
          <a:p>
            <a:pPr marL="0" marR="0" lvl="0" indent="0" algn="l" defTabSz="914400" rtl="0" eaLnBrk="1" fontAlgn="auto" latinLnBrk="0" hangingPunct="1">
              <a:lnSpc>
                <a:spcPct val="100000"/>
              </a:lnSpc>
              <a:spcBef>
                <a:spcPts val="0"/>
              </a:spcBef>
              <a:spcAft>
                <a:spcPts val="0"/>
              </a:spcAft>
              <a:buClrTx/>
              <a:buSzTx/>
              <a:buFontTx/>
              <a:buNone/>
              <a:tabLst/>
              <a:defRPr/>
            </a:pPr>
            <a:r>
              <a:rPr lang="en-IE" sz="1200" dirty="0">
                <a:effectLst/>
                <a:latin typeface="Calibri" panose="020F0502020204030204" pitchFamily="34" charset="0"/>
                <a:ea typeface="Times New Roman" panose="02020603050405020304" pitchFamily="18" charset="0"/>
                <a:cs typeface="Calibri" panose="020F0502020204030204" pitchFamily="34" charset="0"/>
              </a:rPr>
              <a:t>The strategy behind managed loss should be clearly communicated both to help stakeholders understand the process as it is unfolding and to raise awareness of climate change impacts and the need to make difficult decisions.</a:t>
            </a:r>
            <a:endParaRPr lang="en-GB"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38AD76B5-171A-403A-908A-35A4A12A47C0}" type="slidenum">
              <a:rPr lang="en-GB" smtClean="0"/>
              <a:t>14</a:t>
            </a:fld>
            <a:endParaRPr lang="en-GB"/>
          </a:p>
        </p:txBody>
      </p:sp>
    </p:spTree>
    <p:extLst>
      <p:ext uri="{BB962C8B-B14F-4D97-AF65-F5344CB8AC3E}">
        <p14:creationId xmlns:p14="http://schemas.microsoft.com/office/powerpoint/2010/main" val="6247891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8AD76B5-171A-403A-908A-35A4A12A47C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510720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C550A54F-CA27-4379-9B61-92657ADE2EE2}" type="datetime1">
              <a:rPr lang="en-US" smtClean="0"/>
              <a:t>10/2/2024</a:t>
            </a:fld>
            <a:endParaRPr lang="en-US" dirty="0"/>
          </a:p>
        </p:txBody>
      </p:sp>
      <p:sp>
        <p:nvSpPr>
          <p:cNvPr id="5" name="Footer Placeholder 4"/>
          <p:cNvSpPr>
            <a:spLocks noGrp="1"/>
          </p:cNvSpPr>
          <p:nvPr>
            <p:ph type="ftr" sz="quarter" idx="11"/>
          </p:nvPr>
        </p:nvSpPr>
        <p:spPr/>
        <p:txBody>
          <a:bodyPr/>
          <a:lstStyle/>
          <a:p>
            <a:r>
              <a:rPr lang="en-US" dirty="0"/>
              <a:t>How to Conserve your Old Building</a:t>
            </a:r>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3C21DF8-094D-492C-B5F8-885FA5D1FA47}" type="datetime1">
              <a:rPr lang="en-US" smtClean="0"/>
              <a:t>10/2/2024</a:t>
            </a:fld>
            <a:endParaRPr lang="en-US" dirty="0"/>
          </a:p>
        </p:txBody>
      </p:sp>
      <p:sp>
        <p:nvSpPr>
          <p:cNvPr id="5" name="Footer Placeholder 4"/>
          <p:cNvSpPr>
            <a:spLocks noGrp="1"/>
          </p:cNvSpPr>
          <p:nvPr>
            <p:ph type="ftr" sz="quarter" idx="11"/>
          </p:nvPr>
        </p:nvSpPr>
        <p:spPr/>
        <p:txBody>
          <a:bodyPr/>
          <a:lstStyle/>
          <a:p>
            <a:r>
              <a:rPr lang="en-US" dirty="0"/>
              <a:t>How to Conserve your Old Building</a:t>
            </a:r>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E52C978-3C31-4A48-BA47-6BD4603E4E22}" type="datetime1">
              <a:rPr lang="en-US" smtClean="0"/>
              <a:t>10/2/2024</a:t>
            </a:fld>
            <a:endParaRPr lang="en-US" dirty="0"/>
          </a:p>
        </p:txBody>
      </p:sp>
      <p:sp>
        <p:nvSpPr>
          <p:cNvPr id="5" name="Footer Placeholder 4"/>
          <p:cNvSpPr>
            <a:spLocks noGrp="1"/>
          </p:cNvSpPr>
          <p:nvPr>
            <p:ph type="ftr" sz="quarter" idx="11"/>
          </p:nvPr>
        </p:nvSpPr>
        <p:spPr/>
        <p:txBody>
          <a:bodyPr/>
          <a:lstStyle/>
          <a:p>
            <a:r>
              <a:rPr lang="en-US" dirty="0"/>
              <a:t>How to Conserve your Old Building</a:t>
            </a:r>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1"/>
        </a:solidFill>
        <a:effectLst/>
      </p:bgPr>
    </p:bg>
    <p:spTree>
      <p:nvGrpSpPr>
        <p:cNvPr id="1" name=""/>
        <p:cNvGrpSpPr/>
        <p:nvPr/>
      </p:nvGrpSpPr>
      <p:grpSpPr>
        <a:xfrm>
          <a:off x="0" y="0"/>
          <a:ext cx="0" cy="0"/>
          <a:chOff x="0" y="0"/>
          <a:chExt cx="0" cy="0"/>
        </a:xfrm>
      </p:grpSpPr>
      <p:sp>
        <p:nvSpPr>
          <p:cNvPr id="4" name="Rectangle 3"/>
          <p:cNvSpPr/>
          <p:nvPr/>
        </p:nvSpPr>
        <p:spPr>
          <a:xfrm>
            <a:off x="0" y="0"/>
            <a:ext cx="18288000"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905256" y="1155701"/>
            <a:ext cx="16173450" cy="5029200"/>
          </a:xfrm>
        </p:spPr>
        <p:txBody>
          <a:bodyPr anchor="b">
            <a:noAutofit/>
          </a:bodyPr>
          <a:lstStyle>
            <a:lvl1pPr algn="l">
              <a:lnSpc>
                <a:spcPct val="80000"/>
              </a:lnSpc>
              <a:defRPr sz="13200" spc="-180"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1001269" y="6310314"/>
            <a:ext cx="13842302" cy="2468880"/>
          </a:xfrm>
        </p:spPr>
        <p:txBody>
          <a:bodyPr>
            <a:normAutofit/>
          </a:bodyPr>
          <a:lstStyle>
            <a:lvl1pPr marL="0" indent="0" algn="l">
              <a:buNone/>
              <a:defRPr sz="4800">
                <a:solidFill>
                  <a:schemeClr val="bg1"/>
                </a:solidFill>
                <a:latin typeface="+mj-lt"/>
              </a:defRPr>
            </a:lvl1pPr>
            <a:lvl2pPr marL="685800" indent="0" algn="ctr">
              <a:buNone/>
              <a:defRPr sz="4200"/>
            </a:lvl2pPr>
            <a:lvl3pPr marL="1371600" indent="0" algn="ctr">
              <a:buNone/>
              <a:defRPr sz="3600"/>
            </a:lvl3pPr>
            <a:lvl4pPr marL="2057400" indent="0" algn="ctr">
              <a:buNone/>
              <a:defRPr sz="3000"/>
            </a:lvl4pPr>
            <a:lvl5pPr marL="2743200" indent="0" algn="ctr">
              <a:buNone/>
              <a:defRPr sz="3000"/>
            </a:lvl5pPr>
            <a:lvl6pPr marL="3429000" indent="0" algn="ctr">
              <a:buNone/>
              <a:defRPr sz="3000"/>
            </a:lvl6pPr>
            <a:lvl7pPr marL="4114800" indent="0" algn="ctr">
              <a:buNone/>
              <a:defRPr sz="3000"/>
            </a:lvl7pPr>
            <a:lvl8pPr marL="4800600" indent="0" algn="ctr">
              <a:buNone/>
              <a:defRPr sz="3000"/>
            </a:lvl8pPr>
            <a:lvl9pPr marL="5486400" indent="0" algn="ctr">
              <a:buNone/>
              <a:defRPr sz="3000"/>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lvl1pPr>
              <a:defRPr>
                <a:solidFill>
                  <a:srgbClr val="FFFFFF">
                    <a:alpha val="80000"/>
                  </a:srgbClr>
                </a:solidFill>
              </a:defRPr>
            </a:lvl1pPr>
          </a:lstStyle>
          <a:p>
            <a:fld id="{BBB21D2E-CE8F-42E1-8CDF-315A012C0077}" type="datetimeFigureOut">
              <a:rPr lang="en-GB" smtClean="0"/>
              <a:t>02/10/2024</a:t>
            </a:fld>
            <a:endParaRPr lang="en-GB"/>
          </a:p>
        </p:txBody>
      </p:sp>
      <p:sp>
        <p:nvSpPr>
          <p:cNvPr id="8" name="Footer Placeholder 7"/>
          <p:cNvSpPr>
            <a:spLocks noGrp="1"/>
          </p:cNvSpPr>
          <p:nvPr>
            <p:ph type="ftr" sz="quarter" idx="11"/>
          </p:nvPr>
        </p:nvSpPr>
        <p:spPr/>
        <p:txBody>
          <a:bodyPr/>
          <a:lstStyle>
            <a:lvl1pPr>
              <a:defRPr>
                <a:solidFill>
                  <a:srgbClr val="FFFFFF">
                    <a:alpha val="80000"/>
                  </a:srgbClr>
                </a:solidFill>
              </a:defRPr>
            </a:lvl1pPr>
          </a:lstStyle>
          <a:p>
            <a:endParaRPr lang="en-GB"/>
          </a:p>
        </p:txBody>
      </p:sp>
      <p:sp>
        <p:nvSpPr>
          <p:cNvPr id="9" name="Slide Number Placeholder 8"/>
          <p:cNvSpPr>
            <a:spLocks noGrp="1"/>
          </p:cNvSpPr>
          <p:nvPr>
            <p:ph type="sldNum" sz="quarter" idx="12"/>
          </p:nvPr>
        </p:nvSpPr>
        <p:spPr/>
        <p:txBody>
          <a:bodyPr/>
          <a:lstStyle>
            <a:lvl1pPr>
              <a:defRPr>
                <a:solidFill>
                  <a:srgbClr val="FFFFFF">
                    <a:alpha val="25000"/>
                  </a:srgbClr>
                </a:solidFill>
              </a:defRPr>
            </a:lvl1pPr>
          </a:lstStyle>
          <a:p>
            <a:fld id="{7FB17AF7-158D-45DD-A0B2-D14BDAD99AD6}" type="slidenum">
              <a:rPr lang="en-GB" smtClean="0"/>
              <a:t>‹#›</a:t>
            </a:fld>
            <a:endParaRPr lang="en-GB"/>
          </a:p>
        </p:txBody>
      </p:sp>
    </p:spTree>
    <p:extLst>
      <p:ext uri="{BB962C8B-B14F-4D97-AF65-F5344CB8AC3E}">
        <p14:creationId xmlns:p14="http://schemas.microsoft.com/office/powerpoint/2010/main" val="17704692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BB21D2E-CE8F-42E1-8CDF-315A012C0077}" type="datetimeFigureOut">
              <a:rPr lang="en-GB" smtClean="0"/>
              <a:t>02/10/2024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FB17AF7-158D-45DD-A0B2-D14BDAD99AD6}" type="slidenum">
              <a:rPr lang="en-GB" smtClean="0"/>
              <a:t>‹#›</a:t>
            </a:fld>
            <a:endParaRPr lang="en-GB"/>
          </a:p>
        </p:txBody>
      </p:sp>
    </p:spTree>
    <p:extLst>
      <p:ext uri="{BB962C8B-B14F-4D97-AF65-F5344CB8AC3E}">
        <p14:creationId xmlns:p14="http://schemas.microsoft.com/office/powerpoint/2010/main" val="87951954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05256" y="1151129"/>
            <a:ext cx="16171164" cy="5033772"/>
          </a:xfrm>
        </p:spPr>
        <p:txBody>
          <a:bodyPr anchor="b">
            <a:normAutofit/>
          </a:bodyPr>
          <a:lstStyle>
            <a:lvl1pPr>
              <a:lnSpc>
                <a:spcPct val="80000"/>
              </a:lnSpc>
              <a:defRPr sz="13200" b="0" baseline="0">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01268" y="6306314"/>
            <a:ext cx="13839444" cy="2468880"/>
          </a:xfrm>
        </p:spPr>
        <p:txBody>
          <a:bodyPr anchor="t">
            <a:normAutofit/>
          </a:bodyPr>
          <a:lstStyle>
            <a:lvl1pPr marL="0" indent="0">
              <a:buNone/>
              <a:defRPr sz="4800">
                <a:solidFill>
                  <a:schemeClr val="tx1"/>
                </a:solidFill>
                <a:latin typeface="+mj-lt"/>
              </a:defRPr>
            </a:lvl1pPr>
            <a:lvl2pPr marL="685800" indent="0">
              <a:buNone/>
              <a:defRPr sz="2700">
                <a:solidFill>
                  <a:schemeClr val="tx1">
                    <a:tint val="75000"/>
                  </a:schemeClr>
                </a:solidFill>
              </a:defRPr>
            </a:lvl2pPr>
            <a:lvl3pPr marL="1371600" indent="0">
              <a:buNone/>
              <a:defRPr sz="2400">
                <a:solidFill>
                  <a:schemeClr val="tx1">
                    <a:tint val="75000"/>
                  </a:schemeClr>
                </a:solidFill>
              </a:defRPr>
            </a:lvl3pPr>
            <a:lvl4pPr marL="2057400" indent="0">
              <a:buNone/>
              <a:defRPr sz="2100">
                <a:solidFill>
                  <a:schemeClr val="tx1">
                    <a:tint val="75000"/>
                  </a:schemeClr>
                </a:solidFill>
              </a:defRPr>
            </a:lvl4pPr>
            <a:lvl5pPr marL="2743200" indent="0">
              <a:buNone/>
              <a:defRPr sz="2100">
                <a:solidFill>
                  <a:schemeClr val="tx1">
                    <a:tint val="75000"/>
                  </a:schemeClr>
                </a:solidFill>
              </a:defRPr>
            </a:lvl5pPr>
            <a:lvl6pPr marL="3429000" indent="0">
              <a:buNone/>
              <a:defRPr sz="2100">
                <a:solidFill>
                  <a:schemeClr val="tx1">
                    <a:tint val="75000"/>
                  </a:schemeClr>
                </a:solidFill>
              </a:defRPr>
            </a:lvl6pPr>
            <a:lvl7pPr marL="4114800" indent="0">
              <a:buNone/>
              <a:defRPr sz="2100">
                <a:solidFill>
                  <a:schemeClr val="tx1">
                    <a:tint val="75000"/>
                  </a:schemeClr>
                </a:solidFill>
              </a:defRPr>
            </a:lvl7pPr>
            <a:lvl8pPr marL="4800600" indent="0">
              <a:buNone/>
              <a:defRPr sz="2100">
                <a:solidFill>
                  <a:schemeClr val="tx1">
                    <a:tint val="75000"/>
                  </a:schemeClr>
                </a:solidFill>
              </a:defRPr>
            </a:lvl8pPr>
            <a:lvl9pPr marL="5486400" indent="0">
              <a:buNone/>
              <a:defRPr sz="21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BB21D2E-CE8F-42E1-8CDF-315A012C0077}" type="datetimeFigureOut">
              <a:rPr lang="en-GB" smtClean="0"/>
              <a:t>02/10/2024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FB17AF7-158D-45DD-A0B2-D14BDAD99AD6}" type="slidenum">
              <a:rPr lang="en-GB" smtClean="0"/>
              <a:t>‹#›</a:t>
            </a:fld>
            <a:endParaRPr lang="en-GB"/>
          </a:p>
        </p:txBody>
      </p:sp>
    </p:spTree>
    <p:extLst>
      <p:ext uri="{BB962C8B-B14F-4D97-AF65-F5344CB8AC3E}">
        <p14:creationId xmlns:p14="http://schemas.microsoft.com/office/powerpoint/2010/main" val="314957250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014984" y="2997201"/>
            <a:ext cx="6995160" cy="5650992"/>
          </a:xfrm>
        </p:spPr>
        <p:txBody>
          <a:bodyPr/>
          <a:lstStyle>
            <a:lvl1pPr>
              <a:defRPr sz="3600"/>
            </a:lvl1pPr>
            <a:lvl2pPr>
              <a:defRPr sz="30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9016995" y="2997201"/>
            <a:ext cx="6995160" cy="5650992"/>
          </a:xfrm>
        </p:spPr>
        <p:txBody>
          <a:bodyPr/>
          <a:lstStyle>
            <a:lvl1pPr>
              <a:defRPr sz="3600"/>
            </a:lvl1pPr>
            <a:lvl2pPr>
              <a:defRPr sz="30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BB21D2E-CE8F-42E1-8CDF-315A012C0077}" type="datetimeFigureOut">
              <a:rPr lang="en-GB" smtClean="0"/>
              <a:t>02/10/2024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FB17AF7-158D-45DD-A0B2-D14BDAD99AD6}" type="slidenum">
              <a:rPr lang="en-GB" smtClean="0"/>
              <a:t>‹#›</a:t>
            </a:fld>
            <a:endParaRPr lang="en-GB"/>
          </a:p>
        </p:txBody>
      </p:sp>
    </p:spTree>
    <p:extLst>
      <p:ext uri="{BB962C8B-B14F-4D97-AF65-F5344CB8AC3E}">
        <p14:creationId xmlns:p14="http://schemas.microsoft.com/office/powerpoint/2010/main" val="60096116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014984" y="3060701"/>
            <a:ext cx="6995160" cy="1085100"/>
          </a:xfrm>
        </p:spPr>
        <p:txBody>
          <a:bodyPr anchor="ctr">
            <a:normAutofit/>
          </a:bodyPr>
          <a:lstStyle>
            <a:lvl1pPr marL="0" indent="0">
              <a:buNone/>
              <a:defRPr sz="3300" b="0" cap="all" baseline="0">
                <a:solidFill>
                  <a:schemeClr val="tx1">
                    <a:lumMod val="85000"/>
                    <a:lumOff val="15000"/>
                  </a:schemeClr>
                </a:solidFill>
                <a:latin typeface="+mj-lt"/>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p:cNvSpPr>
            <a:spLocks noGrp="1"/>
          </p:cNvSpPr>
          <p:nvPr>
            <p:ph sz="half" idx="2"/>
          </p:nvPr>
        </p:nvSpPr>
        <p:spPr>
          <a:xfrm>
            <a:off x="1014984" y="4129626"/>
            <a:ext cx="6995160" cy="4800600"/>
          </a:xfrm>
        </p:spPr>
        <p:txBody>
          <a:bodyPr/>
          <a:lstStyle>
            <a:lvl1pPr>
              <a:defRPr sz="3600"/>
            </a:lvl1pPr>
            <a:lvl2pPr>
              <a:defRPr sz="30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9011412" y="3057653"/>
            <a:ext cx="6995160" cy="1083564"/>
          </a:xfrm>
        </p:spPr>
        <p:txBody>
          <a:bodyPr anchor="ctr">
            <a:normAutofit/>
          </a:bodyPr>
          <a:lstStyle>
            <a:lvl1pPr marL="0" indent="0">
              <a:buNone/>
              <a:defRPr sz="3300" b="0" cap="all" baseline="0">
                <a:solidFill>
                  <a:schemeClr val="tx1">
                    <a:lumMod val="85000"/>
                    <a:lumOff val="15000"/>
                  </a:schemeClr>
                </a:solidFill>
                <a:latin typeface="+mj-lt"/>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p:cNvSpPr>
            <a:spLocks noGrp="1"/>
          </p:cNvSpPr>
          <p:nvPr>
            <p:ph sz="quarter" idx="4"/>
          </p:nvPr>
        </p:nvSpPr>
        <p:spPr>
          <a:xfrm>
            <a:off x="9011412" y="4126485"/>
            <a:ext cx="6995160" cy="4800600"/>
          </a:xfrm>
        </p:spPr>
        <p:txBody>
          <a:bodyPr/>
          <a:lstStyle>
            <a:lvl1pPr>
              <a:defRPr sz="3600"/>
            </a:lvl1pPr>
            <a:lvl2pPr>
              <a:defRPr sz="30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BB21D2E-CE8F-42E1-8CDF-315A012C0077}" type="datetimeFigureOut">
              <a:rPr lang="en-GB" smtClean="0"/>
              <a:t>02/10/2024</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7FB17AF7-158D-45DD-A0B2-D14BDAD99AD6}" type="slidenum">
              <a:rPr lang="en-GB" smtClean="0"/>
              <a:t>‹#›</a:t>
            </a:fld>
            <a:endParaRPr lang="en-GB"/>
          </a:p>
        </p:txBody>
      </p:sp>
    </p:spTree>
    <p:extLst>
      <p:ext uri="{BB962C8B-B14F-4D97-AF65-F5344CB8AC3E}">
        <p14:creationId xmlns:p14="http://schemas.microsoft.com/office/powerpoint/2010/main" val="255865982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BB21D2E-CE8F-42E1-8CDF-315A012C0077}" type="datetimeFigureOut">
              <a:rPr lang="en-GB" smtClean="0"/>
              <a:t>02/10/2024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7FB17AF7-158D-45DD-A0B2-D14BDAD99AD6}" type="slidenum">
              <a:rPr lang="en-GB" smtClean="0"/>
              <a:t>‹#›</a:t>
            </a:fld>
            <a:endParaRPr lang="en-GB"/>
          </a:p>
        </p:txBody>
      </p:sp>
    </p:spTree>
    <p:extLst>
      <p:ext uri="{BB962C8B-B14F-4D97-AF65-F5344CB8AC3E}">
        <p14:creationId xmlns:p14="http://schemas.microsoft.com/office/powerpoint/2010/main" val="142244359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BB21D2E-CE8F-42E1-8CDF-315A012C0077}" type="datetimeFigureOut">
              <a:rPr lang="en-GB" smtClean="0"/>
              <a:t>02/10/2024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7FB17AF7-158D-45DD-A0B2-D14BDAD99AD6}" type="slidenum">
              <a:rPr lang="en-GB" smtClean="0"/>
              <a:t>‹#›</a:t>
            </a:fld>
            <a:endParaRPr lang="en-GB"/>
          </a:p>
        </p:txBody>
      </p:sp>
    </p:spTree>
    <p:extLst>
      <p:ext uri="{BB962C8B-B14F-4D97-AF65-F5344CB8AC3E}">
        <p14:creationId xmlns:p14="http://schemas.microsoft.com/office/powerpoint/2010/main" val="42806490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Rectangle 1"/>
          <p:cNvSpPr/>
          <p:nvPr/>
        </p:nvSpPr>
        <p:spPr>
          <a:xfrm>
            <a:off x="11430000" y="0"/>
            <a:ext cx="6858000"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8"/>
          <p:cNvSpPr>
            <a:spLocks noGrp="1"/>
          </p:cNvSpPr>
          <p:nvPr>
            <p:ph type="title"/>
          </p:nvPr>
        </p:nvSpPr>
        <p:spPr>
          <a:xfrm>
            <a:off x="12392106" y="813423"/>
            <a:ext cx="5074920" cy="2880360"/>
          </a:xfrm>
        </p:spPr>
        <p:txBody>
          <a:bodyPr anchor="b">
            <a:noAutofit/>
          </a:bodyPr>
          <a:lstStyle>
            <a:lvl1pPr>
              <a:lnSpc>
                <a:spcPct val="85000"/>
              </a:lnSpc>
              <a:defRPr sz="600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1143000" y="1143000"/>
            <a:ext cx="9144000" cy="6858000"/>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2413973" y="3767720"/>
            <a:ext cx="5097780" cy="4690481"/>
          </a:xfrm>
        </p:spPr>
        <p:txBody>
          <a:bodyPr>
            <a:normAutofit/>
          </a:bodyPr>
          <a:lstStyle>
            <a:lvl1pPr marL="0" marR="0" indent="0" algn="l" defTabSz="1371600" rtl="0" eaLnBrk="1" fontAlgn="auto" latinLnBrk="0" hangingPunct="1">
              <a:lnSpc>
                <a:spcPct val="100000"/>
              </a:lnSpc>
              <a:spcBef>
                <a:spcPts val="1800"/>
              </a:spcBef>
              <a:spcAft>
                <a:spcPts val="0"/>
              </a:spcAft>
              <a:buClrTx/>
              <a:buSzTx/>
              <a:buFontTx/>
              <a:buNone/>
              <a:tabLst/>
              <a:defRPr sz="2700">
                <a:solidFill>
                  <a:srgbClr val="262626"/>
                </a:solidFill>
              </a:defRPr>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marL="0" marR="0" lvl="0" indent="0" algn="l" defTabSz="1371600" rtl="0" eaLnBrk="1" fontAlgn="auto" latinLnBrk="0" hangingPunct="1">
              <a:lnSpc>
                <a:spcPct val="100000"/>
              </a:lnSpc>
              <a:spcBef>
                <a:spcPts val="2100"/>
              </a:spcBef>
              <a:spcAft>
                <a:spcPts val="0"/>
              </a:spcAft>
              <a:buClrTx/>
              <a:buSzTx/>
              <a:buFontTx/>
              <a:buNone/>
              <a:tabLst/>
              <a:defRPr/>
            </a:pPr>
            <a:r>
              <a:rPr lang="en-US"/>
              <a:t>Click to edit Master text styles</a:t>
            </a:r>
          </a:p>
        </p:txBody>
      </p:sp>
      <p:sp>
        <p:nvSpPr>
          <p:cNvPr id="5" name="Date Placeholder 4"/>
          <p:cNvSpPr>
            <a:spLocks noGrp="1"/>
          </p:cNvSpPr>
          <p:nvPr>
            <p:ph type="dt" sz="half" idx="10"/>
          </p:nvPr>
        </p:nvSpPr>
        <p:spPr/>
        <p:txBody>
          <a:bodyPr/>
          <a:lstStyle/>
          <a:p>
            <a:fld id="{BBB21D2E-CE8F-42E1-8CDF-315A012C0077}" type="datetimeFigureOut">
              <a:rPr lang="en-GB" smtClean="0"/>
              <a:t>02/10/2024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lvl1pPr>
              <a:defRPr>
                <a:solidFill>
                  <a:srgbClr val="FFFFFF">
                    <a:alpha val="20000"/>
                  </a:srgbClr>
                </a:solidFill>
              </a:defRPr>
            </a:lvl1pPr>
          </a:lstStyle>
          <a:p>
            <a:fld id="{7FB17AF7-158D-45DD-A0B2-D14BDAD99AD6}" type="slidenum">
              <a:rPr lang="en-GB" smtClean="0"/>
              <a:t>‹#›</a:t>
            </a:fld>
            <a:endParaRPr lang="en-GB"/>
          </a:p>
        </p:txBody>
      </p:sp>
    </p:spTree>
    <p:extLst>
      <p:ext uri="{BB962C8B-B14F-4D97-AF65-F5344CB8AC3E}">
        <p14:creationId xmlns:p14="http://schemas.microsoft.com/office/powerpoint/2010/main" val="5340140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9824B85-EEA5-44F8-A0AA-EBCEEE91DD1B}" type="datetime1">
              <a:rPr lang="en-US" smtClean="0"/>
              <a:t>10/2/2024</a:t>
            </a:fld>
            <a:endParaRPr lang="en-US" dirty="0"/>
          </a:p>
        </p:txBody>
      </p:sp>
      <p:sp>
        <p:nvSpPr>
          <p:cNvPr id="5" name="Footer Placeholder 4"/>
          <p:cNvSpPr>
            <a:spLocks noGrp="1"/>
          </p:cNvSpPr>
          <p:nvPr>
            <p:ph type="ftr" sz="quarter" idx="11"/>
          </p:nvPr>
        </p:nvSpPr>
        <p:spPr/>
        <p:txBody>
          <a:bodyPr/>
          <a:lstStyle/>
          <a:p>
            <a:r>
              <a:rPr lang="en-US" dirty="0"/>
              <a:t>How to Conserve your Old Building</a:t>
            </a:r>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73836" y="8128001"/>
            <a:ext cx="16171164" cy="919925"/>
          </a:xfrm>
        </p:spPr>
        <p:txBody>
          <a:bodyPr anchor="b">
            <a:normAutofit/>
          </a:bodyPr>
          <a:lstStyle>
            <a:lvl1pPr>
              <a:defRPr sz="48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18288000" cy="7996428"/>
          </a:xfrm>
          <a:solidFill>
            <a:schemeClr val="accent1">
              <a:lumMod val="40000"/>
              <a:lumOff val="60000"/>
            </a:schemeClr>
          </a:solidFill>
        </p:spPr>
        <p:txBody>
          <a:bodyPr anchor="t"/>
          <a:lstStyle>
            <a:lvl1pPr marL="0" indent="0" algn="ctr">
              <a:spcBef>
                <a:spcPts val="1200"/>
              </a:spcBef>
              <a:buNone/>
              <a:defRPr sz="4800">
                <a:solidFill>
                  <a:schemeClr val="tx1">
                    <a:lumMod val="75000"/>
                    <a:lumOff val="25000"/>
                  </a:schemeClr>
                </a:solidFill>
              </a:defRPr>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r>
              <a:rPr lang="en-US"/>
              <a:t>Click icon to add picture</a:t>
            </a:r>
            <a:endParaRPr lang="en-US" dirty="0"/>
          </a:p>
        </p:txBody>
      </p:sp>
      <p:sp>
        <p:nvSpPr>
          <p:cNvPr id="4" name="Text Placeholder 3"/>
          <p:cNvSpPr>
            <a:spLocks noGrp="1"/>
          </p:cNvSpPr>
          <p:nvPr>
            <p:ph type="body" sz="half" idx="2"/>
          </p:nvPr>
        </p:nvSpPr>
        <p:spPr>
          <a:xfrm>
            <a:off x="1014984" y="8864603"/>
            <a:ext cx="13844016" cy="800100"/>
          </a:xfrm>
        </p:spPr>
        <p:txBody>
          <a:bodyPr>
            <a:normAutofit/>
          </a:bodyPr>
          <a:lstStyle>
            <a:lvl1pPr marL="0" indent="0">
              <a:lnSpc>
                <a:spcPct val="90000"/>
              </a:lnSpc>
              <a:buNone/>
              <a:defRPr sz="2100">
                <a:solidFill>
                  <a:srgbClr val="262626"/>
                </a:solidFill>
              </a:defRPr>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a:t>Click to edit Master text styles</a:t>
            </a:r>
          </a:p>
        </p:txBody>
      </p:sp>
      <p:sp>
        <p:nvSpPr>
          <p:cNvPr id="12" name="Date Placeholder 11"/>
          <p:cNvSpPr>
            <a:spLocks noGrp="1"/>
          </p:cNvSpPr>
          <p:nvPr>
            <p:ph type="dt" sz="half" idx="10"/>
          </p:nvPr>
        </p:nvSpPr>
        <p:spPr/>
        <p:txBody>
          <a:bodyPr/>
          <a:lstStyle>
            <a:lvl1pPr>
              <a:defRPr>
                <a:solidFill>
                  <a:srgbClr val="FFFFFF">
                    <a:alpha val="80000"/>
                  </a:srgbClr>
                </a:solidFill>
              </a:defRPr>
            </a:lvl1pPr>
          </a:lstStyle>
          <a:p>
            <a:fld id="{BBB21D2E-CE8F-42E1-8CDF-315A012C0077}" type="datetimeFigureOut">
              <a:rPr lang="en-GB" smtClean="0"/>
              <a:t>02/10/2024</a:t>
            </a:fld>
            <a:endParaRPr lang="en-GB"/>
          </a:p>
        </p:txBody>
      </p:sp>
      <p:sp>
        <p:nvSpPr>
          <p:cNvPr id="13" name="Footer Placeholder 12"/>
          <p:cNvSpPr>
            <a:spLocks noGrp="1"/>
          </p:cNvSpPr>
          <p:nvPr>
            <p:ph type="ftr" sz="quarter" idx="11"/>
          </p:nvPr>
        </p:nvSpPr>
        <p:spPr/>
        <p:txBody>
          <a:bodyPr/>
          <a:lstStyle>
            <a:lvl1pPr>
              <a:defRPr>
                <a:solidFill>
                  <a:srgbClr val="FFFFFF">
                    <a:alpha val="80000"/>
                  </a:srgbClr>
                </a:solidFill>
              </a:defRPr>
            </a:lvl1pPr>
          </a:lstStyle>
          <a:p>
            <a:endParaRPr lang="en-GB"/>
          </a:p>
        </p:txBody>
      </p:sp>
      <p:sp>
        <p:nvSpPr>
          <p:cNvPr id="14" name="Slide Number Placeholder 13"/>
          <p:cNvSpPr>
            <a:spLocks noGrp="1"/>
          </p:cNvSpPr>
          <p:nvPr>
            <p:ph type="sldNum" sz="quarter" idx="12"/>
          </p:nvPr>
        </p:nvSpPr>
        <p:spPr/>
        <p:txBody>
          <a:bodyPr/>
          <a:lstStyle>
            <a:lvl1pPr>
              <a:defRPr>
                <a:solidFill>
                  <a:srgbClr val="FFFFFF">
                    <a:alpha val="25000"/>
                  </a:srgbClr>
                </a:solidFill>
              </a:defRPr>
            </a:lvl1pPr>
          </a:lstStyle>
          <a:p>
            <a:fld id="{7FB17AF7-158D-45DD-A0B2-D14BDAD99AD6}" type="slidenum">
              <a:rPr lang="en-GB" smtClean="0"/>
              <a:t>‹#›</a:t>
            </a:fld>
            <a:endParaRPr lang="en-GB"/>
          </a:p>
        </p:txBody>
      </p:sp>
    </p:spTree>
    <p:extLst>
      <p:ext uri="{BB962C8B-B14F-4D97-AF65-F5344CB8AC3E}">
        <p14:creationId xmlns:p14="http://schemas.microsoft.com/office/powerpoint/2010/main" val="113397949"/>
      </p:ext>
    </p:extLst>
  </p:cSld>
  <p:clrMapOvr>
    <a:overrideClrMapping bg1="lt1" tx1="dk1" bg2="lt2" tx2="dk2" accent1="accent1" accent2="accent2" accent3="accent3" accent4="accent4" accent5="accent5" accent6="accent6" hlink="hlink" folHlink="folHlink"/>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BB21D2E-CE8F-42E1-8CDF-315A012C0077}" type="datetimeFigureOut">
              <a:rPr lang="en-GB" smtClean="0"/>
              <a:t>02/10/2024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FB17AF7-158D-45DD-A0B2-D14BDAD99AD6}" type="slidenum">
              <a:rPr lang="en-GB" smtClean="0"/>
              <a:t>‹#›</a:t>
            </a:fld>
            <a:endParaRPr lang="en-GB"/>
          </a:p>
        </p:txBody>
      </p:sp>
    </p:spTree>
    <p:extLst>
      <p:ext uri="{BB962C8B-B14F-4D97-AF65-F5344CB8AC3E}">
        <p14:creationId xmlns:p14="http://schemas.microsoft.com/office/powerpoint/2010/main" val="131736770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115925" y="1042988"/>
            <a:ext cx="3943350" cy="72009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157288" y="1071563"/>
            <a:ext cx="11601450" cy="810101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BB21D2E-CE8F-42E1-8CDF-315A012C0077}" type="datetimeFigureOut">
              <a:rPr lang="en-GB" smtClean="0"/>
              <a:t>02/10/2024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FB17AF7-158D-45DD-A0B2-D14BDAD99AD6}" type="slidenum">
              <a:rPr lang="en-GB" smtClean="0"/>
              <a:t>‹#›</a:t>
            </a:fld>
            <a:endParaRPr lang="en-GB"/>
          </a:p>
        </p:txBody>
      </p:sp>
    </p:spTree>
    <p:extLst>
      <p:ext uri="{BB962C8B-B14F-4D97-AF65-F5344CB8AC3E}">
        <p14:creationId xmlns:p14="http://schemas.microsoft.com/office/powerpoint/2010/main" val="282565935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5" name="Rectangle 24"/>
          <p:cNvSpPr/>
          <p:nvPr userDrawn="1"/>
        </p:nvSpPr>
        <p:spPr>
          <a:xfrm>
            <a:off x="0" y="5943600"/>
            <a:ext cx="18288000" cy="4343400"/>
          </a:xfrm>
          <a:prstGeom prst="rect">
            <a:avLst/>
          </a:prstGeom>
          <a:solidFill>
            <a:srgbClr val="0652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2" name="Title 1"/>
          <p:cNvSpPr>
            <a:spLocks noGrp="1"/>
          </p:cNvSpPr>
          <p:nvPr>
            <p:ph type="title"/>
          </p:nvPr>
        </p:nvSpPr>
        <p:spPr>
          <a:xfrm>
            <a:off x="6057900" y="114302"/>
            <a:ext cx="10972800" cy="1943100"/>
          </a:xfrm>
        </p:spPr>
        <p:txBody>
          <a:bodyPr/>
          <a:lstStyle>
            <a:lvl1pPr>
              <a:lnSpc>
                <a:spcPct val="80000"/>
              </a:lnSpc>
              <a:defRPr cap="all" baseline="0">
                <a:solidFill>
                  <a:srgbClr val="06520B"/>
                </a:solidFill>
              </a:defRPr>
            </a:lvl1pPr>
          </a:lstStyle>
          <a:p>
            <a:r>
              <a:rPr lang="en-US" dirty="0"/>
              <a:t>Click to edit Master title style</a:t>
            </a:r>
          </a:p>
        </p:txBody>
      </p:sp>
      <p:sp>
        <p:nvSpPr>
          <p:cNvPr id="3" name="Content Placeholder 2"/>
          <p:cNvSpPr>
            <a:spLocks noGrp="1"/>
          </p:cNvSpPr>
          <p:nvPr>
            <p:ph idx="1"/>
          </p:nvPr>
        </p:nvSpPr>
        <p:spPr>
          <a:xfrm>
            <a:off x="1257300" y="6972302"/>
            <a:ext cx="15773400" cy="1952522"/>
          </a:xfrm>
        </p:spPr>
        <p:txBody>
          <a:bodyPr/>
          <a:lstStyle>
            <a:lvl1pPr>
              <a:defRPr sz="2700">
                <a:solidFill>
                  <a:schemeClr val="bg1"/>
                </a:solidFill>
              </a:defRPr>
            </a:lvl1pPr>
            <a:lvl2pPr>
              <a:defRPr sz="2475">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430F105B-A5F1-4460-BC1F-4D201212A5F1}" type="datetimeFigureOut">
              <a:rPr lang="en-US" smtClean="0"/>
              <a:t>10/2/2024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0F32E2B-57CD-49BA-9981-E6243F3EBAD3}" type="slidenum">
              <a:rPr lang="en-US" smtClean="0"/>
              <a:t>‹#›</a:t>
            </a:fld>
            <a:endParaRPr lang="en-US"/>
          </a:p>
        </p:txBody>
      </p:sp>
      <p:sp>
        <p:nvSpPr>
          <p:cNvPr id="8" name="Picture Placeholder 7"/>
          <p:cNvSpPr>
            <a:spLocks noGrp="1"/>
          </p:cNvSpPr>
          <p:nvPr>
            <p:ph type="pic" sz="quarter" idx="13"/>
          </p:nvPr>
        </p:nvSpPr>
        <p:spPr>
          <a:xfrm>
            <a:off x="0" y="2077283"/>
            <a:ext cx="6057900" cy="3866321"/>
          </a:xfrm>
        </p:spPr>
        <p:txBody>
          <a:bodyPr/>
          <a:lstStyle/>
          <a:p>
            <a:endParaRPr lang="en-US" dirty="0"/>
          </a:p>
        </p:txBody>
      </p:sp>
      <p:sp>
        <p:nvSpPr>
          <p:cNvPr id="17" name="Picture Placeholder 7"/>
          <p:cNvSpPr>
            <a:spLocks noGrp="1"/>
          </p:cNvSpPr>
          <p:nvPr>
            <p:ph type="pic" sz="quarter" idx="14"/>
          </p:nvPr>
        </p:nvSpPr>
        <p:spPr>
          <a:xfrm>
            <a:off x="6065712" y="2077283"/>
            <a:ext cx="6118480" cy="3866321"/>
          </a:xfrm>
        </p:spPr>
        <p:txBody>
          <a:bodyPr/>
          <a:lstStyle/>
          <a:p>
            <a:endParaRPr lang="en-US"/>
          </a:p>
        </p:txBody>
      </p:sp>
      <p:sp>
        <p:nvSpPr>
          <p:cNvPr id="18" name="Picture Placeholder 7"/>
          <p:cNvSpPr>
            <a:spLocks noGrp="1"/>
          </p:cNvSpPr>
          <p:nvPr>
            <p:ph type="pic" sz="quarter" idx="15"/>
          </p:nvPr>
        </p:nvSpPr>
        <p:spPr>
          <a:xfrm>
            <a:off x="12192000" y="2077283"/>
            <a:ext cx="6096000" cy="3866321"/>
          </a:xfrm>
        </p:spPr>
        <p:txBody>
          <a:bodyPr/>
          <a:lstStyle/>
          <a:p>
            <a:endParaRPr lang="en-US"/>
          </a:p>
        </p:txBody>
      </p:sp>
      <p:sp>
        <p:nvSpPr>
          <p:cNvPr id="20" name="Text Placeholder 19"/>
          <p:cNvSpPr>
            <a:spLocks noGrp="1"/>
          </p:cNvSpPr>
          <p:nvPr>
            <p:ph type="body" sz="quarter" idx="16"/>
          </p:nvPr>
        </p:nvSpPr>
        <p:spPr>
          <a:xfrm>
            <a:off x="152400" y="6057900"/>
            <a:ext cx="5638800" cy="685800"/>
          </a:xfrm>
        </p:spPr>
        <p:txBody>
          <a:bodyPr/>
          <a:lstStyle>
            <a:lvl1pPr marL="0" indent="0">
              <a:buNone/>
              <a:defRPr sz="900">
                <a:solidFill>
                  <a:schemeClr val="bg1">
                    <a:lumMod val="85000"/>
                  </a:schemeClr>
                </a:solidFill>
                <a:latin typeface="Arial" panose="020B0604020202020204" pitchFamily="34" charset="0"/>
                <a:cs typeface="Arial" panose="020B0604020202020204" pitchFamily="34" charset="0"/>
              </a:defRPr>
            </a:lvl1pPr>
          </a:lstStyle>
          <a:p>
            <a:pPr lvl="0"/>
            <a:r>
              <a:rPr lang="en-US" dirty="0"/>
              <a:t>Edit Master text styles</a:t>
            </a:r>
          </a:p>
        </p:txBody>
      </p:sp>
      <p:sp>
        <p:nvSpPr>
          <p:cNvPr id="21" name="Text Placeholder 19"/>
          <p:cNvSpPr>
            <a:spLocks noGrp="1"/>
          </p:cNvSpPr>
          <p:nvPr>
            <p:ph type="body" sz="quarter" idx="17"/>
          </p:nvPr>
        </p:nvSpPr>
        <p:spPr>
          <a:xfrm>
            <a:off x="6288158" y="6057900"/>
            <a:ext cx="5638800" cy="685800"/>
          </a:xfrm>
        </p:spPr>
        <p:txBody>
          <a:bodyPr/>
          <a:lstStyle>
            <a:lvl1pPr marL="0" indent="0">
              <a:buNone/>
              <a:defRPr sz="900">
                <a:solidFill>
                  <a:schemeClr val="bg1">
                    <a:lumMod val="85000"/>
                  </a:schemeClr>
                </a:solidFill>
                <a:latin typeface="Arial" panose="020B0604020202020204" pitchFamily="34" charset="0"/>
                <a:cs typeface="Arial" panose="020B0604020202020204" pitchFamily="34" charset="0"/>
              </a:defRPr>
            </a:lvl1pPr>
          </a:lstStyle>
          <a:p>
            <a:pPr lvl="0"/>
            <a:r>
              <a:rPr lang="en-US" dirty="0"/>
              <a:t>Edit Master text styles</a:t>
            </a:r>
          </a:p>
        </p:txBody>
      </p:sp>
      <p:sp>
        <p:nvSpPr>
          <p:cNvPr id="22" name="Text Placeholder 19"/>
          <p:cNvSpPr>
            <a:spLocks noGrp="1"/>
          </p:cNvSpPr>
          <p:nvPr>
            <p:ph type="body" sz="quarter" idx="18"/>
          </p:nvPr>
        </p:nvSpPr>
        <p:spPr>
          <a:xfrm>
            <a:off x="12370906" y="6057900"/>
            <a:ext cx="5638800" cy="685800"/>
          </a:xfrm>
        </p:spPr>
        <p:txBody>
          <a:bodyPr/>
          <a:lstStyle>
            <a:lvl1pPr marL="0" indent="0">
              <a:buNone/>
              <a:defRPr sz="900">
                <a:solidFill>
                  <a:schemeClr val="bg1">
                    <a:lumMod val="85000"/>
                  </a:schemeClr>
                </a:solidFill>
                <a:latin typeface="Arial" panose="020B0604020202020204" pitchFamily="34" charset="0"/>
                <a:cs typeface="Arial" panose="020B0604020202020204" pitchFamily="34" charset="0"/>
              </a:defRPr>
            </a:lvl1pPr>
          </a:lstStyle>
          <a:p>
            <a:pPr lvl="0"/>
            <a:r>
              <a:rPr lang="en-US" dirty="0"/>
              <a:t>Edit Master text styles</a:t>
            </a:r>
          </a:p>
        </p:txBody>
      </p:sp>
      <p:pic>
        <p:nvPicPr>
          <p:cNvPr id="24" name="Picture 4"/>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265043" y="164807"/>
            <a:ext cx="5292738" cy="17981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5148743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userDrawn="1">
  <p:cSld name="2_Title and Content">
    <p:spTree>
      <p:nvGrpSpPr>
        <p:cNvPr id="1" name=""/>
        <p:cNvGrpSpPr/>
        <p:nvPr/>
      </p:nvGrpSpPr>
      <p:grpSpPr>
        <a:xfrm>
          <a:off x="0" y="0"/>
          <a:ext cx="0" cy="0"/>
          <a:chOff x="0" y="0"/>
          <a:chExt cx="0" cy="0"/>
        </a:xfrm>
      </p:grpSpPr>
      <p:sp>
        <p:nvSpPr>
          <p:cNvPr id="25" name="Rectangle 24"/>
          <p:cNvSpPr/>
          <p:nvPr userDrawn="1"/>
        </p:nvSpPr>
        <p:spPr>
          <a:xfrm>
            <a:off x="0" y="5943600"/>
            <a:ext cx="18288000" cy="4343400"/>
          </a:xfrm>
          <a:prstGeom prst="rect">
            <a:avLst/>
          </a:prstGeom>
          <a:solidFill>
            <a:srgbClr val="0652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2" name="Title 1"/>
          <p:cNvSpPr>
            <a:spLocks noGrp="1"/>
          </p:cNvSpPr>
          <p:nvPr>
            <p:ph type="title"/>
          </p:nvPr>
        </p:nvSpPr>
        <p:spPr>
          <a:xfrm>
            <a:off x="6057900" y="114302"/>
            <a:ext cx="10972800" cy="1943100"/>
          </a:xfrm>
        </p:spPr>
        <p:txBody>
          <a:bodyPr/>
          <a:lstStyle>
            <a:lvl1pPr>
              <a:lnSpc>
                <a:spcPct val="80000"/>
              </a:lnSpc>
              <a:defRPr cap="all" baseline="0">
                <a:solidFill>
                  <a:srgbClr val="06520B"/>
                </a:solidFill>
              </a:defRPr>
            </a:lvl1pPr>
          </a:lstStyle>
          <a:p>
            <a:r>
              <a:rPr lang="en-US" dirty="0"/>
              <a:t>Click to edit Master title style</a:t>
            </a:r>
          </a:p>
        </p:txBody>
      </p:sp>
      <p:sp>
        <p:nvSpPr>
          <p:cNvPr id="3" name="Content Placeholder 2"/>
          <p:cNvSpPr>
            <a:spLocks noGrp="1"/>
          </p:cNvSpPr>
          <p:nvPr>
            <p:ph idx="1"/>
          </p:nvPr>
        </p:nvSpPr>
        <p:spPr>
          <a:xfrm>
            <a:off x="1257300" y="6972299"/>
            <a:ext cx="15773400" cy="1952522"/>
          </a:xfrm>
        </p:spPr>
        <p:txBody>
          <a:bodyPr/>
          <a:lstStyle>
            <a:lvl1pPr>
              <a:defRPr sz="3600">
                <a:solidFill>
                  <a:schemeClr val="bg1"/>
                </a:solidFill>
              </a:defRPr>
            </a:lvl1pPr>
            <a:lvl2pPr>
              <a:defRPr sz="3300">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430F105B-A5F1-4460-BC1F-4D201212A5F1}" type="datetimeFigureOut">
              <a:rPr lang="en-US" smtClean="0"/>
              <a:t>10/2/2024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0F32E2B-57CD-49BA-9981-E6243F3EBAD3}" type="slidenum">
              <a:rPr lang="en-US" smtClean="0"/>
              <a:t>‹#›</a:t>
            </a:fld>
            <a:endParaRPr lang="en-US"/>
          </a:p>
        </p:txBody>
      </p:sp>
      <p:sp>
        <p:nvSpPr>
          <p:cNvPr id="8" name="Picture Placeholder 7"/>
          <p:cNvSpPr>
            <a:spLocks noGrp="1"/>
          </p:cNvSpPr>
          <p:nvPr>
            <p:ph type="pic" sz="quarter" idx="13"/>
          </p:nvPr>
        </p:nvSpPr>
        <p:spPr>
          <a:xfrm>
            <a:off x="0" y="2077280"/>
            <a:ext cx="6057900" cy="3866321"/>
          </a:xfrm>
        </p:spPr>
        <p:txBody>
          <a:bodyPr/>
          <a:lstStyle/>
          <a:p>
            <a:endParaRPr lang="en-US" dirty="0"/>
          </a:p>
        </p:txBody>
      </p:sp>
      <p:sp>
        <p:nvSpPr>
          <p:cNvPr id="17" name="Picture Placeholder 7"/>
          <p:cNvSpPr>
            <a:spLocks noGrp="1"/>
          </p:cNvSpPr>
          <p:nvPr>
            <p:ph type="pic" sz="quarter" idx="14"/>
          </p:nvPr>
        </p:nvSpPr>
        <p:spPr>
          <a:xfrm>
            <a:off x="6065710" y="2077280"/>
            <a:ext cx="6118480" cy="3866321"/>
          </a:xfrm>
        </p:spPr>
        <p:txBody>
          <a:bodyPr/>
          <a:lstStyle/>
          <a:p>
            <a:endParaRPr lang="en-US"/>
          </a:p>
        </p:txBody>
      </p:sp>
      <p:sp>
        <p:nvSpPr>
          <p:cNvPr id="18" name="Picture Placeholder 7"/>
          <p:cNvSpPr>
            <a:spLocks noGrp="1"/>
          </p:cNvSpPr>
          <p:nvPr>
            <p:ph type="pic" sz="quarter" idx="15"/>
          </p:nvPr>
        </p:nvSpPr>
        <p:spPr>
          <a:xfrm>
            <a:off x="12192000" y="2077280"/>
            <a:ext cx="6096000" cy="3866321"/>
          </a:xfrm>
        </p:spPr>
        <p:txBody>
          <a:bodyPr/>
          <a:lstStyle/>
          <a:p>
            <a:endParaRPr lang="en-US"/>
          </a:p>
        </p:txBody>
      </p:sp>
      <p:sp>
        <p:nvSpPr>
          <p:cNvPr id="20" name="Text Placeholder 19"/>
          <p:cNvSpPr>
            <a:spLocks noGrp="1"/>
          </p:cNvSpPr>
          <p:nvPr>
            <p:ph type="body" sz="quarter" idx="16"/>
          </p:nvPr>
        </p:nvSpPr>
        <p:spPr>
          <a:xfrm>
            <a:off x="152400" y="6057900"/>
            <a:ext cx="5638800" cy="685800"/>
          </a:xfrm>
        </p:spPr>
        <p:txBody>
          <a:bodyPr/>
          <a:lstStyle>
            <a:lvl1pPr marL="0" indent="0">
              <a:buNone/>
              <a:defRPr sz="1200">
                <a:solidFill>
                  <a:schemeClr val="bg1">
                    <a:lumMod val="85000"/>
                  </a:schemeClr>
                </a:solidFill>
                <a:latin typeface="Arial" panose="020B0604020202020204" pitchFamily="34" charset="0"/>
                <a:cs typeface="Arial" panose="020B0604020202020204" pitchFamily="34" charset="0"/>
              </a:defRPr>
            </a:lvl1pPr>
          </a:lstStyle>
          <a:p>
            <a:pPr lvl="0"/>
            <a:r>
              <a:rPr lang="en-US" dirty="0"/>
              <a:t>Edit Master text styles</a:t>
            </a:r>
          </a:p>
        </p:txBody>
      </p:sp>
      <p:sp>
        <p:nvSpPr>
          <p:cNvPr id="21" name="Text Placeholder 19"/>
          <p:cNvSpPr>
            <a:spLocks noGrp="1"/>
          </p:cNvSpPr>
          <p:nvPr>
            <p:ph type="body" sz="quarter" idx="17"/>
          </p:nvPr>
        </p:nvSpPr>
        <p:spPr>
          <a:xfrm>
            <a:off x="6288158" y="6057900"/>
            <a:ext cx="5638800" cy="685800"/>
          </a:xfrm>
        </p:spPr>
        <p:txBody>
          <a:bodyPr/>
          <a:lstStyle>
            <a:lvl1pPr marL="0" indent="0">
              <a:buNone/>
              <a:defRPr sz="1200">
                <a:solidFill>
                  <a:schemeClr val="bg1">
                    <a:lumMod val="85000"/>
                  </a:schemeClr>
                </a:solidFill>
                <a:latin typeface="Arial" panose="020B0604020202020204" pitchFamily="34" charset="0"/>
                <a:cs typeface="Arial" panose="020B0604020202020204" pitchFamily="34" charset="0"/>
              </a:defRPr>
            </a:lvl1pPr>
          </a:lstStyle>
          <a:p>
            <a:pPr lvl="0"/>
            <a:r>
              <a:rPr lang="en-US" dirty="0"/>
              <a:t>Edit Master text styles</a:t>
            </a:r>
          </a:p>
        </p:txBody>
      </p:sp>
      <p:sp>
        <p:nvSpPr>
          <p:cNvPr id="22" name="Text Placeholder 19"/>
          <p:cNvSpPr>
            <a:spLocks noGrp="1"/>
          </p:cNvSpPr>
          <p:nvPr>
            <p:ph type="body" sz="quarter" idx="18"/>
          </p:nvPr>
        </p:nvSpPr>
        <p:spPr>
          <a:xfrm>
            <a:off x="12370906" y="6057900"/>
            <a:ext cx="5638800" cy="685800"/>
          </a:xfrm>
        </p:spPr>
        <p:txBody>
          <a:bodyPr/>
          <a:lstStyle>
            <a:lvl1pPr marL="0" indent="0">
              <a:buNone/>
              <a:defRPr sz="1200">
                <a:solidFill>
                  <a:schemeClr val="bg1">
                    <a:lumMod val="85000"/>
                  </a:schemeClr>
                </a:solidFill>
                <a:latin typeface="Arial" panose="020B0604020202020204" pitchFamily="34" charset="0"/>
                <a:cs typeface="Arial" panose="020B0604020202020204" pitchFamily="34" charset="0"/>
              </a:defRPr>
            </a:lvl1pPr>
          </a:lstStyle>
          <a:p>
            <a:pPr lvl="0"/>
            <a:r>
              <a:rPr lang="en-US" dirty="0"/>
              <a:t>Edit Master text styles</a:t>
            </a:r>
          </a:p>
        </p:txBody>
      </p:sp>
      <p:pic>
        <p:nvPicPr>
          <p:cNvPr id="24" name="Picture 4"/>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265043" y="164804"/>
            <a:ext cx="5292738" cy="17981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4653450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userDrawn="1">
  <p:cSld name="2_Section Header">
    <p:spTree>
      <p:nvGrpSpPr>
        <p:cNvPr id="1" name=""/>
        <p:cNvGrpSpPr/>
        <p:nvPr/>
      </p:nvGrpSpPr>
      <p:grpSpPr>
        <a:xfrm>
          <a:off x="0" y="0"/>
          <a:ext cx="0" cy="0"/>
          <a:chOff x="0" y="0"/>
          <a:chExt cx="0" cy="0"/>
        </a:xfrm>
      </p:grpSpPr>
      <p:sp>
        <p:nvSpPr>
          <p:cNvPr id="8" name="Picture Placeholder 7"/>
          <p:cNvSpPr>
            <a:spLocks noGrp="1"/>
          </p:cNvSpPr>
          <p:nvPr>
            <p:ph type="pic" sz="quarter" idx="13"/>
          </p:nvPr>
        </p:nvSpPr>
        <p:spPr>
          <a:xfrm>
            <a:off x="0" y="0"/>
            <a:ext cx="18288000" cy="10287000"/>
          </a:xfrm>
        </p:spPr>
        <p:txBody>
          <a:bodyPr/>
          <a:lstStyle/>
          <a:p>
            <a:endParaRPr lang="en-US"/>
          </a:p>
        </p:txBody>
      </p:sp>
      <p:sp>
        <p:nvSpPr>
          <p:cNvPr id="2" name="Title 1"/>
          <p:cNvSpPr>
            <a:spLocks noGrp="1"/>
          </p:cNvSpPr>
          <p:nvPr>
            <p:ph type="title"/>
          </p:nvPr>
        </p:nvSpPr>
        <p:spPr>
          <a:xfrm>
            <a:off x="0" y="6425441"/>
            <a:ext cx="15773400" cy="2157413"/>
          </a:xfrm>
          <a:solidFill>
            <a:srgbClr val="06520B">
              <a:alpha val="73000"/>
            </a:srgbClr>
          </a:solidFill>
        </p:spPr>
        <p:txBody>
          <a:bodyPr lIns="731520" rIns="274320" anchor="ctr" anchorCtr="0">
            <a:normAutofit/>
          </a:bodyPr>
          <a:lstStyle>
            <a:lvl1pPr>
              <a:defRPr sz="6600" cap="all" baseline="0">
                <a:solidFill>
                  <a:schemeClr val="bg1"/>
                </a:solidFill>
              </a:defRPr>
            </a:lvl1pPr>
          </a:lstStyle>
          <a:p>
            <a:r>
              <a:rPr lang="en-US" dirty="0"/>
              <a:t>Click to edit Master title style</a:t>
            </a:r>
          </a:p>
        </p:txBody>
      </p:sp>
      <p:sp>
        <p:nvSpPr>
          <p:cNvPr id="3" name="Text Placeholder 2"/>
          <p:cNvSpPr>
            <a:spLocks noGrp="1"/>
          </p:cNvSpPr>
          <p:nvPr>
            <p:ph type="body" idx="1"/>
          </p:nvPr>
        </p:nvSpPr>
        <p:spPr>
          <a:xfrm>
            <a:off x="1247776" y="8772732"/>
            <a:ext cx="15773400" cy="676275"/>
          </a:xfrm>
        </p:spPr>
        <p:txBody>
          <a:bodyPr/>
          <a:lstStyle>
            <a:lvl1pPr marL="0" indent="0">
              <a:buNone/>
              <a:defRPr sz="3600">
                <a:solidFill>
                  <a:schemeClr val="bg1">
                    <a:lumMod val="8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dirty="0"/>
              <a:t>Edit Master text styles</a:t>
            </a:r>
          </a:p>
        </p:txBody>
      </p:sp>
      <p:sp>
        <p:nvSpPr>
          <p:cNvPr id="4" name="Date Placeholder 3"/>
          <p:cNvSpPr>
            <a:spLocks noGrp="1"/>
          </p:cNvSpPr>
          <p:nvPr>
            <p:ph type="dt" sz="half" idx="10"/>
          </p:nvPr>
        </p:nvSpPr>
        <p:spPr/>
        <p:txBody>
          <a:bodyPr/>
          <a:lstStyle/>
          <a:p>
            <a:fld id="{430F105B-A5F1-4460-BC1F-4D201212A5F1}" type="datetimeFigureOut">
              <a:rPr lang="en-US" smtClean="0"/>
              <a:t>10/2/2024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0F32E2B-57CD-49BA-9981-E6243F3EBAD3}" type="slidenum">
              <a:rPr lang="en-US" smtClean="0"/>
              <a:t>‹#›</a:t>
            </a:fld>
            <a:endParaRPr lang="en-US"/>
          </a:p>
        </p:txBody>
      </p:sp>
    </p:spTree>
    <p:extLst>
      <p:ext uri="{BB962C8B-B14F-4D97-AF65-F5344CB8AC3E}">
        <p14:creationId xmlns:p14="http://schemas.microsoft.com/office/powerpoint/2010/main" val="13207116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59125DF-737D-48CB-8FD7-69F48309467C}" type="datetime1">
              <a:rPr lang="en-US" smtClean="0"/>
              <a:t>10/2/2024</a:t>
            </a:fld>
            <a:endParaRPr lang="en-US" dirty="0"/>
          </a:p>
        </p:txBody>
      </p:sp>
      <p:sp>
        <p:nvSpPr>
          <p:cNvPr id="5" name="Footer Placeholder 4"/>
          <p:cNvSpPr>
            <a:spLocks noGrp="1"/>
          </p:cNvSpPr>
          <p:nvPr>
            <p:ph type="ftr" sz="quarter" idx="11"/>
          </p:nvPr>
        </p:nvSpPr>
        <p:spPr/>
        <p:txBody>
          <a:bodyPr/>
          <a:lstStyle/>
          <a:p>
            <a:r>
              <a:rPr lang="en-US" dirty="0"/>
              <a:t>How to Conserve your Old Building</a:t>
            </a:r>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95BC509-B279-4C2A-AA95-72E8E045D884}" type="datetime1">
              <a:rPr lang="en-US" smtClean="0"/>
              <a:t>10/2/2024</a:t>
            </a:fld>
            <a:endParaRPr lang="en-US" dirty="0"/>
          </a:p>
        </p:txBody>
      </p:sp>
      <p:sp>
        <p:nvSpPr>
          <p:cNvPr id="6" name="Footer Placeholder 5"/>
          <p:cNvSpPr>
            <a:spLocks noGrp="1"/>
          </p:cNvSpPr>
          <p:nvPr>
            <p:ph type="ftr" sz="quarter" idx="11"/>
          </p:nvPr>
        </p:nvSpPr>
        <p:spPr/>
        <p:txBody>
          <a:bodyPr/>
          <a:lstStyle/>
          <a:p>
            <a:r>
              <a:rPr lang="en-US" dirty="0"/>
              <a:t>How to Conserve your Old Building</a:t>
            </a:r>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A105C0C-387F-4730-BE68-E8A414553E87}" type="datetime1">
              <a:rPr lang="en-US" smtClean="0"/>
              <a:t>10/2/2024</a:t>
            </a:fld>
            <a:endParaRPr lang="en-US" dirty="0"/>
          </a:p>
        </p:txBody>
      </p:sp>
      <p:sp>
        <p:nvSpPr>
          <p:cNvPr id="8" name="Footer Placeholder 7"/>
          <p:cNvSpPr>
            <a:spLocks noGrp="1"/>
          </p:cNvSpPr>
          <p:nvPr>
            <p:ph type="ftr" sz="quarter" idx="11"/>
          </p:nvPr>
        </p:nvSpPr>
        <p:spPr/>
        <p:txBody>
          <a:bodyPr/>
          <a:lstStyle/>
          <a:p>
            <a:r>
              <a:rPr lang="en-US" dirty="0"/>
              <a:t>How to Conserve your Old Building</a:t>
            </a:r>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84BC615-CADD-4531-A916-0648DB89787B}" type="datetime1">
              <a:rPr lang="en-US" smtClean="0"/>
              <a:t>10/2/2024</a:t>
            </a:fld>
            <a:endParaRPr lang="en-US" dirty="0"/>
          </a:p>
        </p:txBody>
      </p:sp>
      <p:sp>
        <p:nvSpPr>
          <p:cNvPr id="4" name="Footer Placeholder 3"/>
          <p:cNvSpPr>
            <a:spLocks noGrp="1"/>
          </p:cNvSpPr>
          <p:nvPr>
            <p:ph type="ftr" sz="quarter" idx="11"/>
          </p:nvPr>
        </p:nvSpPr>
        <p:spPr/>
        <p:txBody>
          <a:bodyPr/>
          <a:lstStyle/>
          <a:p>
            <a:r>
              <a:rPr lang="en-US" dirty="0"/>
              <a:t>How to Conserve your Old Building</a:t>
            </a:r>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B0BB1EA-EF97-464F-8F4E-305379D1F711}" type="datetime1">
              <a:rPr lang="en-US" smtClean="0"/>
              <a:t>10/2/2024</a:t>
            </a:fld>
            <a:endParaRPr lang="en-US" dirty="0"/>
          </a:p>
        </p:txBody>
      </p:sp>
      <p:sp>
        <p:nvSpPr>
          <p:cNvPr id="3" name="Footer Placeholder 2"/>
          <p:cNvSpPr>
            <a:spLocks noGrp="1"/>
          </p:cNvSpPr>
          <p:nvPr>
            <p:ph type="ftr" sz="quarter" idx="11"/>
          </p:nvPr>
        </p:nvSpPr>
        <p:spPr/>
        <p:txBody>
          <a:bodyPr/>
          <a:lstStyle/>
          <a:p>
            <a:r>
              <a:rPr lang="en-US" dirty="0"/>
              <a:t>How to Conserve your Old Building</a:t>
            </a:r>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A27856A-35CB-42EA-9A82-D2F5C3D1C3B4}" type="datetime1">
              <a:rPr lang="en-US" smtClean="0"/>
              <a:t>10/2/2024</a:t>
            </a:fld>
            <a:endParaRPr lang="en-US" dirty="0"/>
          </a:p>
        </p:txBody>
      </p:sp>
      <p:sp>
        <p:nvSpPr>
          <p:cNvPr id="6" name="Footer Placeholder 5"/>
          <p:cNvSpPr>
            <a:spLocks noGrp="1"/>
          </p:cNvSpPr>
          <p:nvPr>
            <p:ph type="ftr" sz="quarter" idx="11"/>
          </p:nvPr>
        </p:nvSpPr>
        <p:spPr/>
        <p:txBody>
          <a:bodyPr/>
          <a:lstStyle/>
          <a:p>
            <a:r>
              <a:rPr lang="en-US" dirty="0"/>
              <a:t>How to Conserve your Old Building</a:t>
            </a:r>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26C83BE-0B4C-4E67-9728-4A1D9FE42EBD}" type="datetime1">
              <a:rPr lang="en-US" smtClean="0"/>
              <a:t>10/2/2024</a:t>
            </a:fld>
            <a:endParaRPr lang="en-US" dirty="0"/>
          </a:p>
        </p:txBody>
      </p:sp>
      <p:sp>
        <p:nvSpPr>
          <p:cNvPr id="6" name="Footer Placeholder 5"/>
          <p:cNvSpPr>
            <a:spLocks noGrp="1"/>
          </p:cNvSpPr>
          <p:nvPr>
            <p:ph type="ftr" sz="quarter" idx="11"/>
          </p:nvPr>
        </p:nvSpPr>
        <p:spPr/>
        <p:txBody>
          <a:bodyPr/>
          <a:lstStyle/>
          <a:p>
            <a:r>
              <a:rPr lang="en-US" dirty="0"/>
              <a:t>How to Conserve your Old Building</a:t>
            </a:r>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theme" Target="../theme/theme2.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805B579-06FC-44A7-8B4F-8D8DB2330704}" type="datetime1">
              <a:rPr lang="en-US" smtClean="0"/>
              <a:t>10/2/2024</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How to Conserve your Old Building</a:t>
            </a: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85837" y="749300"/>
            <a:ext cx="16159163" cy="2487297"/>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14985" y="3017520"/>
            <a:ext cx="16130588" cy="564927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28700" y="9618671"/>
            <a:ext cx="6172200" cy="342900"/>
          </a:xfrm>
          <a:prstGeom prst="rect">
            <a:avLst/>
          </a:prstGeom>
        </p:spPr>
        <p:txBody>
          <a:bodyPr vert="horz" lIns="91440" tIns="45720" rIns="91440" bIns="45720" rtlCol="0" anchor="ctr"/>
          <a:lstStyle>
            <a:lvl1pPr algn="l">
              <a:defRPr sz="1425">
                <a:solidFill>
                  <a:schemeClr val="tx1">
                    <a:alpha val="80000"/>
                  </a:schemeClr>
                </a:solidFill>
              </a:defRPr>
            </a:lvl1pPr>
          </a:lstStyle>
          <a:p>
            <a:fld id="{BBB21D2E-CE8F-42E1-8CDF-315A012C0077}" type="datetimeFigureOut">
              <a:rPr lang="en-GB" smtClean="0"/>
              <a:t>02/10/2024</a:t>
            </a:fld>
            <a:endParaRPr lang="en-GB"/>
          </a:p>
        </p:txBody>
      </p:sp>
      <p:sp>
        <p:nvSpPr>
          <p:cNvPr id="5" name="Footer Placeholder 4"/>
          <p:cNvSpPr>
            <a:spLocks noGrp="1"/>
          </p:cNvSpPr>
          <p:nvPr>
            <p:ph type="ftr" sz="quarter" idx="3"/>
          </p:nvPr>
        </p:nvSpPr>
        <p:spPr>
          <a:xfrm>
            <a:off x="1028700" y="9832046"/>
            <a:ext cx="7543800" cy="342900"/>
          </a:xfrm>
          <a:prstGeom prst="rect">
            <a:avLst/>
          </a:prstGeom>
        </p:spPr>
        <p:txBody>
          <a:bodyPr vert="horz" lIns="91440" tIns="45720" rIns="91440" bIns="45720" rtlCol="0" anchor="ctr"/>
          <a:lstStyle>
            <a:lvl1pPr algn="l">
              <a:defRPr sz="1425" cap="all" baseline="0">
                <a:solidFill>
                  <a:schemeClr val="tx1">
                    <a:alpha val="80000"/>
                  </a:schemeClr>
                </a:solidFill>
              </a:defRPr>
            </a:lvl1pPr>
          </a:lstStyle>
          <a:p>
            <a:endParaRPr lang="en-GB"/>
          </a:p>
        </p:txBody>
      </p:sp>
      <p:sp>
        <p:nvSpPr>
          <p:cNvPr id="6" name="Slide Number Placeholder 5"/>
          <p:cNvSpPr>
            <a:spLocks noGrp="1"/>
          </p:cNvSpPr>
          <p:nvPr>
            <p:ph type="sldNum" sz="quarter" idx="4"/>
          </p:nvPr>
        </p:nvSpPr>
        <p:spPr>
          <a:xfrm>
            <a:off x="13145889" y="8814619"/>
            <a:ext cx="4389120" cy="2095559"/>
          </a:xfrm>
          <a:prstGeom prst="rect">
            <a:avLst/>
          </a:prstGeom>
        </p:spPr>
        <p:txBody>
          <a:bodyPr vert="horz" lIns="91440" tIns="45720" rIns="91440" bIns="45720" rtlCol="0" anchor="b"/>
          <a:lstStyle>
            <a:lvl1pPr algn="r">
              <a:defRPr sz="15450" b="0">
                <a:ln>
                  <a:noFill/>
                </a:ln>
                <a:solidFill>
                  <a:schemeClr val="accent1">
                    <a:alpha val="25000"/>
                  </a:schemeClr>
                </a:solidFill>
                <a:latin typeface="+mj-lt"/>
              </a:defRPr>
            </a:lvl1pPr>
          </a:lstStyle>
          <a:p>
            <a:fld id="{7FB17AF7-158D-45DD-A0B2-D14BDAD99AD6}" type="slidenum">
              <a:rPr lang="en-GB" smtClean="0"/>
              <a:t>‹#›</a:t>
            </a:fld>
            <a:endParaRPr lang="en-GB"/>
          </a:p>
        </p:txBody>
      </p:sp>
    </p:spTree>
    <p:extLst>
      <p:ext uri="{BB962C8B-B14F-4D97-AF65-F5344CB8AC3E}">
        <p14:creationId xmlns:p14="http://schemas.microsoft.com/office/powerpoint/2010/main" val="112858398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84" r:id="rId12"/>
    <p:sldLayoutId id="2147483685" r:id="rId13"/>
    <p:sldLayoutId id="2147483686" r:id="rId14"/>
  </p:sldLayoutIdLst>
  <p:txStyles>
    <p:titleStyle>
      <a:lvl1pPr algn="l" defTabSz="1371600" rtl="0" eaLnBrk="1" latinLnBrk="0" hangingPunct="1">
        <a:lnSpc>
          <a:spcPct val="85000"/>
        </a:lnSpc>
        <a:spcBef>
          <a:spcPct val="0"/>
        </a:spcBef>
        <a:buNone/>
        <a:defRPr sz="8100" kern="1200" spc="-180" baseline="0">
          <a:solidFill>
            <a:schemeClr val="accent1"/>
          </a:solidFill>
          <a:latin typeface="+mj-lt"/>
          <a:ea typeface="+mj-ea"/>
          <a:cs typeface="+mj-cs"/>
        </a:defRPr>
      </a:lvl1pPr>
    </p:titleStyle>
    <p:bodyStyle>
      <a:lvl1pPr marL="137160" indent="-137160" algn="l" defTabSz="1371600" rtl="0" eaLnBrk="1" latinLnBrk="0" hangingPunct="1">
        <a:lnSpc>
          <a:spcPct val="85000"/>
        </a:lnSpc>
        <a:spcBef>
          <a:spcPts val="1950"/>
        </a:spcBef>
        <a:buFont typeface="Arial" pitchFamily="34" charset="0"/>
        <a:buChar char=" "/>
        <a:defRPr sz="3600" kern="1200">
          <a:solidFill>
            <a:schemeClr val="tx1">
              <a:lumMod val="85000"/>
              <a:lumOff val="15000"/>
            </a:schemeClr>
          </a:solidFill>
          <a:latin typeface="+mn-lt"/>
          <a:ea typeface="+mn-ea"/>
          <a:cs typeface="+mn-cs"/>
        </a:defRPr>
      </a:lvl1pPr>
      <a:lvl2pPr marL="521208" indent="-514350" algn="l" defTabSz="1371600" rtl="0" eaLnBrk="1" latinLnBrk="0" hangingPunct="1">
        <a:lnSpc>
          <a:spcPct val="85000"/>
        </a:lnSpc>
        <a:spcBef>
          <a:spcPts val="900"/>
        </a:spcBef>
        <a:buFont typeface="Arial" pitchFamily="34" charset="0"/>
        <a:buChar char=" "/>
        <a:defRPr sz="3600" kern="1200">
          <a:solidFill>
            <a:schemeClr val="tx1">
              <a:lumMod val="85000"/>
              <a:lumOff val="15000"/>
            </a:schemeClr>
          </a:solidFill>
          <a:latin typeface="+mn-lt"/>
          <a:ea typeface="+mn-ea"/>
          <a:cs typeface="+mn-cs"/>
        </a:defRPr>
      </a:lvl2pPr>
      <a:lvl3pPr marL="822960" indent="-822960" algn="l" defTabSz="1371600" rtl="0" eaLnBrk="1" latinLnBrk="0" hangingPunct="1">
        <a:lnSpc>
          <a:spcPct val="85000"/>
        </a:lnSpc>
        <a:spcBef>
          <a:spcPts val="900"/>
        </a:spcBef>
        <a:buFont typeface="Arial" pitchFamily="34" charset="0"/>
        <a:buChar char=" "/>
        <a:defRPr sz="3000" i="1" kern="1200">
          <a:solidFill>
            <a:schemeClr val="tx1">
              <a:lumMod val="85000"/>
              <a:lumOff val="15000"/>
            </a:schemeClr>
          </a:solidFill>
          <a:latin typeface="+mn-lt"/>
          <a:ea typeface="+mn-ea"/>
          <a:cs typeface="+mn-cs"/>
        </a:defRPr>
      </a:lvl3pPr>
      <a:lvl4pPr marL="1234440" indent="-1234440" algn="l" defTabSz="1371600" rtl="0" eaLnBrk="1" latinLnBrk="0" hangingPunct="1">
        <a:lnSpc>
          <a:spcPct val="85000"/>
        </a:lnSpc>
        <a:spcBef>
          <a:spcPts val="900"/>
        </a:spcBef>
        <a:buFont typeface="Arial" pitchFamily="34" charset="0"/>
        <a:buChar char=" "/>
        <a:defRPr sz="2700" kern="1200">
          <a:solidFill>
            <a:schemeClr val="tx1">
              <a:lumMod val="85000"/>
              <a:lumOff val="15000"/>
            </a:schemeClr>
          </a:solidFill>
          <a:latin typeface="+mn-lt"/>
          <a:ea typeface="+mn-ea"/>
          <a:cs typeface="+mn-cs"/>
        </a:defRPr>
      </a:lvl4pPr>
      <a:lvl5pPr marL="1645920" indent="-1645920" algn="l" defTabSz="1371600" rtl="0" eaLnBrk="1" latinLnBrk="0" hangingPunct="1">
        <a:lnSpc>
          <a:spcPct val="85000"/>
        </a:lnSpc>
        <a:spcBef>
          <a:spcPts val="900"/>
        </a:spcBef>
        <a:buFont typeface="Arial" pitchFamily="34" charset="0"/>
        <a:buChar char=" "/>
        <a:defRPr sz="2700" kern="1200">
          <a:solidFill>
            <a:schemeClr val="tx1">
              <a:lumMod val="85000"/>
              <a:lumOff val="15000"/>
            </a:schemeClr>
          </a:solidFill>
          <a:latin typeface="+mn-lt"/>
          <a:ea typeface="+mn-ea"/>
          <a:cs typeface="+mn-cs"/>
        </a:defRPr>
      </a:lvl5pPr>
      <a:lvl6pPr marL="1800000" indent="-342900" algn="l" defTabSz="1371600" rtl="0" eaLnBrk="1" latinLnBrk="0" hangingPunct="1">
        <a:lnSpc>
          <a:spcPct val="85000"/>
        </a:lnSpc>
        <a:spcBef>
          <a:spcPts val="900"/>
        </a:spcBef>
        <a:buFont typeface="Arial" pitchFamily="34" charset="0"/>
        <a:buChar char=" "/>
        <a:defRPr sz="2700" kern="1200">
          <a:solidFill>
            <a:schemeClr val="tx1">
              <a:lumMod val="85000"/>
              <a:lumOff val="15000"/>
            </a:schemeClr>
          </a:solidFill>
          <a:latin typeface="+mn-lt"/>
          <a:ea typeface="+mn-ea"/>
          <a:cs typeface="+mn-cs"/>
        </a:defRPr>
      </a:lvl6pPr>
      <a:lvl7pPr marL="2100000" indent="-342900" algn="l" defTabSz="1371600" rtl="0" eaLnBrk="1" latinLnBrk="0" hangingPunct="1">
        <a:lnSpc>
          <a:spcPct val="85000"/>
        </a:lnSpc>
        <a:spcBef>
          <a:spcPts val="900"/>
        </a:spcBef>
        <a:buFont typeface="Arial" pitchFamily="34" charset="0"/>
        <a:buChar char=" "/>
        <a:defRPr sz="2700" kern="1200">
          <a:solidFill>
            <a:schemeClr val="tx1">
              <a:lumMod val="85000"/>
              <a:lumOff val="15000"/>
            </a:schemeClr>
          </a:solidFill>
          <a:latin typeface="+mn-lt"/>
          <a:ea typeface="+mn-ea"/>
          <a:cs typeface="+mn-cs"/>
        </a:defRPr>
      </a:lvl7pPr>
      <a:lvl8pPr marL="2400000" indent="-342900" algn="l" defTabSz="1371600" rtl="0" eaLnBrk="1" latinLnBrk="0" hangingPunct="1">
        <a:lnSpc>
          <a:spcPct val="85000"/>
        </a:lnSpc>
        <a:spcBef>
          <a:spcPts val="900"/>
        </a:spcBef>
        <a:buFont typeface="Arial" pitchFamily="34" charset="0"/>
        <a:buChar char=" "/>
        <a:defRPr sz="2700" kern="1200">
          <a:solidFill>
            <a:schemeClr val="tx1">
              <a:lumMod val="85000"/>
              <a:lumOff val="15000"/>
            </a:schemeClr>
          </a:solidFill>
          <a:latin typeface="+mn-lt"/>
          <a:ea typeface="+mn-ea"/>
          <a:cs typeface="+mn-cs"/>
        </a:defRPr>
      </a:lvl8pPr>
      <a:lvl9pPr marL="2700000" indent="-342900" algn="l" defTabSz="1371600" rtl="0" eaLnBrk="1" latinLnBrk="0" hangingPunct="1">
        <a:lnSpc>
          <a:spcPct val="85000"/>
        </a:lnSpc>
        <a:spcBef>
          <a:spcPts val="900"/>
        </a:spcBef>
        <a:buFont typeface="Arial" pitchFamily="34" charset="0"/>
        <a:buChar char=" "/>
        <a:defRPr sz="2700" kern="1200">
          <a:solidFill>
            <a:schemeClr val="tx1">
              <a:lumMod val="85000"/>
              <a:lumOff val="15000"/>
            </a:schemeClr>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xml"/><Relationship Id="rId4" Type="http://schemas.openxmlformats.org/officeDocument/2006/relationships/image" Target="../media/image19.jpeg"/></Relationships>
</file>

<file path=ppt/slides/_rels/slide1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hyperlink" Target="https://adaptnorthernheritage.interreg-npa.eu/about-the-project/" TargetMode="External"/><Relationship Id="rId2" Type="http://schemas.openxmlformats.org/officeDocument/2006/relationships/image" Target="../media/image28.jpeg"/><Relationship Id="rId1" Type="http://schemas.openxmlformats.org/officeDocument/2006/relationships/slideLayout" Target="../slideLayouts/slideLayout2.xml"/><Relationship Id="rId4" Type="http://schemas.openxmlformats.org/officeDocument/2006/relationships/hyperlink" Target="https://cvi-heritage.org/" TargetMode="External"/></Relationships>
</file>

<file path=ppt/slides/_rels/slide19.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png"/><Relationship Id="rId1" Type="http://schemas.openxmlformats.org/officeDocument/2006/relationships/slideLayout" Target="../slideLayouts/slideLayout2.xml"/><Relationship Id="rId4" Type="http://schemas.openxmlformats.org/officeDocument/2006/relationships/image" Target="../media/image32.jpeg"/></Relationships>
</file>

<file path=ppt/slides/_rels/slide21.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13.xml"/><Relationship Id="rId4" Type="http://schemas.openxmlformats.org/officeDocument/2006/relationships/image" Target="../media/image36.jpeg"/></Relationships>
</file>

<file path=ppt/slides/_rels/slide25.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hyperlink" Target="http://www.drcathydaly.com/" TargetMode="External"/><Relationship Id="rId7" Type="http://schemas.openxmlformats.org/officeDocument/2006/relationships/image" Target="../media/image37.png"/><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hyperlink" Target="mailto:cdaly@lincoln.ac.uk" TargetMode="External"/><Relationship Id="rId5" Type="http://schemas.openxmlformats.org/officeDocument/2006/relationships/hyperlink" Target="mailto:cathy@carrig.ie" TargetMode="External"/><Relationship Id="rId4" Type="http://schemas.openxmlformats.org/officeDocument/2006/relationships/hyperlink" Target="https://www.linkedin.com/in/cathy-daly-46230b41/" TargetMode="External"/></Relationships>
</file>

<file path=ppt/slides/_rels/slide26.xml.rels><?xml version="1.0" encoding="UTF-8" standalone="yes"?>
<Relationships xmlns="http://schemas.openxmlformats.org/package/2006/relationships"><Relationship Id="rId3" Type="http://schemas.openxmlformats.org/officeDocument/2006/relationships/hyperlink" Target="https://eprints.lincoln.ac.uk/id/eprint/42211/" TargetMode="External"/><Relationship Id="rId2" Type="http://schemas.openxmlformats.org/officeDocument/2006/relationships/hyperlink" Target="https://www.gov.ie/pdf/?file=https://assets.gov.ie/75639/a0ad0e1d-339c-4e11-bc48-07b4f082b58f.pdf#page=null" TargetMode="External"/><Relationship Id="rId1" Type="http://schemas.openxmlformats.org/officeDocument/2006/relationships/slideLayout" Target="../slideLayouts/slideLayout2.xml"/><Relationship Id="rId5" Type="http://schemas.openxmlformats.org/officeDocument/2006/relationships/hyperlink" Target="https://www.gov.ie/en/publication/22a37-heritage-and-climate-adaptation-guidance-for-local-authorities/" TargetMode="External"/><Relationship Id="rId4" Type="http://schemas.openxmlformats.org/officeDocument/2006/relationships/hyperlink" Target="https://www.cambridge.org/core/services/aop-cambridge-core/content/view/4A0C8CFD09CEB893D7019532FB0DBD04/S0003598X22001144a.pdf/climate-change-adaptation-policy-and-planning-for-cultural-heritage-in-low-and-middle-income-countries.pdf" TargetMode="External"/></Relationships>
</file>

<file path=ppt/slides/_rels/slide3.xml.rels><?xml version="1.0" encoding="UTF-8" standalone="yes"?>
<Relationships xmlns="http://schemas.openxmlformats.org/package/2006/relationships"><Relationship Id="rId3" Type="http://schemas.openxmlformats.org/officeDocument/2006/relationships/hyperlink" Target="https://en.wikipedia.org/wiki/Ireland" TargetMode="External"/><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hyperlink" Target="https://en.wikipedia.org/wiki/The_Troubles" TargetMode="External"/><Relationship Id="rId5" Type="http://schemas.openxmlformats.org/officeDocument/2006/relationships/image" Target="../media/image5.png"/><Relationship Id="rId4" Type="http://schemas.openxmlformats.org/officeDocument/2006/relationships/hyperlink" Target="https://creativecommons.org/licenses/by-sa/3.0/" TargetMode="Externa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7.xml"/><Relationship Id="rId4" Type="http://schemas.openxmlformats.org/officeDocument/2006/relationships/image" Target="../media/image9.jpeg"/></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jpe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15.jpg"/><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alpha val="70000"/>
          </a:schemeClr>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451683C-0E66-5E03-6398-808DE55473B0}"/>
              </a:ext>
            </a:extLst>
          </p:cNvPr>
          <p:cNvSpPr/>
          <p:nvPr/>
        </p:nvSpPr>
        <p:spPr>
          <a:xfrm>
            <a:off x="0" y="0"/>
            <a:ext cx="18288000" cy="8877300"/>
          </a:xfrm>
          <a:prstGeom prst="rect">
            <a:avLst/>
          </a:prstGeom>
          <a:solidFill>
            <a:srgbClr val="3A96B8">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8" name="TextBox 8"/>
          <p:cNvSpPr txBox="1"/>
          <p:nvPr/>
        </p:nvSpPr>
        <p:spPr>
          <a:xfrm>
            <a:off x="2209799" y="6362700"/>
            <a:ext cx="10744199" cy="2215991"/>
          </a:xfrm>
          <a:prstGeom prst="rect">
            <a:avLst/>
          </a:prstGeom>
        </p:spPr>
        <p:txBody>
          <a:bodyPr wrap="square" lIns="0" tIns="0" rIns="0" bIns="0" rtlCol="0" anchor="t">
            <a:spAutoFit/>
          </a:bodyPr>
          <a:lstStyle/>
          <a:p>
            <a:endParaRPr lang="en-US" sz="3600" spc="13" dirty="0">
              <a:latin typeface="+mj-lt"/>
            </a:endParaRPr>
          </a:p>
          <a:p>
            <a:r>
              <a:rPr lang="en-US" sz="3600" spc="13" dirty="0">
                <a:latin typeface="+mj-lt"/>
              </a:rPr>
              <a:t>Dr Cathy Daly, </a:t>
            </a:r>
          </a:p>
          <a:p>
            <a:r>
              <a:rPr lang="en-US" sz="3600" spc="13" dirty="0" err="1">
                <a:latin typeface="+mj-lt"/>
              </a:rPr>
              <a:t>Carrig</a:t>
            </a:r>
            <a:r>
              <a:rPr lang="en-US" sz="3600" spc="13" dirty="0">
                <a:latin typeface="+mj-lt"/>
              </a:rPr>
              <a:t> Conservation &amp; University of Lincoln</a:t>
            </a:r>
          </a:p>
          <a:p>
            <a:r>
              <a:rPr lang="en-US" sz="3600" spc="13" dirty="0">
                <a:latin typeface="+mj-lt"/>
              </a:rPr>
              <a:t>Georgetown University Law Centre 4</a:t>
            </a:r>
            <a:r>
              <a:rPr lang="en-US" sz="3600" spc="13" baseline="30000" dirty="0">
                <a:latin typeface="+mj-lt"/>
              </a:rPr>
              <a:t>th</a:t>
            </a:r>
            <a:r>
              <a:rPr lang="en-US" sz="3600" spc="13" dirty="0">
                <a:latin typeface="+mj-lt"/>
              </a:rPr>
              <a:t> October 2024</a:t>
            </a:r>
          </a:p>
        </p:txBody>
      </p:sp>
      <p:pic>
        <p:nvPicPr>
          <p:cNvPr id="10" name="Picture 10"/>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10363200" y="8845282"/>
            <a:ext cx="7554210" cy="1180345"/>
          </a:xfrm>
          <a:prstGeom prst="rect">
            <a:avLst/>
          </a:prstGeom>
        </p:spPr>
      </p:pic>
      <p:sp>
        <p:nvSpPr>
          <p:cNvPr id="11" name="TextBox 11"/>
          <p:cNvSpPr txBox="1"/>
          <p:nvPr/>
        </p:nvSpPr>
        <p:spPr>
          <a:xfrm rot="-5400000">
            <a:off x="-2929439" y="3847664"/>
            <a:ext cx="7543800" cy="1544654"/>
          </a:xfrm>
          <a:prstGeom prst="rect">
            <a:avLst/>
          </a:prstGeom>
        </p:spPr>
        <p:txBody>
          <a:bodyPr wrap="square" lIns="0" tIns="0" rIns="0" bIns="0" rtlCol="0" anchor="t">
            <a:spAutoFit/>
          </a:bodyPr>
          <a:lstStyle/>
          <a:p>
            <a:pPr algn="ctr">
              <a:lnSpc>
                <a:spcPts val="3919"/>
              </a:lnSpc>
            </a:pPr>
            <a:r>
              <a:rPr lang="en-US" sz="4400" spc="750" dirty="0">
                <a:solidFill>
                  <a:srgbClr val="666666"/>
                </a:solidFill>
                <a:latin typeface="+mj-lt"/>
              </a:rPr>
              <a:t>US Climate Heritage Policy, International Context</a:t>
            </a:r>
          </a:p>
        </p:txBody>
      </p:sp>
      <p:cxnSp>
        <p:nvCxnSpPr>
          <p:cNvPr id="18" name="Straight Connector 17">
            <a:extLst>
              <a:ext uri="{FF2B5EF4-FFF2-40B4-BE49-F238E27FC236}">
                <a16:creationId xmlns:a16="http://schemas.microsoft.com/office/drawing/2014/main" id="{41B7EE26-BEE7-46E6-92F5-6EC63C17426E}"/>
              </a:ext>
            </a:extLst>
          </p:cNvPr>
          <p:cNvCxnSpPr>
            <a:cxnSpLocks/>
          </p:cNvCxnSpPr>
          <p:nvPr/>
        </p:nvCxnSpPr>
        <p:spPr>
          <a:xfrm flipV="1">
            <a:off x="1676400" y="1409700"/>
            <a:ext cx="0" cy="663929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Box 7"/>
          <p:cNvSpPr txBox="1"/>
          <p:nvPr/>
        </p:nvSpPr>
        <p:spPr>
          <a:xfrm>
            <a:off x="1821075" y="2082497"/>
            <a:ext cx="14626799" cy="3637150"/>
          </a:xfrm>
          <a:prstGeom prst="rect">
            <a:avLst/>
          </a:prstGeom>
        </p:spPr>
        <p:txBody>
          <a:bodyPr wrap="square" lIns="0" tIns="0" rIns="0" bIns="0" rtlCol="0" anchor="t">
            <a:spAutoFit/>
          </a:bodyPr>
          <a:lstStyle/>
          <a:p>
            <a:pPr algn="ctr">
              <a:lnSpc>
                <a:spcPts val="15000"/>
              </a:lnSpc>
            </a:pPr>
            <a:r>
              <a:rPr lang="en-GB" sz="8000" b="1" spc="-35" dirty="0">
                <a:solidFill>
                  <a:schemeClr val="bg1"/>
                </a:solidFill>
                <a:latin typeface="+mj-lt"/>
              </a:rPr>
              <a:t>#ClimatEireitage</a:t>
            </a:r>
          </a:p>
          <a:p>
            <a:pPr algn="ctr">
              <a:lnSpc>
                <a:spcPts val="15000"/>
              </a:lnSpc>
            </a:pPr>
            <a:r>
              <a:rPr lang="en-GB" sz="8000" b="1" spc="-35" dirty="0">
                <a:solidFill>
                  <a:schemeClr val="bg1"/>
                </a:solidFill>
                <a:latin typeface="+mj-lt"/>
              </a:rPr>
              <a:t>A Story</a:t>
            </a:r>
          </a:p>
        </p:txBody>
      </p:sp>
      <p:pic>
        <p:nvPicPr>
          <p:cNvPr id="1026" name="Picture 2">
            <a:extLst>
              <a:ext uri="{FF2B5EF4-FFF2-40B4-BE49-F238E27FC236}">
                <a16:creationId xmlns:a16="http://schemas.microsoft.com/office/drawing/2014/main" id="{A0C4006F-660F-DB39-EC6F-469F8D75342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8796890"/>
            <a:ext cx="6394217" cy="1476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alpha val="70000"/>
          </a:schemeClr>
        </a:solidFill>
        <a:effectLst/>
      </p:bgPr>
    </p:bg>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B8A21456-BAB5-FA38-6AFA-08D7C9919EA9}"/>
              </a:ext>
            </a:extLst>
          </p:cNvPr>
          <p:cNvGrpSpPr/>
          <p:nvPr/>
        </p:nvGrpSpPr>
        <p:grpSpPr>
          <a:xfrm>
            <a:off x="0" y="-43559"/>
            <a:ext cx="18288000" cy="1415159"/>
            <a:chOff x="0" y="-43559"/>
            <a:chExt cx="18288000" cy="1415159"/>
          </a:xfrm>
        </p:grpSpPr>
        <p:sp>
          <p:nvSpPr>
            <p:cNvPr id="23" name="Rectangle 22">
              <a:extLst>
                <a:ext uri="{FF2B5EF4-FFF2-40B4-BE49-F238E27FC236}">
                  <a16:creationId xmlns:a16="http://schemas.microsoft.com/office/drawing/2014/main" id="{97DBE576-9C7D-A62E-46C7-CD88A6F00403}"/>
                </a:ext>
              </a:extLst>
            </p:cNvPr>
            <p:cNvSpPr/>
            <p:nvPr/>
          </p:nvSpPr>
          <p:spPr>
            <a:xfrm>
              <a:off x="0" y="0"/>
              <a:ext cx="18288000" cy="1371600"/>
            </a:xfrm>
            <a:prstGeom prst="rect">
              <a:avLst/>
            </a:prstGeom>
            <a:solidFill>
              <a:srgbClr val="3A96B8">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24" name="Title 5">
              <a:extLst>
                <a:ext uri="{FF2B5EF4-FFF2-40B4-BE49-F238E27FC236}">
                  <a16:creationId xmlns:a16="http://schemas.microsoft.com/office/drawing/2014/main" id="{2DC3D24F-4BA1-BB8D-6A77-1441A5FB1E42}"/>
                </a:ext>
              </a:extLst>
            </p:cNvPr>
            <p:cNvSpPr txBox="1">
              <a:spLocks/>
            </p:cNvSpPr>
            <p:nvPr/>
          </p:nvSpPr>
          <p:spPr>
            <a:xfrm>
              <a:off x="892710" y="-43559"/>
              <a:ext cx="10689690" cy="137160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8000" spc="-300" dirty="0">
                  <a:solidFill>
                    <a:schemeClr val="bg1"/>
                  </a:solidFill>
                </a:rPr>
                <a:t>Recent Projects</a:t>
              </a:r>
              <a:endParaRPr lang="en-IE" sz="8000" spc="-300" dirty="0">
                <a:solidFill>
                  <a:schemeClr val="bg1"/>
                </a:solidFill>
              </a:endParaRPr>
            </a:p>
          </p:txBody>
        </p:sp>
      </p:grpSp>
      <p:cxnSp>
        <p:nvCxnSpPr>
          <p:cNvPr id="28" name="Straight Connector 27">
            <a:extLst>
              <a:ext uri="{FF2B5EF4-FFF2-40B4-BE49-F238E27FC236}">
                <a16:creationId xmlns:a16="http://schemas.microsoft.com/office/drawing/2014/main" id="{CC41787D-7330-0A22-289A-9C062E9B29D2}"/>
              </a:ext>
            </a:extLst>
          </p:cNvPr>
          <p:cNvCxnSpPr>
            <a:cxnSpLocks/>
          </p:cNvCxnSpPr>
          <p:nvPr/>
        </p:nvCxnSpPr>
        <p:spPr>
          <a:xfrm flipV="1">
            <a:off x="1371600" y="2029190"/>
            <a:ext cx="0" cy="6858000"/>
          </a:xfrm>
          <a:prstGeom prst="line">
            <a:avLst/>
          </a:prstGeom>
          <a:ln>
            <a:solidFill>
              <a:srgbClr val="3A96B8"/>
            </a:solidFill>
          </a:ln>
        </p:spPr>
        <p:style>
          <a:lnRef idx="1">
            <a:schemeClr val="accent1"/>
          </a:lnRef>
          <a:fillRef idx="0">
            <a:schemeClr val="accent1"/>
          </a:fillRef>
          <a:effectRef idx="0">
            <a:schemeClr val="accent1"/>
          </a:effectRef>
          <a:fontRef idx="minor">
            <a:schemeClr val="tx1"/>
          </a:fontRef>
        </p:style>
      </p:cxnSp>
      <p:sp>
        <p:nvSpPr>
          <p:cNvPr id="4" name="TextBox 11">
            <a:extLst>
              <a:ext uri="{FF2B5EF4-FFF2-40B4-BE49-F238E27FC236}">
                <a16:creationId xmlns:a16="http://schemas.microsoft.com/office/drawing/2014/main" id="{70C1DB3C-C55C-BA90-BFC0-375F3DECA8DD}"/>
              </a:ext>
            </a:extLst>
          </p:cNvPr>
          <p:cNvSpPr txBox="1"/>
          <p:nvPr/>
        </p:nvSpPr>
        <p:spPr>
          <a:xfrm rot="-5400000">
            <a:off x="-3611623" y="5158061"/>
            <a:ext cx="8674663" cy="1024191"/>
          </a:xfrm>
          <a:prstGeom prst="rect">
            <a:avLst/>
          </a:prstGeom>
        </p:spPr>
        <p:txBody>
          <a:bodyPr wrap="square" lIns="0" tIns="0" rIns="0" bIns="0" rtlCol="0" anchor="t">
            <a:spAutoFit/>
          </a:bodyPr>
          <a:lstStyle/>
          <a:p>
            <a:pPr algn="ctr">
              <a:lnSpc>
                <a:spcPts val="3919"/>
              </a:lnSpc>
            </a:pPr>
            <a:r>
              <a:rPr lang="en-US" sz="4400" spc="750" dirty="0">
                <a:solidFill>
                  <a:srgbClr val="3A96B8"/>
                </a:solidFill>
                <a:latin typeface="+mj-lt"/>
              </a:rPr>
              <a:t>US Climate Heritage Policy International Context</a:t>
            </a:r>
          </a:p>
        </p:txBody>
      </p:sp>
      <p:pic>
        <p:nvPicPr>
          <p:cNvPr id="11" name="Content Placeholder 4" descr="A group of people standing on a rock cliff overlooking water&#10;&#10;Description automatically generated">
            <a:extLst>
              <a:ext uri="{FF2B5EF4-FFF2-40B4-BE49-F238E27FC236}">
                <a16:creationId xmlns:a16="http://schemas.microsoft.com/office/drawing/2014/main" id="{F63BC70B-B39C-34FA-B351-28BAAB42E112}"/>
              </a:ext>
            </a:extLst>
          </p:cNvPr>
          <p:cNvPicPr>
            <a:picLocks noChangeAspect="1"/>
          </p:cNvPicPr>
          <p:nvPr/>
        </p:nvPicPr>
        <p:blipFill rotWithShape="1">
          <a:blip r:embed="rId2">
            <a:extLst>
              <a:ext uri="{28A0092B-C50C-407E-A947-70E740481C1C}">
                <a14:useLocalDpi xmlns:a14="http://schemas.microsoft.com/office/drawing/2010/main" val="0"/>
              </a:ext>
            </a:extLst>
          </a:blip>
          <a:srcRect l="27411" r="21205"/>
          <a:stretch/>
        </p:blipFill>
        <p:spPr>
          <a:xfrm>
            <a:off x="7391399" y="1923"/>
            <a:ext cx="10896601" cy="10285077"/>
          </a:xfrm>
          <a:prstGeom prst="rect">
            <a:avLst/>
          </a:prstGeom>
        </p:spPr>
      </p:pic>
    </p:spTree>
    <p:extLst>
      <p:ext uri="{BB962C8B-B14F-4D97-AF65-F5344CB8AC3E}">
        <p14:creationId xmlns:p14="http://schemas.microsoft.com/office/powerpoint/2010/main" val="18477284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835702-7311-56A2-D960-1C05A983A582}"/>
              </a:ext>
            </a:extLst>
          </p:cNvPr>
          <p:cNvSpPr>
            <a:spLocks noGrp="1"/>
          </p:cNvSpPr>
          <p:nvPr>
            <p:ph type="ctrTitle"/>
          </p:nvPr>
        </p:nvSpPr>
        <p:spPr>
          <a:xfrm>
            <a:off x="11582400" y="2753494"/>
            <a:ext cx="5084273" cy="3571022"/>
          </a:xfrm>
        </p:spPr>
        <p:txBody>
          <a:bodyPr anchor="b">
            <a:normAutofit/>
          </a:bodyPr>
          <a:lstStyle/>
          <a:p>
            <a:r>
              <a:rPr lang="en-IE" sz="4200" cap="small" dirty="0">
                <a:solidFill>
                  <a:schemeClr val="tx1">
                    <a:lumMod val="85000"/>
                    <a:lumOff val="15000"/>
                  </a:schemeClr>
                </a:solidFill>
                <a:latin typeface="Calibri" panose="020F0502020204030204" pitchFamily="34" charset="0"/>
                <a:ea typeface="Yu Mincho" panose="02020400000000000000" pitchFamily="18" charset="-128"/>
                <a:cs typeface="Arial" panose="020B0604020202020204" pitchFamily="34" charset="0"/>
              </a:rPr>
              <a:t>Climate Change Risk &amp; Adaptation Assessment of Six Local Authority Graveyards in Co. Kerry</a:t>
            </a:r>
            <a:endParaRPr lang="en-GB" sz="4200" dirty="0">
              <a:solidFill>
                <a:schemeClr val="tx1">
                  <a:lumMod val="85000"/>
                  <a:lumOff val="15000"/>
                </a:schemeClr>
              </a:solidFill>
            </a:endParaRPr>
          </a:p>
        </p:txBody>
      </p:sp>
      <p:sp>
        <p:nvSpPr>
          <p:cNvPr id="3" name="Subtitle 2">
            <a:extLst>
              <a:ext uri="{FF2B5EF4-FFF2-40B4-BE49-F238E27FC236}">
                <a16:creationId xmlns:a16="http://schemas.microsoft.com/office/drawing/2014/main" id="{04BF3C93-BB73-0C05-560E-3733F4F550E4}"/>
              </a:ext>
            </a:extLst>
          </p:cNvPr>
          <p:cNvSpPr>
            <a:spLocks noGrp="1"/>
          </p:cNvSpPr>
          <p:nvPr>
            <p:ph type="subTitle" idx="1"/>
          </p:nvPr>
        </p:nvSpPr>
        <p:spPr>
          <a:xfrm>
            <a:off x="12192000" y="6601715"/>
            <a:ext cx="4343400" cy="1934514"/>
          </a:xfrm>
        </p:spPr>
        <p:txBody>
          <a:bodyPr anchor="t">
            <a:normAutofit/>
          </a:bodyPr>
          <a:lstStyle/>
          <a:p>
            <a:r>
              <a:rPr lang="en-GB" sz="2400" dirty="0">
                <a:solidFill>
                  <a:schemeClr val="tx1">
                    <a:lumMod val="85000"/>
                    <a:lumOff val="15000"/>
                  </a:schemeClr>
                </a:solidFill>
              </a:rPr>
              <a:t>A project funded under the CMF</a:t>
            </a:r>
          </a:p>
        </p:txBody>
      </p:sp>
      <p:pic>
        <p:nvPicPr>
          <p:cNvPr id="6" name="Picture 5">
            <a:extLst>
              <a:ext uri="{FF2B5EF4-FFF2-40B4-BE49-F238E27FC236}">
                <a16:creationId xmlns:a16="http://schemas.microsoft.com/office/drawing/2014/main" id="{D54A19FC-9460-42AB-0970-8E148A355B83}"/>
              </a:ext>
            </a:extLst>
          </p:cNvPr>
          <p:cNvPicPr>
            <a:picLocks noChangeAspect="1"/>
          </p:cNvPicPr>
          <p:nvPr/>
        </p:nvPicPr>
        <p:blipFill>
          <a:blip r:embed="rId2"/>
          <a:stretch>
            <a:fillRect/>
          </a:stretch>
        </p:blipFill>
        <p:spPr>
          <a:xfrm>
            <a:off x="10569795" y="8813429"/>
            <a:ext cx="7718205" cy="1197968"/>
          </a:xfrm>
          <a:prstGeom prst="rect">
            <a:avLst/>
          </a:prstGeom>
        </p:spPr>
      </p:pic>
      <p:pic>
        <p:nvPicPr>
          <p:cNvPr id="7" name="Picture 6">
            <a:extLst>
              <a:ext uri="{FF2B5EF4-FFF2-40B4-BE49-F238E27FC236}">
                <a16:creationId xmlns:a16="http://schemas.microsoft.com/office/drawing/2014/main" id="{553E14C6-1149-1B7C-D094-2AD54FEA1513}"/>
              </a:ext>
            </a:extLst>
          </p:cNvPr>
          <p:cNvPicPr>
            <a:picLocks noChangeAspect="1"/>
          </p:cNvPicPr>
          <p:nvPr/>
        </p:nvPicPr>
        <p:blipFill>
          <a:blip r:embed="rId3"/>
          <a:stretch>
            <a:fillRect/>
          </a:stretch>
        </p:blipFill>
        <p:spPr>
          <a:xfrm>
            <a:off x="13183269" y="346002"/>
            <a:ext cx="1904331" cy="1998000"/>
          </a:xfrm>
          <a:prstGeom prst="rect">
            <a:avLst/>
          </a:prstGeom>
        </p:spPr>
      </p:pic>
      <p:pic>
        <p:nvPicPr>
          <p:cNvPr id="10" name="Picture 9" descr="A cemetery with many gravestones&#10;&#10;Description automatically generated">
            <a:extLst>
              <a:ext uri="{FF2B5EF4-FFF2-40B4-BE49-F238E27FC236}">
                <a16:creationId xmlns:a16="http://schemas.microsoft.com/office/drawing/2014/main" id="{EBD1A112-E159-0CB3-B303-4EC46CE3887A}"/>
              </a:ext>
            </a:extLst>
          </p:cNvPr>
          <p:cNvPicPr>
            <a:picLocks noChangeAspect="1"/>
          </p:cNvPicPr>
          <p:nvPr/>
        </p:nvPicPr>
        <p:blipFill rotWithShape="1">
          <a:blip r:embed="rId4">
            <a:extLst>
              <a:ext uri="{28A0092B-C50C-407E-A947-70E740481C1C}">
                <a14:useLocalDpi xmlns:a14="http://schemas.microsoft.com/office/drawing/2010/main" val="0"/>
              </a:ext>
            </a:extLst>
          </a:blip>
          <a:srcRect r="24632"/>
          <a:stretch/>
        </p:blipFill>
        <p:spPr>
          <a:xfrm>
            <a:off x="25655" y="0"/>
            <a:ext cx="10337545" cy="10287000"/>
          </a:xfrm>
          <a:prstGeom prst="rect">
            <a:avLst/>
          </a:prstGeom>
        </p:spPr>
      </p:pic>
    </p:spTree>
    <p:extLst>
      <p:ext uri="{BB962C8B-B14F-4D97-AF65-F5344CB8AC3E}">
        <p14:creationId xmlns:p14="http://schemas.microsoft.com/office/powerpoint/2010/main" val="190236790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D5A1548-8593-2316-BA97-AF1B5BC3C514}"/>
              </a:ext>
            </a:extLst>
          </p:cNvPr>
          <p:cNvPicPr>
            <a:picLocks noChangeAspect="1"/>
          </p:cNvPicPr>
          <p:nvPr/>
        </p:nvPicPr>
        <p:blipFill>
          <a:blip r:embed="rId2"/>
          <a:stretch>
            <a:fillRect/>
          </a:stretch>
        </p:blipFill>
        <p:spPr>
          <a:xfrm>
            <a:off x="1300720" y="17666"/>
            <a:ext cx="14665322" cy="9247779"/>
          </a:xfrm>
          <a:prstGeom prst="rect">
            <a:avLst/>
          </a:prstGeom>
        </p:spPr>
      </p:pic>
      <p:sp>
        <p:nvSpPr>
          <p:cNvPr id="5" name="TextBox 4">
            <a:extLst>
              <a:ext uri="{FF2B5EF4-FFF2-40B4-BE49-F238E27FC236}">
                <a16:creationId xmlns:a16="http://schemas.microsoft.com/office/drawing/2014/main" id="{D5D93709-CAA6-ED35-942A-218E3F4B36F8}"/>
              </a:ext>
            </a:extLst>
          </p:cNvPr>
          <p:cNvSpPr txBox="1"/>
          <p:nvPr/>
        </p:nvSpPr>
        <p:spPr>
          <a:xfrm>
            <a:off x="2994917" y="9265445"/>
            <a:ext cx="12298166" cy="923330"/>
          </a:xfrm>
          <a:prstGeom prst="rect">
            <a:avLst/>
          </a:prstGeom>
          <a:noFill/>
        </p:spPr>
        <p:txBody>
          <a:bodyPr wrap="square" rtlCol="0">
            <a:spAutoFit/>
          </a:bodyPr>
          <a:lstStyle/>
          <a:p>
            <a:r>
              <a:rPr lang="en-GB" sz="2700" dirty="0">
                <a:solidFill>
                  <a:srgbClr val="111111"/>
                </a:solidFill>
                <a:latin typeface="Roboto" panose="02000000000000000000" pitchFamily="2" charset="0"/>
              </a:rPr>
              <a:t>Illustration of the core concepts related to Risk in AR5 WGII (IPCC, 2014)  </a:t>
            </a:r>
          </a:p>
          <a:p>
            <a:endParaRPr lang="en-GB" sz="2700" dirty="0"/>
          </a:p>
        </p:txBody>
      </p:sp>
    </p:spTree>
    <p:extLst>
      <p:ext uri="{BB962C8B-B14F-4D97-AF65-F5344CB8AC3E}">
        <p14:creationId xmlns:p14="http://schemas.microsoft.com/office/powerpoint/2010/main" val="32697575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F88F65D-96CD-4C0E-89F7-F41D509B226B}"/>
              </a:ext>
            </a:extLst>
          </p:cNvPr>
          <p:cNvPicPr>
            <a:picLocks noChangeAspect="1"/>
          </p:cNvPicPr>
          <p:nvPr/>
        </p:nvPicPr>
        <p:blipFill>
          <a:blip r:embed="rId2"/>
          <a:stretch>
            <a:fillRect/>
          </a:stretch>
        </p:blipFill>
        <p:spPr>
          <a:xfrm>
            <a:off x="1257301" y="2932147"/>
            <a:ext cx="15773399" cy="6388229"/>
          </a:xfrm>
          <a:prstGeom prst="rect">
            <a:avLst/>
          </a:prstGeom>
        </p:spPr>
      </p:pic>
      <p:sp>
        <p:nvSpPr>
          <p:cNvPr id="7" name="TextBox 6">
            <a:extLst>
              <a:ext uri="{FF2B5EF4-FFF2-40B4-BE49-F238E27FC236}">
                <a16:creationId xmlns:a16="http://schemas.microsoft.com/office/drawing/2014/main" id="{1C2DA21B-C437-1267-B463-D0DD8ECC2DE9}"/>
              </a:ext>
            </a:extLst>
          </p:cNvPr>
          <p:cNvSpPr txBox="1"/>
          <p:nvPr/>
        </p:nvSpPr>
        <p:spPr>
          <a:xfrm>
            <a:off x="1433246" y="986320"/>
            <a:ext cx="11512193" cy="646331"/>
          </a:xfrm>
          <a:prstGeom prst="rect">
            <a:avLst/>
          </a:prstGeom>
          <a:noFill/>
        </p:spPr>
        <p:txBody>
          <a:bodyPr wrap="square" rtlCol="0">
            <a:spAutoFit/>
          </a:bodyPr>
          <a:lstStyle/>
          <a:p>
            <a:r>
              <a:rPr lang="en-GB" sz="3600" dirty="0"/>
              <a:t>Community survey</a:t>
            </a:r>
          </a:p>
        </p:txBody>
      </p:sp>
    </p:spTree>
    <p:extLst>
      <p:ext uri="{BB962C8B-B14F-4D97-AF65-F5344CB8AC3E}">
        <p14:creationId xmlns:p14="http://schemas.microsoft.com/office/powerpoint/2010/main" val="420231349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68DB94F-C276-1693-CF13-0620EB8F6F3C}"/>
              </a:ext>
            </a:extLst>
          </p:cNvPr>
          <p:cNvSpPr>
            <a:spLocks noGrp="1"/>
          </p:cNvSpPr>
          <p:nvPr>
            <p:ph idx="1"/>
          </p:nvPr>
        </p:nvSpPr>
        <p:spPr>
          <a:xfrm>
            <a:off x="154115" y="3667874"/>
            <a:ext cx="17460783" cy="6118260"/>
          </a:xfrm>
        </p:spPr>
        <p:txBody>
          <a:bodyPr>
            <a:normAutofit/>
          </a:bodyPr>
          <a:lstStyle/>
          <a:p>
            <a:pPr marL="514350" indent="-514350" algn="just">
              <a:spcAft>
                <a:spcPts val="1800"/>
              </a:spcAft>
              <a:buFont typeface="Symbol" panose="05050102010706020507" pitchFamily="18" charset="2"/>
              <a:buChar char=""/>
            </a:pPr>
            <a:r>
              <a:rPr lang="en-IE" sz="2700" b="1" dirty="0">
                <a:latin typeface="Calibri" panose="020F0502020204030204" pitchFamily="34" charset="0"/>
                <a:ea typeface="Times New Roman" panose="02020603050405020304" pitchFamily="18" charset="0"/>
                <a:cs typeface="Calibri" panose="020F0502020204030204" pitchFamily="34" charset="0"/>
              </a:rPr>
              <a:t>Increasing resilience through maintenance and visitor management: </a:t>
            </a:r>
            <a:r>
              <a:rPr lang="en-IE" sz="2700" dirty="0">
                <a:latin typeface="Calibri" panose="020F0502020204030204" pitchFamily="34" charset="0"/>
                <a:ea typeface="Times New Roman" panose="02020603050405020304" pitchFamily="18" charset="0"/>
                <a:cs typeface="Calibri" panose="020F0502020204030204" pitchFamily="34" charset="0"/>
              </a:rPr>
              <a:t>Climate change is a stress multiplier, but resilience to its impacts can be created by improving the current condition of the sites </a:t>
            </a:r>
          </a:p>
          <a:p>
            <a:pPr marL="514350" indent="-514350" algn="just">
              <a:spcAft>
                <a:spcPts val="1800"/>
              </a:spcAft>
              <a:buFont typeface="Symbol" panose="05050102010706020507" pitchFamily="18" charset="2"/>
              <a:buChar char=""/>
            </a:pPr>
            <a:r>
              <a:rPr lang="en-IE" sz="2700" b="1" dirty="0">
                <a:latin typeface="Calibri" panose="020F0502020204030204" pitchFamily="34" charset="0"/>
                <a:ea typeface="Times New Roman" panose="02020603050405020304" pitchFamily="18" charset="0"/>
                <a:cs typeface="Calibri" panose="020F0502020204030204" pitchFamily="34" charset="0"/>
              </a:rPr>
              <a:t>Interventions to improve the condition and authenticity of the built heritage: </a:t>
            </a:r>
            <a:r>
              <a:rPr lang="en-IE" sz="2700" dirty="0">
                <a:latin typeface="Calibri" panose="020F0502020204030204" pitchFamily="34" charset="0"/>
                <a:ea typeface="Times New Roman" panose="02020603050405020304" pitchFamily="18" charset="0"/>
                <a:cs typeface="Calibri" panose="020F0502020204030204" pitchFamily="34" charset="0"/>
              </a:rPr>
              <a:t>Collapse of poorly maintained historic churches and walls was identified as a key risk and inappropriate repairs further reduce authenticity and stability. </a:t>
            </a:r>
            <a:endParaRPr lang="en-GB" sz="2700" dirty="0">
              <a:latin typeface="Calibri" panose="020F0502020204030204" pitchFamily="34" charset="0"/>
              <a:ea typeface="Times New Roman" panose="02020603050405020304" pitchFamily="18" charset="0"/>
              <a:cs typeface="Times New Roman" panose="02020603050405020304" pitchFamily="18" charset="0"/>
            </a:endParaRPr>
          </a:p>
          <a:p>
            <a:pPr marL="514350" indent="-514350" algn="just">
              <a:spcAft>
                <a:spcPts val="1800"/>
              </a:spcAft>
              <a:buFont typeface="Symbol" panose="05050102010706020507" pitchFamily="18" charset="2"/>
              <a:buChar char=""/>
            </a:pPr>
            <a:r>
              <a:rPr lang="en-IE" sz="2700" b="1" dirty="0">
                <a:latin typeface="Calibri" panose="020F0502020204030204" pitchFamily="34" charset="0"/>
                <a:ea typeface="Times New Roman" panose="02020603050405020304" pitchFamily="18" charset="0"/>
                <a:cs typeface="Calibri" panose="020F0502020204030204" pitchFamily="34" charset="0"/>
              </a:rPr>
              <a:t>Sympathetic approaches to coastal processes (flooding and erosion): </a:t>
            </a:r>
            <a:r>
              <a:rPr lang="en-GB" sz="2700" dirty="0">
                <a:latin typeface="Calibri" panose="020F0502020204030204" pitchFamily="34" charset="0"/>
                <a:ea typeface="Times New Roman" panose="02020603050405020304" pitchFamily="18" charset="0"/>
                <a:cs typeface="Calibri" panose="020F0502020204030204" pitchFamily="34" charset="0"/>
              </a:rPr>
              <a:t>Monitoring should be undertaken to inform the choice of adaptation options in the future. The possibility of nature-based solutions should be considered in preference to hard engineering and a communication and engagement strategy to build community awareness of the challenges involved in protecting coastal graveyards should be undertaken. </a:t>
            </a:r>
            <a:endParaRPr lang="en-GB" sz="2700" dirty="0">
              <a:latin typeface="Calibri" panose="020F0502020204030204" pitchFamily="34" charset="0"/>
              <a:ea typeface="Times New Roman" panose="02020603050405020304" pitchFamily="18" charset="0"/>
              <a:cs typeface="Times New Roman" panose="02020603050405020304" pitchFamily="18" charset="0"/>
            </a:endParaRPr>
          </a:p>
          <a:p>
            <a:pPr marL="514350" indent="-514350" algn="just">
              <a:spcAft>
                <a:spcPts val="1800"/>
              </a:spcAft>
              <a:buFont typeface="Symbol" panose="05050102010706020507" pitchFamily="18" charset="2"/>
              <a:buChar char=""/>
            </a:pPr>
            <a:r>
              <a:rPr lang="en-IE" sz="2700" b="1" dirty="0">
                <a:latin typeface="Calibri" panose="020F0502020204030204" pitchFamily="34" charset="0"/>
                <a:ea typeface="Times New Roman" panose="02020603050405020304" pitchFamily="18" charset="0"/>
                <a:cs typeface="Calibri" panose="020F0502020204030204" pitchFamily="34" charset="0"/>
              </a:rPr>
              <a:t>Developing a strategy for managing loss: </a:t>
            </a:r>
            <a:r>
              <a:rPr lang="en-IE" sz="2700" dirty="0">
                <a:latin typeface="Calibri" panose="020F0502020204030204" pitchFamily="34" charset="0"/>
                <a:ea typeface="Times New Roman" panose="02020603050405020304" pitchFamily="18" charset="0"/>
                <a:cs typeface="Calibri" panose="020F0502020204030204" pitchFamily="34" charset="0"/>
              </a:rPr>
              <a:t>The current KCC management approach of defending the sites from the sea may require revision given climate change projections. Managed loss is likely to create conflict and requires structured consultation to negotiate options such as relocation, documentation and recording, memorialisation, etc. </a:t>
            </a:r>
            <a:endParaRPr lang="en-GB" dirty="0"/>
          </a:p>
        </p:txBody>
      </p:sp>
      <p:pic>
        <p:nvPicPr>
          <p:cNvPr id="4" name="Content Placeholder 3">
            <a:extLst>
              <a:ext uri="{FF2B5EF4-FFF2-40B4-BE49-F238E27FC236}">
                <a16:creationId xmlns:a16="http://schemas.microsoft.com/office/drawing/2014/main" id="{46A9DA95-FC58-5020-911E-05CBFCCAD85F}"/>
              </a:ext>
            </a:extLst>
          </p:cNvPr>
          <p:cNvPicPr>
            <a:picLocks noGrp="1" noChangeAspect="1"/>
          </p:cNvPicPr>
          <p:nvPr>
            <p:ph idx="1"/>
          </p:nvPr>
        </p:nvPicPr>
        <p:blipFill>
          <a:blip r:embed="rId3"/>
          <a:stretch>
            <a:fillRect/>
          </a:stretch>
        </p:blipFill>
        <p:spPr>
          <a:xfrm>
            <a:off x="965201" y="-13745"/>
            <a:ext cx="16357599" cy="2752182"/>
          </a:xfrm>
          <a:prstGeom prst="rect">
            <a:avLst/>
          </a:prstGeom>
        </p:spPr>
      </p:pic>
    </p:spTree>
    <p:extLst>
      <p:ext uri="{BB962C8B-B14F-4D97-AF65-F5344CB8AC3E}">
        <p14:creationId xmlns:p14="http://schemas.microsoft.com/office/powerpoint/2010/main" val="254075373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B9C91013-D073-EE4C-9673-CB6D27505683}"/>
              </a:ext>
            </a:extLst>
          </p:cNvPr>
          <p:cNvPicPr>
            <a:picLocks noGrp="1" noChangeAspect="1"/>
          </p:cNvPicPr>
          <p:nvPr>
            <p:ph idx="1"/>
          </p:nvPr>
        </p:nvPicPr>
        <p:blipFill rotWithShape="1">
          <a:blip r:embed="rId2"/>
          <a:srcRect l="2930" r="6834" b="-1"/>
          <a:stretch/>
        </p:blipFill>
        <p:spPr>
          <a:xfrm>
            <a:off x="2190894" y="15"/>
            <a:ext cx="13906209" cy="10286985"/>
          </a:xfrm>
          <a:custGeom>
            <a:avLst/>
            <a:gdLst/>
            <a:ahLst/>
            <a:cxnLst/>
            <a:rect l="l" t="t" r="r" b="b"/>
            <a:pathLst>
              <a:path w="9270806" h="6858000">
                <a:moveTo>
                  <a:pt x="1503712" y="0"/>
                </a:moveTo>
                <a:lnTo>
                  <a:pt x="7767094" y="0"/>
                </a:lnTo>
                <a:lnTo>
                  <a:pt x="7913128" y="139721"/>
                </a:lnTo>
                <a:cubicBezTo>
                  <a:pt x="8751971" y="981521"/>
                  <a:pt x="9270806" y="2144457"/>
                  <a:pt x="9270806" y="3429000"/>
                </a:cubicBezTo>
                <a:cubicBezTo>
                  <a:pt x="9270806" y="4713544"/>
                  <a:pt x="8751971" y="5876479"/>
                  <a:pt x="7913128" y="6718279"/>
                </a:cubicBezTo>
                <a:lnTo>
                  <a:pt x="7767094" y="6858000"/>
                </a:lnTo>
                <a:lnTo>
                  <a:pt x="1503712" y="6858000"/>
                </a:lnTo>
                <a:lnTo>
                  <a:pt x="1357679" y="6718279"/>
                </a:lnTo>
                <a:cubicBezTo>
                  <a:pt x="518835" y="5876479"/>
                  <a:pt x="0" y="4713544"/>
                  <a:pt x="0" y="3429000"/>
                </a:cubicBezTo>
                <a:cubicBezTo>
                  <a:pt x="0" y="2144457"/>
                  <a:pt x="518835" y="981521"/>
                  <a:pt x="1357679" y="139721"/>
                </a:cubicBezTo>
                <a:close/>
              </a:path>
            </a:pathLst>
          </a:custGeom>
        </p:spPr>
      </p:pic>
      <p:sp>
        <p:nvSpPr>
          <p:cNvPr id="6" name="TextBox 5">
            <a:extLst>
              <a:ext uri="{FF2B5EF4-FFF2-40B4-BE49-F238E27FC236}">
                <a16:creationId xmlns:a16="http://schemas.microsoft.com/office/drawing/2014/main" id="{2B632F62-3615-DB6F-5ED2-75948E7DB31E}"/>
              </a:ext>
            </a:extLst>
          </p:cNvPr>
          <p:cNvSpPr txBox="1"/>
          <p:nvPr/>
        </p:nvSpPr>
        <p:spPr>
          <a:xfrm>
            <a:off x="-2" y="8155275"/>
            <a:ext cx="18288000" cy="2169825"/>
          </a:xfrm>
          <a:prstGeom prst="rect">
            <a:avLst/>
          </a:prstGeom>
          <a:solidFill>
            <a:schemeClr val="accent5">
              <a:lumMod val="75000"/>
            </a:schemeClr>
          </a:solidFill>
        </p:spPr>
        <p:txBody>
          <a:bodyPr wrap="square">
            <a:spAutoFit/>
          </a:bodyPr>
          <a:lstStyle/>
          <a:p>
            <a:pPr algn="ctr">
              <a:spcAft>
                <a:spcPts val="1800"/>
              </a:spcAft>
            </a:pPr>
            <a:r>
              <a:rPr lang="en-IE" sz="3000" b="1" i="1" dirty="0">
                <a:solidFill>
                  <a:schemeClr val="bg1"/>
                </a:solidFill>
                <a:latin typeface="Calibri" panose="020F0502020204030204" pitchFamily="34" charset="0"/>
                <a:ea typeface="Times New Roman" panose="02020603050405020304" pitchFamily="18" charset="0"/>
                <a:cs typeface="Calibri" panose="020F0502020204030204" pitchFamily="34" charset="0"/>
              </a:rPr>
              <a:t>Thank you for your interest in these graveyards, l have many treasured family members buried on Abbey Island. I understand that in time it may disappear to the sea, but even a memorial with their names on the mainland would be amazing </a:t>
            </a:r>
          </a:p>
          <a:p>
            <a:pPr algn="ctr">
              <a:spcAft>
                <a:spcPts val="1800"/>
              </a:spcAft>
            </a:pPr>
            <a:r>
              <a:rPr lang="en-IE" sz="3000" b="1" dirty="0">
                <a:solidFill>
                  <a:schemeClr val="bg1"/>
                </a:solidFill>
                <a:latin typeface="Calibri" panose="020F0502020204030204" pitchFamily="34" charset="0"/>
                <a:ea typeface="Times New Roman" panose="02020603050405020304" pitchFamily="18" charset="0"/>
                <a:cs typeface="Calibri" panose="020F0502020204030204" pitchFamily="34" charset="0"/>
              </a:rPr>
              <a:t>(respondent to community survey).</a:t>
            </a:r>
            <a:endParaRPr lang="en-GB" sz="3000" b="1" dirty="0">
              <a:solidFill>
                <a:schemeClr val="bg1"/>
              </a:solidFill>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416498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Content Placeholder 8">
            <a:extLst>
              <a:ext uri="{FF2B5EF4-FFF2-40B4-BE49-F238E27FC236}">
                <a16:creationId xmlns:a16="http://schemas.microsoft.com/office/drawing/2014/main" id="{960941A3-F708-45CB-C277-2A1709A8FAE8}"/>
              </a:ext>
            </a:extLst>
          </p:cNvPr>
          <p:cNvSpPr>
            <a:spLocks noGrp="1"/>
          </p:cNvSpPr>
          <p:nvPr>
            <p:ph idx="1"/>
          </p:nvPr>
        </p:nvSpPr>
        <p:spPr>
          <a:xfrm>
            <a:off x="908221" y="1210666"/>
            <a:ext cx="5699138" cy="4714862"/>
          </a:xfrm>
        </p:spPr>
        <p:txBody>
          <a:bodyPr>
            <a:normAutofit/>
          </a:bodyPr>
          <a:lstStyle/>
          <a:p>
            <a:pPr marL="0" indent="0">
              <a:buNone/>
            </a:pPr>
            <a:r>
              <a:rPr lang="en-US" sz="3000" dirty="0"/>
              <a:t>Monitoring climate &amp; impacts </a:t>
            </a:r>
          </a:p>
        </p:txBody>
      </p:sp>
      <p:pic>
        <p:nvPicPr>
          <p:cNvPr id="5" name="Content Placeholder 4" descr="A person squatting on a mountain&#10;&#10;Description automatically generated with low confidence">
            <a:extLst>
              <a:ext uri="{FF2B5EF4-FFF2-40B4-BE49-F238E27FC236}">
                <a16:creationId xmlns:a16="http://schemas.microsoft.com/office/drawing/2014/main" id="{C5D28243-814F-424A-98E5-AA2DEF14A72E}"/>
              </a:ext>
            </a:extLst>
          </p:cNvPr>
          <p:cNvPicPr>
            <a:picLocks noChangeAspect="1"/>
          </p:cNvPicPr>
          <p:nvPr/>
        </p:nvPicPr>
        <p:blipFill rotWithShape="1">
          <a:blip r:embed="rId2">
            <a:extLst>
              <a:ext uri="{28A0092B-C50C-407E-A947-70E740481C1C}">
                <a14:useLocalDpi xmlns:a14="http://schemas.microsoft.com/office/drawing/2010/main" val="0"/>
              </a:ext>
            </a:extLst>
          </a:blip>
          <a:srcRect l="24631" r="16465"/>
          <a:stretch/>
        </p:blipFill>
        <p:spPr>
          <a:xfrm>
            <a:off x="7515580" y="15"/>
            <a:ext cx="10772420" cy="10286985"/>
          </a:xfrm>
          <a:prstGeom prst="rect">
            <a:avLst/>
          </a:prstGeom>
          <a:effectLst/>
        </p:spPr>
      </p:pic>
      <p:pic>
        <p:nvPicPr>
          <p:cNvPr id="7" name="Picture 6" descr="A picture containing grass, outdoor, field, building&#10;&#10;Description automatically generated">
            <a:extLst>
              <a:ext uri="{FF2B5EF4-FFF2-40B4-BE49-F238E27FC236}">
                <a16:creationId xmlns:a16="http://schemas.microsoft.com/office/drawing/2014/main" id="{18117B02-5E44-4E7C-B81D-E3896966249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145607"/>
            <a:ext cx="8188503" cy="6141378"/>
          </a:xfrm>
          <a:prstGeom prst="rect">
            <a:avLst/>
          </a:prstGeom>
        </p:spPr>
      </p:pic>
    </p:spTree>
    <p:extLst>
      <p:ext uri="{BB962C8B-B14F-4D97-AF65-F5344CB8AC3E}">
        <p14:creationId xmlns:p14="http://schemas.microsoft.com/office/powerpoint/2010/main" val="306147025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2EC75B-33CB-7ACB-0818-2B512D6D2042}"/>
              </a:ext>
            </a:extLst>
          </p:cNvPr>
          <p:cNvSpPr>
            <a:spLocks noGrp="1"/>
          </p:cNvSpPr>
          <p:nvPr>
            <p:ph type="title"/>
          </p:nvPr>
        </p:nvSpPr>
        <p:spPr>
          <a:xfrm>
            <a:off x="11849315" y="278899"/>
            <a:ext cx="6104775" cy="9800051"/>
          </a:xfrm>
        </p:spPr>
        <p:txBody>
          <a:bodyPr vert="horz" lIns="137160" tIns="68580" rIns="137160" bIns="68580" rtlCol="0" anchor="b">
            <a:normAutofit/>
          </a:bodyPr>
          <a:lstStyle/>
          <a:p>
            <a:pPr algn="l"/>
            <a:r>
              <a:rPr lang="en-US" sz="3750" dirty="0">
                <a:solidFill>
                  <a:schemeClr val="tx1">
                    <a:lumMod val="85000"/>
                    <a:lumOff val="15000"/>
                  </a:schemeClr>
                </a:solidFill>
              </a:rPr>
              <a:t>Climate Adaptation Guidance for Local Authorities: Increasing the resilience of heritage resources to current and future climate conditions</a:t>
            </a:r>
            <a:br>
              <a:rPr lang="en-US" sz="3750" dirty="0">
                <a:solidFill>
                  <a:schemeClr val="tx1">
                    <a:lumMod val="85000"/>
                    <a:lumOff val="15000"/>
                  </a:schemeClr>
                </a:solidFill>
              </a:rPr>
            </a:br>
            <a:br>
              <a:rPr lang="en-US" sz="3750" dirty="0">
                <a:solidFill>
                  <a:schemeClr val="tx1">
                    <a:lumMod val="85000"/>
                    <a:lumOff val="15000"/>
                  </a:schemeClr>
                </a:solidFill>
              </a:rPr>
            </a:br>
            <a:br>
              <a:rPr lang="en-US" sz="3750" dirty="0">
                <a:solidFill>
                  <a:schemeClr val="tx1">
                    <a:lumMod val="85000"/>
                    <a:lumOff val="15000"/>
                  </a:schemeClr>
                </a:solidFill>
              </a:rPr>
            </a:br>
            <a:br>
              <a:rPr lang="en-US" sz="3750" dirty="0">
                <a:solidFill>
                  <a:schemeClr val="tx1">
                    <a:lumMod val="85000"/>
                    <a:lumOff val="15000"/>
                  </a:schemeClr>
                </a:solidFill>
              </a:rPr>
            </a:br>
            <a:br>
              <a:rPr lang="en-US" sz="3750">
                <a:solidFill>
                  <a:schemeClr val="tx1">
                    <a:lumMod val="85000"/>
                    <a:lumOff val="15000"/>
                  </a:schemeClr>
                </a:solidFill>
              </a:rPr>
            </a:br>
            <a:r>
              <a:rPr lang="en-US" sz="3750">
                <a:solidFill>
                  <a:schemeClr val="tx1">
                    <a:lumMod val="85000"/>
                    <a:lumOff val="15000"/>
                  </a:schemeClr>
                </a:solidFill>
              </a:rPr>
              <a:t>Webinar</a:t>
            </a:r>
            <a:r>
              <a:rPr lang="en-US" sz="3750" dirty="0">
                <a:solidFill>
                  <a:schemeClr val="tx1">
                    <a:lumMod val="85000"/>
                    <a:lumOff val="15000"/>
                  </a:schemeClr>
                </a:solidFill>
              </a:rPr>
              <a:t>: Actioning Policy, Climate Change Adaptation for Built and Archaeological Heritage</a:t>
            </a:r>
            <a:br>
              <a:rPr lang="en-US" sz="3750" dirty="0">
                <a:solidFill>
                  <a:schemeClr val="tx1">
                    <a:lumMod val="85000"/>
                    <a:lumOff val="15000"/>
                  </a:schemeClr>
                </a:solidFill>
              </a:rPr>
            </a:br>
            <a:br>
              <a:rPr lang="en-US" sz="3750" dirty="0">
                <a:solidFill>
                  <a:schemeClr val="tx1">
                    <a:lumMod val="85000"/>
                    <a:lumOff val="15000"/>
                  </a:schemeClr>
                </a:solidFill>
              </a:rPr>
            </a:br>
            <a:endParaRPr lang="en-US" sz="3750" dirty="0">
              <a:solidFill>
                <a:schemeClr val="tx1">
                  <a:lumMod val="85000"/>
                  <a:lumOff val="15000"/>
                </a:schemeClr>
              </a:solidFill>
            </a:endParaRPr>
          </a:p>
        </p:txBody>
      </p:sp>
      <p:pic>
        <p:nvPicPr>
          <p:cNvPr id="5" name="Picture 4">
            <a:extLst>
              <a:ext uri="{FF2B5EF4-FFF2-40B4-BE49-F238E27FC236}">
                <a16:creationId xmlns:a16="http://schemas.microsoft.com/office/drawing/2014/main" id="{EC1C94E8-9633-5C2F-FF01-C482828C6579}"/>
              </a:ext>
            </a:extLst>
          </p:cNvPr>
          <p:cNvPicPr>
            <a:picLocks noChangeAspect="1"/>
          </p:cNvPicPr>
          <p:nvPr/>
        </p:nvPicPr>
        <p:blipFill rotWithShape="1">
          <a:blip r:embed="rId2"/>
          <a:srcRect l="38749" t="24814" r="40418" b="24074"/>
          <a:stretch/>
        </p:blipFill>
        <p:spPr>
          <a:xfrm>
            <a:off x="333910" y="278899"/>
            <a:ext cx="5739134" cy="7920000"/>
          </a:xfrm>
          <a:prstGeom prst="rect">
            <a:avLst/>
          </a:prstGeom>
        </p:spPr>
      </p:pic>
      <p:pic>
        <p:nvPicPr>
          <p:cNvPr id="7" name="Picture 6">
            <a:extLst>
              <a:ext uri="{FF2B5EF4-FFF2-40B4-BE49-F238E27FC236}">
                <a16:creationId xmlns:a16="http://schemas.microsoft.com/office/drawing/2014/main" id="{7D94E60D-C214-9F2E-6A84-D10AE884EE51}"/>
              </a:ext>
            </a:extLst>
          </p:cNvPr>
          <p:cNvPicPr>
            <a:picLocks noChangeAspect="1"/>
          </p:cNvPicPr>
          <p:nvPr/>
        </p:nvPicPr>
        <p:blipFill rotWithShape="1">
          <a:blip r:embed="rId3"/>
          <a:srcRect l="7917" t="27778" r="42500" b="22593"/>
          <a:stretch/>
        </p:blipFill>
        <p:spPr>
          <a:xfrm>
            <a:off x="2590800" y="4864601"/>
            <a:ext cx="9067800" cy="5105400"/>
          </a:xfrm>
          <a:prstGeom prst="rect">
            <a:avLst/>
          </a:prstGeom>
        </p:spPr>
      </p:pic>
    </p:spTree>
    <p:extLst>
      <p:ext uri="{BB962C8B-B14F-4D97-AF65-F5344CB8AC3E}">
        <p14:creationId xmlns:p14="http://schemas.microsoft.com/office/powerpoint/2010/main" val="2665935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rock wall with grass&#10;&#10;Description automatically generated">
            <a:extLst>
              <a:ext uri="{FF2B5EF4-FFF2-40B4-BE49-F238E27FC236}">
                <a16:creationId xmlns:a16="http://schemas.microsoft.com/office/drawing/2014/main" id="{91691729-845F-03C7-8B89-292D4DEA4B5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35428" b="-2"/>
          <a:stretch/>
        </p:blipFill>
        <p:spPr>
          <a:xfrm rot="5400000">
            <a:off x="-1280117" y="1280113"/>
            <a:ext cx="10287000" cy="7726769"/>
          </a:xfrm>
          <a:prstGeom prst="rect">
            <a:avLst/>
          </a:prstGeom>
        </p:spPr>
      </p:pic>
      <p:sp>
        <p:nvSpPr>
          <p:cNvPr id="6" name="TextBox 5">
            <a:extLst>
              <a:ext uri="{FF2B5EF4-FFF2-40B4-BE49-F238E27FC236}">
                <a16:creationId xmlns:a16="http://schemas.microsoft.com/office/drawing/2014/main" id="{2CB87851-52E6-5D61-25EA-D1BC0136A8BC}"/>
              </a:ext>
            </a:extLst>
          </p:cNvPr>
          <p:cNvSpPr txBox="1"/>
          <p:nvPr/>
        </p:nvSpPr>
        <p:spPr>
          <a:xfrm>
            <a:off x="8802836" y="3826765"/>
            <a:ext cx="8166573" cy="5386811"/>
          </a:xfrm>
          <a:prstGeom prst="rect">
            <a:avLst/>
          </a:prstGeom>
        </p:spPr>
        <p:txBody>
          <a:bodyPr vert="horz" lIns="137160" tIns="68580" rIns="137160" bIns="68580" rtlCol="0">
            <a:normAutofit/>
          </a:bodyPr>
          <a:lstStyle/>
          <a:p>
            <a:pPr indent="-342900">
              <a:lnSpc>
                <a:spcPct val="90000"/>
              </a:lnSpc>
              <a:spcAft>
                <a:spcPts val="900"/>
              </a:spcAft>
              <a:buFont typeface="Arial" panose="020B0604020202020204" pitchFamily="34" charset="0"/>
              <a:buChar char="•"/>
            </a:pPr>
            <a:endParaRPr lang="en-US" sz="3000" dirty="0"/>
          </a:p>
          <a:p>
            <a:pPr indent="-342900">
              <a:lnSpc>
                <a:spcPct val="90000"/>
              </a:lnSpc>
              <a:spcAft>
                <a:spcPts val="900"/>
              </a:spcAft>
              <a:buFont typeface="Arial" panose="020B0604020202020204" pitchFamily="34" charset="0"/>
              <a:buChar char="•"/>
            </a:pPr>
            <a:r>
              <a:rPr lang="en-US" sz="3000" dirty="0"/>
              <a:t>2024 Climate Change Risk Assessment (CCRA) </a:t>
            </a:r>
            <a:r>
              <a:rPr lang="en-US" sz="3000" dirty="0" err="1"/>
              <a:t>Sceilg</a:t>
            </a:r>
            <a:r>
              <a:rPr lang="en-US" sz="3000" dirty="0"/>
              <a:t> </a:t>
            </a:r>
            <a:r>
              <a:rPr lang="en-US" sz="3000" dirty="0" err="1"/>
              <a:t>Mhichíl</a:t>
            </a:r>
            <a:r>
              <a:rPr lang="en-US" sz="3000" dirty="0"/>
              <a:t> World Heritage Property</a:t>
            </a:r>
          </a:p>
          <a:p>
            <a:pPr indent="-342900">
              <a:lnSpc>
                <a:spcPct val="90000"/>
              </a:lnSpc>
              <a:spcAft>
                <a:spcPts val="900"/>
              </a:spcAft>
              <a:buFont typeface="Arial" panose="020B0604020202020204" pitchFamily="34" charset="0"/>
              <a:buChar char="•"/>
            </a:pPr>
            <a:endParaRPr lang="en-US" sz="3000" dirty="0"/>
          </a:p>
          <a:p>
            <a:pPr indent="-342900">
              <a:lnSpc>
                <a:spcPct val="90000"/>
              </a:lnSpc>
              <a:spcAft>
                <a:spcPts val="900"/>
              </a:spcAft>
              <a:buFont typeface="Arial" panose="020B0604020202020204" pitchFamily="34" charset="0"/>
              <a:buChar char="•"/>
            </a:pPr>
            <a:r>
              <a:rPr lang="en-US" sz="3000" dirty="0"/>
              <a:t>Built on research by Daly 2014 and combining elements of </a:t>
            </a:r>
            <a:r>
              <a:rPr lang="en-US" sz="3000" u="sng" dirty="0">
                <a:hlinkClick r:id="rId3"/>
              </a:rPr>
              <a:t>Adapt Northern Heritage</a:t>
            </a:r>
            <a:r>
              <a:rPr lang="en-US" sz="3000" dirty="0"/>
              <a:t> (ANH) and </a:t>
            </a:r>
            <a:r>
              <a:rPr lang="en-US" sz="3000" u="sng" dirty="0">
                <a:hlinkClick r:id="rId4"/>
              </a:rPr>
              <a:t>Climate Vulnerability Index</a:t>
            </a:r>
            <a:r>
              <a:rPr lang="en-US" sz="3000" dirty="0"/>
              <a:t> (CVI) approaches</a:t>
            </a:r>
          </a:p>
          <a:p>
            <a:pPr indent="-342900">
              <a:lnSpc>
                <a:spcPct val="90000"/>
              </a:lnSpc>
              <a:spcAft>
                <a:spcPts val="900"/>
              </a:spcAft>
              <a:buFont typeface="Arial" panose="020B0604020202020204" pitchFamily="34" charset="0"/>
              <a:buChar char="•"/>
            </a:pPr>
            <a:endParaRPr lang="en-US" sz="3000" dirty="0"/>
          </a:p>
        </p:txBody>
      </p:sp>
    </p:spTree>
    <p:extLst>
      <p:ext uri="{BB962C8B-B14F-4D97-AF65-F5344CB8AC3E}">
        <p14:creationId xmlns:p14="http://schemas.microsoft.com/office/powerpoint/2010/main" val="334641083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473182BE-8C42-C2B3-8DE9-985C0FBE8D1D}"/>
              </a:ext>
            </a:extLst>
          </p:cNvPr>
          <p:cNvSpPr>
            <a:spLocks noGrp="1"/>
          </p:cNvSpPr>
          <p:nvPr>
            <p:ph type="title"/>
          </p:nvPr>
        </p:nvSpPr>
        <p:spPr>
          <a:xfrm>
            <a:off x="1257300" y="7779635"/>
            <a:ext cx="15773400" cy="1671573"/>
          </a:xfrm>
        </p:spPr>
        <p:txBody>
          <a:bodyPr vert="horz" lIns="137160" tIns="68580" rIns="137160" bIns="68580" rtlCol="0" anchor="ctr">
            <a:normAutofit/>
          </a:bodyPr>
          <a:lstStyle/>
          <a:p>
            <a:pPr algn="ctr"/>
            <a:r>
              <a:rPr lang="en-US" sz="7800" dirty="0"/>
              <a:t>Technical Site Visit</a:t>
            </a:r>
          </a:p>
        </p:txBody>
      </p:sp>
      <p:pic>
        <p:nvPicPr>
          <p:cNvPr id="5" name="Content Placeholder 4" descr="A group of people wearing safety vests and helmets&#10;&#10;Description automatically generated">
            <a:extLst>
              <a:ext uri="{FF2B5EF4-FFF2-40B4-BE49-F238E27FC236}">
                <a16:creationId xmlns:a16="http://schemas.microsoft.com/office/drawing/2014/main" id="{DDD75688-9534-3ACF-33C8-E610988BF3B8}"/>
              </a:ext>
            </a:extLst>
          </p:cNvPr>
          <p:cNvPicPr>
            <a:picLocks noChangeAspect="1"/>
          </p:cNvPicPr>
          <p:nvPr/>
        </p:nvPicPr>
        <p:blipFill rotWithShape="1">
          <a:blip r:embed="rId2">
            <a:extLst>
              <a:ext uri="{28A0092B-C50C-407E-A947-70E740481C1C}">
                <a14:useLocalDpi xmlns:a14="http://schemas.microsoft.com/office/drawing/2010/main" val="0"/>
              </a:ext>
            </a:extLst>
          </a:blip>
          <a:srcRect t="9215" b="13905"/>
          <a:stretch/>
        </p:blipFill>
        <p:spPr>
          <a:xfrm>
            <a:off x="30" y="16"/>
            <a:ext cx="18287970" cy="7522046"/>
          </a:xfrm>
          <a:prstGeom prst="rect">
            <a:avLst/>
          </a:prstGeom>
        </p:spPr>
      </p:pic>
    </p:spTree>
    <p:extLst>
      <p:ext uri="{BB962C8B-B14F-4D97-AF65-F5344CB8AC3E}">
        <p14:creationId xmlns:p14="http://schemas.microsoft.com/office/powerpoint/2010/main" val="530438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6"/>
                                        </p:tgtEl>
                                        <p:attrNameLst>
                                          <p:attrName>style.visibility</p:attrName>
                                        </p:attrNameLst>
                                      </p:cBhvr>
                                      <p:to>
                                        <p:strVal val="visible"/>
                                      </p:to>
                                    </p:set>
                                    <p:animEffect transition="in" filter="fade">
                                      <p:cBhvr>
                                        <p:cTn id="7" dur="7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grpSp>
        <p:nvGrpSpPr>
          <p:cNvPr id="36" name="Group 35">
            <a:extLst>
              <a:ext uri="{FF2B5EF4-FFF2-40B4-BE49-F238E27FC236}">
                <a16:creationId xmlns:a16="http://schemas.microsoft.com/office/drawing/2014/main" id="{7969F472-309E-34ED-D232-4C4F70F9CC2B}"/>
              </a:ext>
            </a:extLst>
          </p:cNvPr>
          <p:cNvGrpSpPr/>
          <p:nvPr/>
        </p:nvGrpSpPr>
        <p:grpSpPr>
          <a:xfrm>
            <a:off x="0" y="5105400"/>
            <a:ext cx="18288000" cy="3733800"/>
            <a:chOff x="0" y="5143500"/>
            <a:chExt cx="18440400" cy="3733800"/>
          </a:xfrm>
        </p:grpSpPr>
        <p:sp>
          <p:nvSpPr>
            <p:cNvPr id="35" name="Rectangle 34">
              <a:extLst>
                <a:ext uri="{FF2B5EF4-FFF2-40B4-BE49-F238E27FC236}">
                  <a16:creationId xmlns:a16="http://schemas.microsoft.com/office/drawing/2014/main" id="{3FA6B1F6-52DA-C3F6-9402-12BCA6C3E8FE}"/>
                </a:ext>
              </a:extLst>
            </p:cNvPr>
            <p:cNvSpPr/>
            <p:nvPr/>
          </p:nvSpPr>
          <p:spPr>
            <a:xfrm>
              <a:off x="0" y="5143500"/>
              <a:ext cx="18440400" cy="3733800"/>
            </a:xfrm>
            <a:prstGeom prst="rect">
              <a:avLst/>
            </a:prstGeom>
            <a:solidFill>
              <a:srgbClr val="D5D5D5">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11" name="TextBox 10">
              <a:extLst>
                <a:ext uri="{FF2B5EF4-FFF2-40B4-BE49-F238E27FC236}">
                  <a16:creationId xmlns:a16="http://schemas.microsoft.com/office/drawing/2014/main" id="{853CC8D0-172F-6932-ECC8-AEE495AEE78C}"/>
                </a:ext>
              </a:extLst>
            </p:cNvPr>
            <p:cNvSpPr txBox="1"/>
            <p:nvPr/>
          </p:nvSpPr>
          <p:spPr>
            <a:xfrm>
              <a:off x="3534410" y="5143500"/>
              <a:ext cx="13753465" cy="2766911"/>
            </a:xfrm>
            <a:prstGeom prst="rect">
              <a:avLst/>
            </a:prstGeom>
            <a:noFill/>
          </p:spPr>
          <p:txBody>
            <a:bodyPr wrap="square" rtlCol="0">
              <a:spAutoFit/>
            </a:bodyPr>
            <a:lstStyle/>
            <a:p>
              <a:pPr marL="571500" indent="-571500">
                <a:lnSpc>
                  <a:spcPct val="150000"/>
                </a:lnSpc>
                <a:buClr>
                  <a:srgbClr val="3A96B8"/>
                </a:buClr>
                <a:buFont typeface="Arial" panose="020B0604020202020204" pitchFamily="34" charset="0"/>
                <a:buChar char="•"/>
              </a:pPr>
              <a:r>
                <a:rPr lang="en-US" sz="4000" dirty="0">
                  <a:latin typeface="+mj-lt"/>
                </a:rPr>
                <a:t>Where to start? </a:t>
              </a:r>
            </a:p>
            <a:p>
              <a:pPr marL="571500" indent="-571500">
                <a:lnSpc>
                  <a:spcPct val="150000"/>
                </a:lnSpc>
                <a:buClr>
                  <a:srgbClr val="3A96B8"/>
                </a:buClr>
                <a:buFont typeface="Arial" panose="020B0604020202020204" pitchFamily="34" charset="0"/>
                <a:buChar char="•"/>
              </a:pPr>
              <a:r>
                <a:rPr lang="en-US" sz="4000" dirty="0">
                  <a:latin typeface="+mj-lt"/>
                </a:rPr>
                <a:t>Recent projects</a:t>
              </a:r>
            </a:p>
            <a:p>
              <a:pPr marL="571500" indent="-571500">
                <a:lnSpc>
                  <a:spcPct val="150000"/>
                </a:lnSpc>
                <a:buClr>
                  <a:srgbClr val="3A96B8"/>
                </a:buClr>
                <a:buFont typeface="Arial" panose="020B0604020202020204" pitchFamily="34" charset="0"/>
                <a:buChar char="•"/>
              </a:pPr>
              <a:r>
                <a:rPr lang="en-US" sz="4000" dirty="0">
                  <a:latin typeface="+mj-lt"/>
                </a:rPr>
                <a:t>Future directions</a:t>
              </a:r>
              <a:endParaRPr lang="en-IE" sz="4000" dirty="0">
                <a:latin typeface="+mj-lt"/>
              </a:endParaRPr>
            </a:p>
          </p:txBody>
        </p:sp>
      </p:grpSp>
      <p:sp>
        <p:nvSpPr>
          <p:cNvPr id="3" name="Title 2">
            <a:extLst>
              <a:ext uri="{FF2B5EF4-FFF2-40B4-BE49-F238E27FC236}">
                <a16:creationId xmlns:a16="http://schemas.microsoft.com/office/drawing/2014/main" id="{F9AB2448-5E78-B1C1-D7B1-45490DD9453C}"/>
              </a:ext>
            </a:extLst>
          </p:cNvPr>
          <p:cNvSpPr>
            <a:spLocks noGrp="1"/>
          </p:cNvSpPr>
          <p:nvPr>
            <p:ph type="title"/>
          </p:nvPr>
        </p:nvSpPr>
        <p:spPr/>
        <p:txBody>
          <a:bodyPr>
            <a:noAutofit/>
          </a:bodyPr>
          <a:lstStyle/>
          <a:p>
            <a:r>
              <a:rPr lang="en-GB" sz="8000" dirty="0"/>
              <a:t>Introduction</a:t>
            </a:r>
          </a:p>
        </p:txBody>
      </p:sp>
    </p:spTree>
    <p:extLst>
      <p:ext uri="{BB962C8B-B14F-4D97-AF65-F5344CB8AC3E}">
        <p14:creationId xmlns:p14="http://schemas.microsoft.com/office/powerpoint/2010/main" val="8948631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B7B42F36-B3C1-4247-AF36-090F0134ED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3"/>
            <a:ext cx="18283428" cy="1028699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FEF131A2-E574-4D95-A322-C5FF0B64E8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0287000"/>
          </a:xfrm>
          <a:prstGeom prst="rect">
            <a:avLst/>
          </a:pr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600"/>
              </a:spcAft>
              <a:buClrTx/>
              <a:buSzTx/>
              <a:buFontTx/>
              <a:buNone/>
              <a:tabLst/>
              <a:defRPr/>
            </a:pPr>
            <a:r>
              <a:rPr lang="en-US" sz="1800">
                <a:solidFill>
                  <a:srgbClr val="000000"/>
                </a:solidFill>
                <a:latin typeface="Times-Roman"/>
              </a:rPr>
              <a:t>FamilyID=Office_ArchiveTorn</a:t>
            </a:r>
            <a:endParaRPr lang="en-US" dirty="0"/>
          </a:p>
        </p:txBody>
      </p:sp>
      <p:sp>
        <p:nvSpPr>
          <p:cNvPr id="2" name="Title 1">
            <a:extLst>
              <a:ext uri="{FF2B5EF4-FFF2-40B4-BE49-F238E27FC236}">
                <a16:creationId xmlns:a16="http://schemas.microsoft.com/office/drawing/2014/main" id="{AAF29C58-78FC-800A-B758-BD27AB2DF391}"/>
              </a:ext>
            </a:extLst>
          </p:cNvPr>
          <p:cNvSpPr>
            <a:spLocks noGrp="1"/>
          </p:cNvSpPr>
          <p:nvPr>
            <p:ph type="title"/>
          </p:nvPr>
        </p:nvSpPr>
        <p:spPr>
          <a:xfrm>
            <a:off x="1698541" y="7123194"/>
            <a:ext cx="13206666" cy="1506072"/>
          </a:xfrm>
        </p:spPr>
        <p:txBody>
          <a:bodyPr vert="horz" lIns="91440" tIns="45720" rIns="91440" bIns="45720" rtlCol="0" anchor="b">
            <a:normAutofit/>
          </a:bodyPr>
          <a:lstStyle/>
          <a:p>
            <a:pPr algn="l">
              <a:lnSpc>
                <a:spcPct val="90000"/>
              </a:lnSpc>
            </a:pPr>
            <a:r>
              <a:rPr lang="en-US" sz="5400" kern="1200" dirty="0">
                <a:solidFill>
                  <a:schemeClr val="tx1">
                    <a:lumMod val="85000"/>
                    <a:lumOff val="15000"/>
                  </a:schemeClr>
                </a:solidFill>
                <a:latin typeface="+mj-lt"/>
                <a:ea typeface="+mj-ea"/>
                <a:cs typeface="+mj-cs"/>
              </a:rPr>
              <a:t>Technical &amp; Community Workshops</a:t>
            </a:r>
          </a:p>
        </p:txBody>
      </p:sp>
      <p:pic>
        <p:nvPicPr>
          <p:cNvPr id="3" name="Content Placeholder 3">
            <a:extLst>
              <a:ext uri="{FF2B5EF4-FFF2-40B4-BE49-F238E27FC236}">
                <a16:creationId xmlns:a16="http://schemas.microsoft.com/office/drawing/2014/main" id="{5BDE2AC0-12B8-B022-FDCA-178C593ECBC7}"/>
              </a:ext>
            </a:extLst>
          </p:cNvPr>
          <p:cNvPicPr>
            <a:picLocks noChangeAspect="1"/>
          </p:cNvPicPr>
          <p:nvPr/>
        </p:nvPicPr>
        <p:blipFill rotWithShape="1">
          <a:blip r:embed="rId2"/>
          <a:srcRect l="12306" r="27956" b="1"/>
          <a:stretch/>
        </p:blipFill>
        <p:spPr>
          <a:xfrm>
            <a:off x="6057901" y="10"/>
            <a:ext cx="6119327" cy="7682603"/>
          </a:xfrm>
          <a:custGeom>
            <a:avLst/>
            <a:gdLst/>
            <a:ahLst/>
            <a:cxnLst/>
            <a:rect l="l" t="t" r="r" b="b"/>
            <a:pathLst>
              <a:path w="4079551" h="5121742">
                <a:moveTo>
                  <a:pt x="0" y="0"/>
                </a:moveTo>
                <a:lnTo>
                  <a:pt x="1995194" y="0"/>
                </a:lnTo>
                <a:lnTo>
                  <a:pt x="2066032" y="17448"/>
                </a:lnTo>
                <a:cubicBezTo>
                  <a:pt x="2128997" y="23966"/>
                  <a:pt x="2110147" y="27214"/>
                  <a:pt x="2159511" y="26888"/>
                </a:cubicBezTo>
                <a:cubicBezTo>
                  <a:pt x="2164432" y="26525"/>
                  <a:pt x="2173850" y="35708"/>
                  <a:pt x="2192911" y="33431"/>
                </a:cubicBezTo>
                <a:cubicBezTo>
                  <a:pt x="2223081" y="37362"/>
                  <a:pt x="2206425" y="48416"/>
                  <a:pt x="2245068" y="52056"/>
                </a:cubicBezTo>
                <a:cubicBezTo>
                  <a:pt x="2241495" y="55478"/>
                  <a:pt x="2279354" y="53783"/>
                  <a:pt x="2283002" y="65933"/>
                </a:cubicBezTo>
                <a:cubicBezTo>
                  <a:pt x="2299420" y="69803"/>
                  <a:pt x="2324641" y="73066"/>
                  <a:pt x="2343575" y="75274"/>
                </a:cubicBezTo>
                <a:cubicBezTo>
                  <a:pt x="2371943" y="81224"/>
                  <a:pt x="2386065" y="87641"/>
                  <a:pt x="2390257" y="91880"/>
                </a:cubicBezTo>
                <a:cubicBezTo>
                  <a:pt x="2418657" y="98611"/>
                  <a:pt x="2415586" y="99822"/>
                  <a:pt x="2452878" y="114104"/>
                </a:cubicBezTo>
                <a:cubicBezTo>
                  <a:pt x="2474763" y="108974"/>
                  <a:pt x="2493568" y="120070"/>
                  <a:pt x="2502728" y="130204"/>
                </a:cubicBezTo>
                <a:cubicBezTo>
                  <a:pt x="2527501" y="139804"/>
                  <a:pt x="2581310" y="162727"/>
                  <a:pt x="2616700" y="165762"/>
                </a:cubicBezTo>
                <a:cubicBezTo>
                  <a:pt x="2670822" y="165032"/>
                  <a:pt x="2655678" y="176304"/>
                  <a:pt x="2679757" y="184874"/>
                </a:cubicBezTo>
                <a:cubicBezTo>
                  <a:pt x="2698501" y="195527"/>
                  <a:pt x="2695893" y="186329"/>
                  <a:pt x="2715454" y="199796"/>
                </a:cubicBezTo>
                <a:lnTo>
                  <a:pt x="2751684" y="215417"/>
                </a:lnTo>
                <a:lnTo>
                  <a:pt x="2795379" y="239878"/>
                </a:lnTo>
                <a:lnTo>
                  <a:pt x="2805381" y="246602"/>
                </a:lnTo>
                <a:cubicBezTo>
                  <a:pt x="2810511" y="246626"/>
                  <a:pt x="2813766" y="247045"/>
                  <a:pt x="2815845" y="247782"/>
                </a:cubicBezTo>
                <a:cubicBezTo>
                  <a:pt x="2815896" y="247881"/>
                  <a:pt x="2815949" y="247980"/>
                  <a:pt x="2816000" y="248079"/>
                </a:cubicBezTo>
                <a:lnTo>
                  <a:pt x="2830764" y="251040"/>
                </a:lnTo>
                <a:cubicBezTo>
                  <a:pt x="2847879" y="251404"/>
                  <a:pt x="2882218" y="277370"/>
                  <a:pt x="2898472" y="276678"/>
                </a:cubicBezTo>
                <a:cubicBezTo>
                  <a:pt x="2905647" y="293133"/>
                  <a:pt x="2902453" y="265766"/>
                  <a:pt x="2929804" y="280704"/>
                </a:cubicBezTo>
                <a:cubicBezTo>
                  <a:pt x="2941996" y="282696"/>
                  <a:pt x="2947122" y="284716"/>
                  <a:pt x="2957338" y="286247"/>
                </a:cubicBezTo>
                <a:cubicBezTo>
                  <a:pt x="2957479" y="286667"/>
                  <a:pt x="2990960" y="289467"/>
                  <a:pt x="2991101" y="289887"/>
                </a:cubicBezTo>
                <a:lnTo>
                  <a:pt x="3015504" y="293980"/>
                </a:lnTo>
                <a:lnTo>
                  <a:pt x="3021078" y="296051"/>
                </a:lnTo>
                <a:lnTo>
                  <a:pt x="3053567" y="292851"/>
                </a:lnTo>
                <a:lnTo>
                  <a:pt x="3069787" y="292672"/>
                </a:lnTo>
                <a:lnTo>
                  <a:pt x="3075539" y="289579"/>
                </a:lnTo>
                <a:cubicBezTo>
                  <a:pt x="3081105" y="287930"/>
                  <a:pt x="3088240" y="287741"/>
                  <a:pt x="3098888" y="290860"/>
                </a:cubicBezTo>
                <a:lnTo>
                  <a:pt x="3101129" y="292153"/>
                </a:lnTo>
                <a:lnTo>
                  <a:pt x="3133932" y="286561"/>
                </a:lnTo>
                <a:cubicBezTo>
                  <a:pt x="3140944" y="284784"/>
                  <a:pt x="3168952" y="294171"/>
                  <a:pt x="3174858" y="290616"/>
                </a:cubicBezTo>
                <a:cubicBezTo>
                  <a:pt x="3230764" y="295457"/>
                  <a:pt x="3264969" y="278925"/>
                  <a:pt x="3333227" y="290351"/>
                </a:cubicBezTo>
                <a:cubicBezTo>
                  <a:pt x="3378919" y="294938"/>
                  <a:pt x="3404596" y="294841"/>
                  <a:pt x="3434083" y="298450"/>
                </a:cubicBezTo>
                <a:cubicBezTo>
                  <a:pt x="3463570" y="302059"/>
                  <a:pt x="3491152" y="308462"/>
                  <a:pt x="3510149" y="312007"/>
                </a:cubicBezTo>
                <a:cubicBezTo>
                  <a:pt x="3529146" y="315552"/>
                  <a:pt x="3524019" y="317217"/>
                  <a:pt x="3548064" y="319723"/>
                </a:cubicBezTo>
                <a:cubicBezTo>
                  <a:pt x="3572109" y="322229"/>
                  <a:pt x="3631075" y="320322"/>
                  <a:pt x="3654421" y="327043"/>
                </a:cubicBezTo>
                <a:cubicBezTo>
                  <a:pt x="3679638" y="326359"/>
                  <a:pt x="3682937" y="337391"/>
                  <a:pt x="3696714" y="336075"/>
                </a:cubicBezTo>
                <a:cubicBezTo>
                  <a:pt x="3767949" y="352546"/>
                  <a:pt x="3827292" y="349618"/>
                  <a:pt x="3913983" y="346950"/>
                </a:cubicBezTo>
                <a:cubicBezTo>
                  <a:pt x="3971130" y="351831"/>
                  <a:pt x="3970098" y="354607"/>
                  <a:pt x="3995145" y="357420"/>
                </a:cubicBezTo>
                <a:cubicBezTo>
                  <a:pt x="4002790" y="360247"/>
                  <a:pt x="4006581" y="350414"/>
                  <a:pt x="4013468" y="354306"/>
                </a:cubicBezTo>
                <a:lnTo>
                  <a:pt x="4048834" y="359505"/>
                </a:lnTo>
                <a:lnTo>
                  <a:pt x="4074799" y="369645"/>
                </a:lnTo>
                <a:lnTo>
                  <a:pt x="4079551" y="370898"/>
                </a:lnTo>
                <a:lnTo>
                  <a:pt x="4079551" y="5121742"/>
                </a:lnTo>
                <a:lnTo>
                  <a:pt x="4068742" y="5113500"/>
                </a:lnTo>
                <a:cubicBezTo>
                  <a:pt x="4063338" y="5107661"/>
                  <a:pt x="4059868" y="5101409"/>
                  <a:pt x="4058894" y="5094665"/>
                </a:cubicBezTo>
                <a:cubicBezTo>
                  <a:pt x="3987852" y="5077156"/>
                  <a:pt x="4047488" y="5077984"/>
                  <a:pt x="3952029" y="5063154"/>
                </a:cubicBezTo>
                <a:cubicBezTo>
                  <a:pt x="3867363" y="5050598"/>
                  <a:pt x="3615061" y="5028910"/>
                  <a:pt x="3557637" y="5010001"/>
                </a:cubicBezTo>
                <a:cubicBezTo>
                  <a:pt x="3479990" y="5000422"/>
                  <a:pt x="3519950" y="4999882"/>
                  <a:pt x="3486145" y="5005680"/>
                </a:cubicBezTo>
                <a:cubicBezTo>
                  <a:pt x="3429218" y="5014226"/>
                  <a:pt x="3425986" y="4996913"/>
                  <a:pt x="3388517" y="4998135"/>
                </a:cubicBezTo>
                <a:cubicBezTo>
                  <a:pt x="3332792" y="4985135"/>
                  <a:pt x="3225211" y="4978839"/>
                  <a:pt x="3151800" y="4964999"/>
                </a:cubicBezTo>
                <a:cubicBezTo>
                  <a:pt x="3089955" y="4955605"/>
                  <a:pt x="3078013" y="4941781"/>
                  <a:pt x="3017820" y="4936923"/>
                </a:cubicBezTo>
                <a:cubicBezTo>
                  <a:pt x="2983861" y="4928606"/>
                  <a:pt x="2965335" y="4947639"/>
                  <a:pt x="2948051" y="4915098"/>
                </a:cubicBezTo>
                <a:cubicBezTo>
                  <a:pt x="2926332" y="4902193"/>
                  <a:pt x="2886343" y="4901643"/>
                  <a:pt x="2850186" y="4894812"/>
                </a:cubicBezTo>
                <a:cubicBezTo>
                  <a:pt x="2832001" y="4893294"/>
                  <a:pt x="2812810" y="4898744"/>
                  <a:pt x="2773357" y="4888477"/>
                </a:cubicBezTo>
                <a:cubicBezTo>
                  <a:pt x="2743350" y="4880689"/>
                  <a:pt x="2708497" y="4865066"/>
                  <a:pt x="2705025" y="4886289"/>
                </a:cubicBezTo>
                <a:cubicBezTo>
                  <a:pt x="2674575" y="4858628"/>
                  <a:pt x="2685763" y="4877642"/>
                  <a:pt x="2646233" y="4877189"/>
                </a:cubicBezTo>
                <a:cubicBezTo>
                  <a:pt x="2543240" y="4848149"/>
                  <a:pt x="2501889" y="4866909"/>
                  <a:pt x="2424169" y="4851885"/>
                </a:cubicBezTo>
                <a:cubicBezTo>
                  <a:pt x="2404486" y="4833480"/>
                  <a:pt x="2400682" y="4878338"/>
                  <a:pt x="2350685" y="4835310"/>
                </a:cubicBezTo>
                <a:cubicBezTo>
                  <a:pt x="2346969" y="4837458"/>
                  <a:pt x="2324430" y="4815003"/>
                  <a:pt x="2309189" y="4809282"/>
                </a:cubicBezTo>
                <a:cubicBezTo>
                  <a:pt x="2293948" y="4803561"/>
                  <a:pt x="2272811" y="4801970"/>
                  <a:pt x="2259235" y="4800986"/>
                </a:cubicBezTo>
                <a:cubicBezTo>
                  <a:pt x="2245658" y="4800001"/>
                  <a:pt x="2243609" y="4803372"/>
                  <a:pt x="2227729" y="4803372"/>
                </a:cubicBezTo>
                <a:cubicBezTo>
                  <a:pt x="2211848" y="4803372"/>
                  <a:pt x="2190174" y="4790407"/>
                  <a:pt x="2160878" y="4813279"/>
                </a:cubicBezTo>
                <a:cubicBezTo>
                  <a:pt x="2146951" y="4811561"/>
                  <a:pt x="2155252" y="4798893"/>
                  <a:pt x="2144167" y="4793069"/>
                </a:cubicBezTo>
                <a:cubicBezTo>
                  <a:pt x="2138625" y="4790157"/>
                  <a:pt x="2130209" y="4787368"/>
                  <a:pt x="2121162" y="4784859"/>
                </a:cubicBezTo>
                <a:lnTo>
                  <a:pt x="2094401" y="4778344"/>
                </a:lnTo>
                <a:lnTo>
                  <a:pt x="2094882" y="4776919"/>
                </a:lnTo>
                <a:cubicBezTo>
                  <a:pt x="2092677" y="4775558"/>
                  <a:pt x="2089097" y="4774323"/>
                  <a:pt x="2087794" y="4774223"/>
                </a:cubicBezTo>
                <a:cubicBezTo>
                  <a:pt x="2086491" y="4774123"/>
                  <a:pt x="2087466" y="4775159"/>
                  <a:pt x="2094371" y="4778337"/>
                </a:cubicBezTo>
                <a:lnTo>
                  <a:pt x="2094401" y="4778344"/>
                </a:lnTo>
                <a:lnTo>
                  <a:pt x="2093715" y="4780377"/>
                </a:lnTo>
                <a:cubicBezTo>
                  <a:pt x="2089515" y="4780985"/>
                  <a:pt x="2080286" y="4780711"/>
                  <a:pt x="2062375" y="4778549"/>
                </a:cubicBezTo>
                <a:cubicBezTo>
                  <a:pt x="2042674" y="4771181"/>
                  <a:pt x="2014477" y="4774492"/>
                  <a:pt x="1994248" y="4768862"/>
                </a:cubicBezTo>
                <a:cubicBezTo>
                  <a:pt x="1974019" y="4763231"/>
                  <a:pt x="1952871" y="4755713"/>
                  <a:pt x="1937256" y="4751678"/>
                </a:cubicBezTo>
                <a:cubicBezTo>
                  <a:pt x="1907785" y="4744300"/>
                  <a:pt x="1899543" y="4740617"/>
                  <a:pt x="1881810" y="4737737"/>
                </a:cubicBezTo>
                <a:cubicBezTo>
                  <a:pt x="1864077" y="4734858"/>
                  <a:pt x="1845240" y="4734501"/>
                  <a:pt x="1830859" y="4734403"/>
                </a:cubicBezTo>
                <a:cubicBezTo>
                  <a:pt x="1816479" y="4734305"/>
                  <a:pt x="1813540" y="4739700"/>
                  <a:pt x="1795527" y="4737148"/>
                </a:cubicBezTo>
                <a:cubicBezTo>
                  <a:pt x="1766274" y="4729435"/>
                  <a:pt x="1769196" y="4730400"/>
                  <a:pt x="1733366" y="4726150"/>
                </a:cubicBezTo>
                <a:lnTo>
                  <a:pt x="1642377" y="4726617"/>
                </a:lnTo>
                <a:lnTo>
                  <a:pt x="1611957" y="4723904"/>
                </a:lnTo>
                <a:cubicBezTo>
                  <a:pt x="1601202" y="4725929"/>
                  <a:pt x="1590447" y="4714121"/>
                  <a:pt x="1579694" y="4716145"/>
                </a:cubicBezTo>
                <a:lnTo>
                  <a:pt x="1529000" y="4712292"/>
                </a:lnTo>
                <a:cubicBezTo>
                  <a:pt x="1506629" y="4692374"/>
                  <a:pt x="1502551" y="4712551"/>
                  <a:pt x="1486695" y="4707303"/>
                </a:cubicBezTo>
                <a:cubicBezTo>
                  <a:pt x="1459462" y="4696523"/>
                  <a:pt x="1453852" y="4697563"/>
                  <a:pt x="1426366" y="4687718"/>
                </a:cubicBezTo>
                <a:cubicBezTo>
                  <a:pt x="1412560" y="4689453"/>
                  <a:pt x="1397512" y="4684365"/>
                  <a:pt x="1384037" y="4687843"/>
                </a:cubicBezTo>
                <a:lnTo>
                  <a:pt x="1346996" y="4686184"/>
                </a:lnTo>
                <a:lnTo>
                  <a:pt x="1308817" y="4690023"/>
                </a:lnTo>
                <a:lnTo>
                  <a:pt x="1268850" y="4701204"/>
                </a:lnTo>
                <a:cubicBezTo>
                  <a:pt x="1253323" y="4701949"/>
                  <a:pt x="1236826" y="4700974"/>
                  <a:pt x="1218909" y="4697243"/>
                </a:cubicBezTo>
                <a:cubicBezTo>
                  <a:pt x="1204883" y="4695263"/>
                  <a:pt x="1183521" y="4694006"/>
                  <a:pt x="1167081" y="4681108"/>
                </a:cubicBezTo>
                <a:cubicBezTo>
                  <a:pt x="1150641" y="4668210"/>
                  <a:pt x="1027982" y="4656956"/>
                  <a:pt x="1028065" y="4656732"/>
                </a:cubicBezTo>
                <a:cubicBezTo>
                  <a:pt x="997413" y="4653433"/>
                  <a:pt x="998916" y="4666066"/>
                  <a:pt x="983167" y="4667463"/>
                </a:cubicBezTo>
                <a:cubicBezTo>
                  <a:pt x="967418" y="4668859"/>
                  <a:pt x="959283" y="4663456"/>
                  <a:pt x="933575" y="4665113"/>
                </a:cubicBezTo>
                <a:cubicBezTo>
                  <a:pt x="907867" y="4666771"/>
                  <a:pt x="856664" y="4676890"/>
                  <a:pt x="828922" y="4677409"/>
                </a:cubicBezTo>
                <a:cubicBezTo>
                  <a:pt x="808598" y="4677652"/>
                  <a:pt x="807933" y="4665718"/>
                  <a:pt x="785859" y="4661311"/>
                </a:cubicBezTo>
                <a:cubicBezTo>
                  <a:pt x="764346" y="4676275"/>
                  <a:pt x="708123" y="4640980"/>
                  <a:pt x="709519" y="4662282"/>
                </a:cubicBezTo>
                <a:cubicBezTo>
                  <a:pt x="657776" y="4649495"/>
                  <a:pt x="666334" y="4651568"/>
                  <a:pt x="642835" y="4656529"/>
                </a:cubicBezTo>
                <a:lnTo>
                  <a:pt x="617041" y="4662947"/>
                </a:lnTo>
                <a:lnTo>
                  <a:pt x="530174" y="4659157"/>
                </a:lnTo>
                <a:lnTo>
                  <a:pt x="522967" y="4664296"/>
                </a:lnTo>
                <a:lnTo>
                  <a:pt x="505439" y="4665425"/>
                </a:lnTo>
                <a:lnTo>
                  <a:pt x="498947" y="4666124"/>
                </a:lnTo>
                <a:lnTo>
                  <a:pt x="494921" y="4663656"/>
                </a:lnTo>
                <a:cubicBezTo>
                  <a:pt x="492531" y="4662547"/>
                  <a:pt x="490756" y="4662473"/>
                  <a:pt x="489479" y="4664277"/>
                </a:cubicBezTo>
                <a:cubicBezTo>
                  <a:pt x="489277" y="4665254"/>
                  <a:pt x="489077" y="4666231"/>
                  <a:pt x="488876" y="4667208"/>
                </a:cubicBezTo>
                <a:lnTo>
                  <a:pt x="454603" y="4670897"/>
                </a:lnTo>
                <a:lnTo>
                  <a:pt x="208211" y="4676399"/>
                </a:lnTo>
                <a:cubicBezTo>
                  <a:pt x="153499" y="4693629"/>
                  <a:pt x="92158" y="4691047"/>
                  <a:pt x="29399" y="4685637"/>
                </a:cubicBezTo>
                <a:lnTo>
                  <a:pt x="0" y="4683114"/>
                </a:lnTo>
                <a:close/>
              </a:path>
            </a:pathLst>
          </a:custGeom>
        </p:spPr>
      </p:pic>
      <p:pic>
        <p:nvPicPr>
          <p:cNvPr id="7" name="Picture 6" descr="A group of people wearing paper hats&#10;&#10;Description automatically generated">
            <a:extLst>
              <a:ext uri="{FF2B5EF4-FFF2-40B4-BE49-F238E27FC236}">
                <a16:creationId xmlns:a16="http://schemas.microsoft.com/office/drawing/2014/main" id="{B3F3AD99-35C3-8B70-1A9C-8F22C35D6D6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0912" r="21732" b="2"/>
          <a:stretch/>
        </p:blipFill>
        <p:spPr>
          <a:xfrm>
            <a:off x="20" y="10"/>
            <a:ext cx="6066433" cy="7059908"/>
          </a:xfrm>
          <a:custGeom>
            <a:avLst/>
            <a:gdLst/>
            <a:ahLst/>
            <a:cxnLst/>
            <a:rect l="l" t="t" r="r" b="b"/>
            <a:pathLst>
              <a:path w="4044302" h="4706612">
                <a:moveTo>
                  <a:pt x="0" y="0"/>
                </a:moveTo>
                <a:lnTo>
                  <a:pt x="4044302" y="0"/>
                </a:lnTo>
                <a:lnTo>
                  <a:pt x="4044302" y="4683603"/>
                </a:lnTo>
                <a:lnTo>
                  <a:pt x="3973451" y="4677522"/>
                </a:lnTo>
                <a:cubicBezTo>
                  <a:pt x="3942015" y="4675526"/>
                  <a:pt x="3910877" y="4674945"/>
                  <a:pt x="3880688" y="4677902"/>
                </a:cubicBezTo>
                <a:cubicBezTo>
                  <a:pt x="3854349" y="4668373"/>
                  <a:pt x="3867024" y="4694267"/>
                  <a:pt x="3804472" y="4706612"/>
                </a:cubicBezTo>
                <a:cubicBezTo>
                  <a:pt x="3769790" y="4699764"/>
                  <a:pt x="3709689" y="4672031"/>
                  <a:pt x="3671141" y="4669214"/>
                </a:cubicBezTo>
                <a:cubicBezTo>
                  <a:pt x="3634430" y="4661806"/>
                  <a:pt x="3632993" y="4657630"/>
                  <a:pt x="3609792" y="4651280"/>
                </a:cubicBezTo>
                <a:cubicBezTo>
                  <a:pt x="3586591" y="4644931"/>
                  <a:pt x="3596838" y="4646444"/>
                  <a:pt x="3550675" y="4644949"/>
                </a:cubicBezTo>
                <a:cubicBezTo>
                  <a:pt x="3513195" y="4640338"/>
                  <a:pt x="3398385" y="4630109"/>
                  <a:pt x="3362699" y="4629669"/>
                </a:cubicBezTo>
                <a:cubicBezTo>
                  <a:pt x="3327014" y="4629229"/>
                  <a:pt x="3350265" y="4628980"/>
                  <a:pt x="3317820" y="4628473"/>
                </a:cubicBezTo>
                <a:cubicBezTo>
                  <a:pt x="3291761" y="4635373"/>
                  <a:pt x="3220279" y="4625153"/>
                  <a:pt x="3202541" y="4611353"/>
                </a:cubicBezTo>
                <a:cubicBezTo>
                  <a:pt x="3176498" y="4608414"/>
                  <a:pt x="3173034" y="4597692"/>
                  <a:pt x="3165095" y="4593183"/>
                </a:cubicBezTo>
                <a:cubicBezTo>
                  <a:pt x="3157156" y="4588674"/>
                  <a:pt x="3151440" y="4597640"/>
                  <a:pt x="3142614" y="4593521"/>
                </a:cubicBezTo>
                <a:cubicBezTo>
                  <a:pt x="3133788" y="4589402"/>
                  <a:pt x="3119786" y="4585666"/>
                  <a:pt x="3108607" y="4586122"/>
                </a:cubicBezTo>
                <a:cubicBezTo>
                  <a:pt x="3097429" y="4586579"/>
                  <a:pt x="3083057" y="4584832"/>
                  <a:pt x="3060172" y="4583967"/>
                </a:cubicBezTo>
                <a:cubicBezTo>
                  <a:pt x="3037288" y="4583102"/>
                  <a:pt x="3008898" y="4580847"/>
                  <a:pt x="2971297" y="4580934"/>
                </a:cubicBezTo>
                <a:cubicBezTo>
                  <a:pt x="2936460" y="4577753"/>
                  <a:pt x="2952539" y="4581456"/>
                  <a:pt x="2872577" y="4576652"/>
                </a:cubicBezTo>
                <a:cubicBezTo>
                  <a:pt x="2845447" y="4572221"/>
                  <a:pt x="2833971" y="4557733"/>
                  <a:pt x="2814205" y="4559580"/>
                </a:cubicBezTo>
                <a:cubicBezTo>
                  <a:pt x="2790909" y="4543112"/>
                  <a:pt x="2768526" y="4546849"/>
                  <a:pt x="2754311" y="4545459"/>
                </a:cubicBezTo>
                <a:cubicBezTo>
                  <a:pt x="2740096" y="4544070"/>
                  <a:pt x="2737019" y="4543662"/>
                  <a:pt x="2723224" y="4546010"/>
                </a:cubicBezTo>
                <a:cubicBezTo>
                  <a:pt x="2709430" y="4548359"/>
                  <a:pt x="2687410" y="4554101"/>
                  <a:pt x="2672793" y="4554314"/>
                </a:cubicBezTo>
                <a:cubicBezTo>
                  <a:pt x="2658176" y="4554527"/>
                  <a:pt x="2649574" y="4546685"/>
                  <a:pt x="2635521" y="4547286"/>
                </a:cubicBezTo>
                <a:cubicBezTo>
                  <a:pt x="2621467" y="4547887"/>
                  <a:pt x="2621767" y="4560245"/>
                  <a:pt x="2588471" y="4557919"/>
                </a:cubicBezTo>
                <a:lnTo>
                  <a:pt x="2439275" y="4540387"/>
                </a:lnTo>
                <a:cubicBezTo>
                  <a:pt x="2417784" y="4540194"/>
                  <a:pt x="2396292" y="4546221"/>
                  <a:pt x="2374801" y="4546028"/>
                </a:cubicBezTo>
                <a:cubicBezTo>
                  <a:pt x="2331700" y="4546603"/>
                  <a:pt x="2372806" y="4559122"/>
                  <a:pt x="2318618" y="4550990"/>
                </a:cubicBezTo>
                <a:cubicBezTo>
                  <a:pt x="2264430" y="4533528"/>
                  <a:pt x="2150787" y="4518120"/>
                  <a:pt x="2084135" y="4520400"/>
                </a:cubicBezTo>
                <a:lnTo>
                  <a:pt x="2010848" y="4500404"/>
                </a:lnTo>
                <a:lnTo>
                  <a:pt x="1962215" y="4501400"/>
                </a:lnTo>
                <a:lnTo>
                  <a:pt x="1926990" y="4495570"/>
                </a:lnTo>
                <a:cubicBezTo>
                  <a:pt x="1909127" y="4479452"/>
                  <a:pt x="1902510" y="4484082"/>
                  <a:pt x="1884649" y="4474880"/>
                </a:cubicBezTo>
                <a:cubicBezTo>
                  <a:pt x="1864462" y="4463930"/>
                  <a:pt x="1869383" y="4485922"/>
                  <a:pt x="1816219" y="4470938"/>
                </a:cubicBezTo>
                <a:cubicBezTo>
                  <a:pt x="1786214" y="4478916"/>
                  <a:pt x="1794086" y="4458547"/>
                  <a:pt x="1768335" y="4471096"/>
                </a:cubicBezTo>
                <a:cubicBezTo>
                  <a:pt x="1756010" y="4466078"/>
                  <a:pt x="1737157" y="4463295"/>
                  <a:pt x="1725889" y="4456707"/>
                </a:cubicBezTo>
                <a:lnTo>
                  <a:pt x="1704987" y="4453275"/>
                </a:lnTo>
                <a:lnTo>
                  <a:pt x="1678857" y="4447221"/>
                </a:lnTo>
                <a:lnTo>
                  <a:pt x="1674568" y="4435925"/>
                </a:lnTo>
                <a:lnTo>
                  <a:pt x="1634075" y="4429269"/>
                </a:lnTo>
                <a:cubicBezTo>
                  <a:pt x="1619699" y="4424763"/>
                  <a:pt x="1607040" y="4412316"/>
                  <a:pt x="1588492" y="4411465"/>
                </a:cubicBezTo>
                <a:cubicBezTo>
                  <a:pt x="1548666" y="4404488"/>
                  <a:pt x="1441540" y="4396830"/>
                  <a:pt x="1402240" y="4391911"/>
                </a:cubicBezTo>
                <a:cubicBezTo>
                  <a:pt x="1362940" y="4386992"/>
                  <a:pt x="1383536" y="4385271"/>
                  <a:pt x="1352691" y="4381952"/>
                </a:cubicBezTo>
                <a:cubicBezTo>
                  <a:pt x="1322602" y="4385447"/>
                  <a:pt x="1230331" y="4373936"/>
                  <a:pt x="1213419" y="4358161"/>
                </a:cubicBezTo>
                <a:cubicBezTo>
                  <a:pt x="1194291" y="4352958"/>
                  <a:pt x="1171642" y="4355246"/>
                  <a:pt x="1163347" y="4339486"/>
                </a:cubicBezTo>
                <a:cubicBezTo>
                  <a:pt x="1149374" y="4320060"/>
                  <a:pt x="1081104" y="4339702"/>
                  <a:pt x="1091517" y="4319884"/>
                </a:cubicBezTo>
                <a:cubicBezTo>
                  <a:pt x="1067291" y="4326517"/>
                  <a:pt x="1046078" y="4319455"/>
                  <a:pt x="1025956" y="4309010"/>
                </a:cubicBezTo>
                <a:lnTo>
                  <a:pt x="1004286" y="4296626"/>
                </a:lnTo>
                <a:lnTo>
                  <a:pt x="983819" y="4298478"/>
                </a:lnTo>
                <a:cubicBezTo>
                  <a:pt x="974051" y="4282658"/>
                  <a:pt x="953984" y="4293628"/>
                  <a:pt x="939204" y="4282411"/>
                </a:cubicBezTo>
                <a:lnTo>
                  <a:pt x="915836" y="4272323"/>
                </a:lnTo>
                <a:lnTo>
                  <a:pt x="899731" y="4266965"/>
                </a:lnTo>
                <a:lnTo>
                  <a:pt x="893886" y="4264715"/>
                </a:lnTo>
                <a:lnTo>
                  <a:pt x="889021" y="4266066"/>
                </a:lnTo>
                <a:cubicBezTo>
                  <a:pt x="886286" y="4266531"/>
                  <a:pt x="884573" y="4266166"/>
                  <a:pt x="884135" y="4264147"/>
                </a:cubicBezTo>
                <a:lnTo>
                  <a:pt x="884818" y="4261224"/>
                </a:lnTo>
                <a:lnTo>
                  <a:pt x="820228" y="4266638"/>
                </a:lnTo>
                <a:lnTo>
                  <a:pt x="788402" y="4263209"/>
                </a:lnTo>
                <a:cubicBezTo>
                  <a:pt x="756573" y="4279518"/>
                  <a:pt x="718864" y="4245871"/>
                  <a:pt x="687574" y="4276905"/>
                </a:cubicBezTo>
                <a:lnTo>
                  <a:pt x="556383" y="4277125"/>
                </a:lnTo>
                <a:lnTo>
                  <a:pt x="497122" y="4273689"/>
                </a:lnTo>
                <a:cubicBezTo>
                  <a:pt x="484020" y="4279519"/>
                  <a:pt x="445941" y="4269992"/>
                  <a:pt x="454008" y="4273811"/>
                </a:cubicBezTo>
                <a:lnTo>
                  <a:pt x="394229" y="4278215"/>
                </a:lnTo>
                <a:lnTo>
                  <a:pt x="386356" y="4282251"/>
                </a:lnTo>
                <a:lnTo>
                  <a:pt x="383576" y="4284364"/>
                </a:lnTo>
                <a:lnTo>
                  <a:pt x="370039" y="4285533"/>
                </a:lnTo>
                <a:cubicBezTo>
                  <a:pt x="361618" y="4289428"/>
                  <a:pt x="359083" y="4297501"/>
                  <a:pt x="350141" y="4300911"/>
                </a:cubicBezTo>
                <a:cubicBezTo>
                  <a:pt x="345670" y="4302616"/>
                  <a:pt x="339596" y="4303155"/>
                  <a:pt x="330385" y="4301424"/>
                </a:cubicBezTo>
                <a:cubicBezTo>
                  <a:pt x="329804" y="4289693"/>
                  <a:pt x="314374" y="4293109"/>
                  <a:pt x="297835" y="4297065"/>
                </a:cubicBezTo>
                <a:lnTo>
                  <a:pt x="282816" y="4299894"/>
                </a:lnTo>
                <a:lnTo>
                  <a:pt x="281368" y="4300653"/>
                </a:lnTo>
                <a:lnTo>
                  <a:pt x="280684" y="4300295"/>
                </a:lnTo>
                <a:lnTo>
                  <a:pt x="273908" y="4301571"/>
                </a:lnTo>
                <a:cubicBezTo>
                  <a:pt x="266799" y="4301990"/>
                  <a:pt x="261129" y="4300718"/>
                  <a:pt x="258614" y="4295926"/>
                </a:cubicBezTo>
                <a:cubicBezTo>
                  <a:pt x="242516" y="4327823"/>
                  <a:pt x="214979" y="4309338"/>
                  <a:pt x="182068" y="4323284"/>
                </a:cubicBezTo>
                <a:cubicBezTo>
                  <a:pt x="157942" y="4332898"/>
                  <a:pt x="153812" y="4326151"/>
                  <a:pt x="128666" y="4331122"/>
                </a:cubicBezTo>
                <a:cubicBezTo>
                  <a:pt x="77925" y="4373333"/>
                  <a:pt x="87445" y="4341355"/>
                  <a:pt x="21563" y="4371972"/>
                </a:cubicBezTo>
                <a:lnTo>
                  <a:pt x="0" y="4383632"/>
                </a:lnTo>
                <a:close/>
              </a:path>
            </a:pathLst>
          </a:custGeom>
        </p:spPr>
      </p:pic>
      <p:sp>
        <p:nvSpPr>
          <p:cNvPr id="16" name="Freeform: Shape 15">
            <a:extLst>
              <a:ext uri="{FF2B5EF4-FFF2-40B4-BE49-F238E27FC236}">
                <a16:creationId xmlns:a16="http://schemas.microsoft.com/office/drawing/2014/main" id="{696B4F8D-F261-41C2-B0A1-B0899F667F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8850" y="7161324"/>
            <a:ext cx="11374" cy="6192"/>
          </a:xfrm>
          <a:custGeom>
            <a:avLst/>
            <a:gdLst>
              <a:gd name="connsiteX0" fmla="*/ 495 w 7583"/>
              <a:gd name="connsiteY0" fmla="*/ 7 h 4128"/>
              <a:gd name="connsiteX1" fmla="*/ 7583 w 7583"/>
              <a:gd name="connsiteY1" fmla="*/ 2703 h 4128"/>
              <a:gd name="connsiteX2" fmla="*/ 7102 w 7583"/>
              <a:gd name="connsiteY2" fmla="*/ 4128 h 4128"/>
              <a:gd name="connsiteX3" fmla="*/ 7072 w 7583"/>
              <a:gd name="connsiteY3" fmla="*/ 4121 h 4128"/>
              <a:gd name="connsiteX4" fmla="*/ 495 w 7583"/>
              <a:gd name="connsiteY4" fmla="*/ 7 h 41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83" h="4128">
                <a:moveTo>
                  <a:pt x="495" y="7"/>
                </a:moveTo>
                <a:cubicBezTo>
                  <a:pt x="1798" y="107"/>
                  <a:pt x="5378" y="1342"/>
                  <a:pt x="7583" y="2703"/>
                </a:cubicBezTo>
                <a:lnTo>
                  <a:pt x="7102" y="4128"/>
                </a:lnTo>
                <a:lnTo>
                  <a:pt x="7072" y="4121"/>
                </a:lnTo>
                <a:cubicBezTo>
                  <a:pt x="167" y="943"/>
                  <a:pt x="-808" y="-93"/>
                  <a:pt x="495" y="7"/>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Freeform: Shape 17">
            <a:extLst>
              <a:ext uri="{FF2B5EF4-FFF2-40B4-BE49-F238E27FC236}">
                <a16:creationId xmlns:a16="http://schemas.microsoft.com/office/drawing/2014/main" id="{A3C7563A-4B20-4E0B-8548-374928B55F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8850" y="7161324"/>
            <a:ext cx="11374" cy="6192"/>
          </a:xfrm>
          <a:custGeom>
            <a:avLst/>
            <a:gdLst>
              <a:gd name="connsiteX0" fmla="*/ 495 w 7583"/>
              <a:gd name="connsiteY0" fmla="*/ 7 h 4128"/>
              <a:gd name="connsiteX1" fmla="*/ 7583 w 7583"/>
              <a:gd name="connsiteY1" fmla="*/ 2703 h 4128"/>
              <a:gd name="connsiteX2" fmla="*/ 7102 w 7583"/>
              <a:gd name="connsiteY2" fmla="*/ 4128 h 4128"/>
              <a:gd name="connsiteX3" fmla="*/ 7072 w 7583"/>
              <a:gd name="connsiteY3" fmla="*/ 4121 h 4128"/>
              <a:gd name="connsiteX4" fmla="*/ 495 w 7583"/>
              <a:gd name="connsiteY4" fmla="*/ 7 h 41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83" h="4128">
                <a:moveTo>
                  <a:pt x="495" y="7"/>
                </a:moveTo>
                <a:cubicBezTo>
                  <a:pt x="1798" y="107"/>
                  <a:pt x="5378" y="1342"/>
                  <a:pt x="7583" y="2703"/>
                </a:cubicBezTo>
                <a:lnTo>
                  <a:pt x="7102" y="4128"/>
                </a:lnTo>
                <a:lnTo>
                  <a:pt x="7072" y="4121"/>
                </a:lnTo>
                <a:cubicBezTo>
                  <a:pt x="167" y="943"/>
                  <a:pt x="-808" y="-93"/>
                  <a:pt x="495" y="7"/>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Content Placeholder 4" descr="A group of people sitting around a round table&#10;&#10;Description automatically generated">
            <a:extLst>
              <a:ext uri="{FF2B5EF4-FFF2-40B4-BE49-F238E27FC236}">
                <a16:creationId xmlns:a16="http://schemas.microsoft.com/office/drawing/2014/main" id="{6B3997FC-C716-0D10-EC60-1E6C7147163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6541" r="20118" b="1"/>
          <a:stretch/>
        </p:blipFill>
        <p:spPr>
          <a:xfrm>
            <a:off x="12177228" y="556348"/>
            <a:ext cx="6110772" cy="7646783"/>
          </a:xfrm>
          <a:custGeom>
            <a:avLst/>
            <a:gdLst/>
            <a:ahLst/>
            <a:cxnLst/>
            <a:rect l="l" t="t" r="r" b="b"/>
            <a:pathLst>
              <a:path w="4073848" h="5097855">
                <a:moveTo>
                  <a:pt x="0" y="0"/>
                </a:moveTo>
                <a:lnTo>
                  <a:pt x="19820" y="5180"/>
                </a:lnTo>
                <a:lnTo>
                  <a:pt x="49402" y="7911"/>
                </a:lnTo>
                <a:cubicBezTo>
                  <a:pt x="58464" y="10327"/>
                  <a:pt x="59058" y="18121"/>
                  <a:pt x="71002" y="17994"/>
                </a:cubicBezTo>
                <a:cubicBezTo>
                  <a:pt x="107266" y="23166"/>
                  <a:pt x="172585" y="27649"/>
                  <a:pt x="221893" y="33346"/>
                </a:cubicBezTo>
                <a:cubicBezTo>
                  <a:pt x="246320" y="29951"/>
                  <a:pt x="281352" y="36453"/>
                  <a:pt x="291482" y="46142"/>
                </a:cubicBezTo>
                <a:cubicBezTo>
                  <a:pt x="303579" y="48837"/>
                  <a:pt x="332739" y="48886"/>
                  <a:pt x="344505" y="46978"/>
                </a:cubicBezTo>
                <a:cubicBezTo>
                  <a:pt x="354949" y="47257"/>
                  <a:pt x="356843" y="50945"/>
                  <a:pt x="370719" y="52379"/>
                </a:cubicBezTo>
                <a:cubicBezTo>
                  <a:pt x="385865" y="55758"/>
                  <a:pt x="418717" y="71770"/>
                  <a:pt x="432980" y="76777"/>
                </a:cubicBezTo>
                <a:cubicBezTo>
                  <a:pt x="447242" y="81784"/>
                  <a:pt x="432737" y="76599"/>
                  <a:pt x="456293" y="82419"/>
                </a:cubicBezTo>
                <a:cubicBezTo>
                  <a:pt x="464698" y="84403"/>
                  <a:pt x="462938" y="92138"/>
                  <a:pt x="481008" y="95827"/>
                </a:cubicBezTo>
                <a:cubicBezTo>
                  <a:pt x="499078" y="99517"/>
                  <a:pt x="539553" y="103782"/>
                  <a:pt x="564714" y="104556"/>
                </a:cubicBezTo>
                <a:cubicBezTo>
                  <a:pt x="592824" y="92037"/>
                  <a:pt x="582974" y="109081"/>
                  <a:pt x="634376" y="93326"/>
                </a:cubicBezTo>
                <a:cubicBezTo>
                  <a:pt x="635698" y="95341"/>
                  <a:pt x="656703" y="94474"/>
                  <a:pt x="678233" y="95822"/>
                </a:cubicBezTo>
                <a:cubicBezTo>
                  <a:pt x="699762" y="97170"/>
                  <a:pt x="745607" y="108465"/>
                  <a:pt x="763555" y="101412"/>
                </a:cubicBezTo>
                <a:lnTo>
                  <a:pt x="921892" y="100673"/>
                </a:lnTo>
                <a:lnTo>
                  <a:pt x="1012783" y="112509"/>
                </a:lnTo>
                <a:cubicBezTo>
                  <a:pt x="1044389" y="114404"/>
                  <a:pt x="1049697" y="123044"/>
                  <a:pt x="1070000" y="119654"/>
                </a:cubicBezTo>
                <a:cubicBezTo>
                  <a:pt x="1104224" y="121839"/>
                  <a:pt x="1082556" y="137881"/>
                  <a:pt x="1122043" y="124964"/>
                </a:cubicBezTo>
                <a:cubicBezTo>
                  <a:pt x="1111251" y="138700"/>
                  <a:pt x="1140599" y="121238"/>
                  <a:pt x="1160906" y="132297"/>
                </a:cubicBezTo>
                <a:cubicBezTo>
                  <a:pt x="1189386" y="124143"/>
                  <a:pt x="1218667" y="134414"/>
                  <a:pt x="1235955" y="135610"/>
                </a:cubicBezTo>
                <a:cubicBezTo>
                  <a:pt x="1253243" y="136806"/>
                  <a:pt x="1239866" y="140567"/>
                  <a:pt x="1264634" y="139474"/>
                </a:cubicBezTo>
                <a:lnTo>
                  <a:pt x="1299612" y="145010"/>
                </a:lnTo>
                <a:cubicBezTo>
                  <a:pt x="1297785" y="140439"/>
                  <a:pt x="1302846" y="141786"/>
                  <a:pt x="1316723" y="142501"/>
                </a:cubicBezTo>
                <a:lnTo>
                  <a:pt x="1353994" y="138427"/>
                </a:lnTo>
                <a:lnTo>
                  <a:pt x="1379571" y="142536"/>
                </a:lnTo>
                <a:cubicBezTo>
                  <a:pt x="1382999" y="142397"/>
                  <a:pt x="1407380" y="137923"/>
                  <a:pt x="1406891" y="134412"/>
                </a:cubicBezTo>
                <a:cubicBezTo>
                  <a:pt x="1433565" y="149140"/>
                  <a:pt x="1436234" y="139888"/>
                  <a:pt x="1463587" y="136134"/>
                </a:cubicBezTo>
                <a:cubicBezTo>
                  <a:pt x="1487038" y="137517"/>
                  <a:pt x="1466824" y="137982"/>
                  <a:pt x="1523495" y="139722"/>
                </a:cubicBezTo>
                <a:cubicBezTo>
                  <a:pt x="1545556" y="155891"/>
                  <a:pt x="1529698" y="128003"/>
                  <a:pt x="1573001" y="150645"/>
                </a:cubicBezTo>
                <a:cubicBezTo>
                  <a:pt x="1575121" y="148880"/>
                  <a:pt x="1601855" y="150499"/>
                  <a:pt x="1615848" y="152274"/>
                </a:cubicBezTo>
                <a:cubicBezTo>
                  <a:pt x="1629840" y="154049"/>
                  <a:pt x="1642482" y="151886"/>
                  <a:pt x="1656958" y="161298"/>
                </a:cubicBezTo>
                <a:cubicBezTo>
                  <a:pt x="1667535" y="164193"/>
                  <a:pt x="1648634" y="159956"/>
                  <a:pt x="1681709" y="164883"/>
                </a:cubicBezTo>
                <a:cubicBezTo>
                  <a:pt x="1714785" y="169810"/>
                  <a:pt x="1822594" y="186492"/>
                  <a:pt x="1855413" y="190858"/>
                </a:cubicBezTo>
                <a:cubicBezTo>
                  <a:pt x="1888232" y="195224"/>
                  <a:pt x="1865150" y="197788"/>
                  <a:pt x="1878624" y="198221"/>
                </a:cubicBezTo>
                <a:cubicBezTo>
                  <a:pt x="1892098" y="198654"/>
                  <a:pt x="1921110" y="191588"/>
                  <a:pt x="1936257" y="193458"/>
                </a:cubicBezTo>
                <a:cubicBezTo>
                  <a:pt x="1955273" y="195364"/>
                  <a:pt x="1958093" y="202665"/>
                  <a:pt x="1969506" y="202296"/>
                </a:cubicBezTo>
                <a:cubicBezTo>
                  <a:pt x="1980059" y="192079"/>
                  <a:pt x="1991264" y="192192"/>
                  <a:pt x="2009543" y="198388"/>
                </a:cubicBezTo>
                <a:cubicBezTo>
                  <a:pt x="2043643" y="201172"/>
                  <a:pt x="2043670" y="190662"/>
                  <a:pt x="2076599" y="192177"/>
                </a:cubicBezTo>
                <a:cubicBezTo>
                  <a:pt x="2091049" y="191598"/>
                  <a:pt x="2098780" y="194892"/>
                  <a:pt x="2122888" y="191618"/>
                </a:cubicBezTo>
                <a:cubicBezTo>
                  <a:pt x="2140054" y="192316"/>
                  <a:pt x="2174542" y="194072"/>
                  <a:pt x="2197782" y="183790"/>
                </a:cubicBezTo>
                <a:cubicBezTo>
                  <a:pt x="2222989" y="182481"/>
                  <a:pt x="2204683" y="182017"/>
                  <a:pt x="2232194" y="184607"/>
                </a:cubicBezTo>
                <a:cubicBezTo>
                  <a:pt x="2265802" y="185125"/>
                  <a:pt x="2279792" y="178894"/>
                  <a:pt x="2299212" y="180376"/>
                </a:cubicBezTo>
                <a:cubicBezTo>
                  <a:pt x="2311858" y="176121"/>
                  <a:pt x="2297536" y="181192"/>
                  <a:pt x="2346142" y="175851"/>
                </a:cubicBezTo>
                <a:cubicBezTo>
                  <a:pt x="2365406" y="185310"/>
                  <a:pt x="2381884" y="172374"/>
                  <a:pt x="2398368" y="174412"/>
                </a:cubicBezTo>
                <a:cubicBezTo>
                  <a:pt x="2424509" y="173378"/>
                  <a:pt x="2488760" y="173491"/>
                  <a:pt x="2512594" y="172027"/>
                </a:cubicBezTo>
                <a:cubicBezTo>
                  <a:pt x="2536428" y="170563"/>
                  <a:pt x="2511059" y="168382"/>
                  <a:pt x="2541375" y="165630"/>
                </a:cubicBezTo>
                <a:cubicBezTo>
                  <a:pt x="2597211" y="177879"/>
                  <a:pt x="2628371" y="155834"/>
                  <a:pt x="2684883" y="153136"/>
                </a:cubicBezTo>
                <a:cubicBezTo>
                  <a:pt x="2719188" y="136064"/>
                  <a:pt x="2743499" y="153798"/>
                  <a:pt x="2781009" y="140733"/>
                </a:cubicBezTo>
                <a:cubicBezTo>
                  <a:pt x="2806393" y="136738"/>
                  <a:pt x="2810080" y="140555"/>
                  <a:pt x="2824377" y="138690"/>
                </a:cubicBezTo>
                <a:cubicBezTo>
                  <a:pt x="2838674" y="136825"/>
                  <a:pt x="2854799" y="132329"/>
                  <a:pt x="2866792" y="129542"/>
                </a:cubicBezTo>
                <a:cubicBezTo>
                  <a:pt x="2873210" y="133180"/>
                  <a:pt x="2923100" y="126770"/>
                  <a:pt x="2921948" y="121966"/>
                </a:cubicBezTo>
                <a:cubicBezTo>
                  <a:pt x="2929361" y="123612"/>
                  <a:pt x="2949852" y="129984"/>
                  <a:pt x="2952165" y="122378"/>
                </a:cubicBezTo>
                <a:cubicBezTo>
                  <a:pt x="2990011" y="122297"/>
                  <a:pt x="3011272" y="121230"/>
                  <a:pt x="3044378" y="131368"/>
                </a:cubicBezTo>
                <a:cubicBezTo>
                  <a:pt x="3067906" y="135145"/>
                  <a:pt x="3051474" y="133118"/>
                  <a:pt x="3066117" y="135515"/>
                </a:cubicBezTo>
                <a:cubicBezTo>
                  <a:pt x="3080761" y="137912"/>
                  <a:pt x="3105156" y="133618"/>
                  <a:pt x="3129038" y="133048"/>
                </a:cubicBezTo>
                <a:cubicBezTo>
                  <a:pt x="3153252" y="133180"/>
                  <a:pt x="3181464" y="137262"/>
                  <a:pt x="3199396" y="138690"/>
                </a:cubicBezTo>
                <a:cubicBezTo>
                  <a:pt x="3217327" y="140118"/>
                  <a:pt x="3221605" y="139775"/>
                  <a:pt x="3236626" y="141617"/>
                </a:cubicBezTo>
                <a:cubicBezTo>
                  <a:pt x="3261693" y="138167"/>
                  <a:pt x="3282756" y="139985"/>
                  <a:pt x="3301529" y="147360"/>
                </a:cubicBezTo>
                <a:cubicBezTo>
                  <a:pt x="3316136" y="149253"/>
                  <a:pt x="3308650" y="153562"/>
                  <a:pt x="3319466" y="155359"/>
                </a:cubicBezTo>
                <a:cubicBezTo>
                  <a:pt x="3330283" y="157156"/>
                  <a:pt x="3337180" y="149032"/>
                  <a:pt x="3366431" y="150998"/>
                </a:cubicBezTo>
                <a:cubicBezTo>
                  <a:pt x="3376837" y="151395"/>
                  <a:pt x="3376489" y="159016"/>
                  <a:pt x="3398712" y="160121"/>
                </a:cubicBezTo>
                <a:cubicBezTo>
                  <a:pt x="3420936" y="161226"/>
                  <a:pt x="3510291" y="165983"/>
                  <a:pt x="3542998" y="167155"/>
                </a:cubicBezTo>
                <a:cubicBezTo>
                  <a:pt x="3575704" y="168327"/>
                  <a:pt x="3562463" y="165109"/>
                  <a:pt x="3578141" y="164774"/>
                </a:cubicBezTo>
                <a:cubicBezTo>
                  <a:pt x="3593820" y="164439"/>
                  <a:pt x="3612368" y="156036"/>
                  <a:pt x="3637070" y="165143"/>
                </a:cubicBezTo>
                <a:cubicBezTo>
                  <a:pt x="3655547" y="160298"/>
                  <a:pt x="3656022" y="171417"/>
                  <a:pt x="3676510" y="174285"/>
                </a:cubicBezTo>
                <a:cubicBezTo>
                  <a:pt x="3687814" y="178343"/>
                  <a:pt x="3701962" y="177166"/>
                  <a:pt x="3711295" y="179965"/>
                </a:cubicBezTo>
                <a:cubicBezTo>
                  <a:pt x="3720627" y="182764"/>
                  <a:pt x="3728005" y="183268"/>
                  <a:pt x="3734909" y="186315"/>
                </a:cubicBezTo>
                <a:cubicBezTo>
                  <a:pt x="3741813" y="189362"/>
                  <a:pt x="3743912" y="195469"/>
                  <a:pt x="3752716" y="198247"/>
                </a:cubicBezTo>
                <a:cubicBezTo>
                  <a:pt x="3761521" y="201025"/>
                  <a:pt x="3775291" y="205915"/>
                  <a:pt x="3785338" y="207746"/>
                </a:cubicBezTo>
                <a:cubicBezTo>
                  <a:pt x="3795386" y="209577"/>
                  <a:pt x="3793861" y="206743"/>
                  <a:pt x="3813002" y="209235"/>
                </a:cubicBezTo>
                <a:cubicBezTo>
                  <a:pt x="3844203" y="214556"/>
                  <a:pt x="3872302" y="218411"/>
                  <a:pt x="3907394" y="217935"/>
                </a:cubicBezTo>
                <a:cubicBezTo>
                  <a:pt x="3913972" y="227642"/>
                  <a:pt x="3924446" y="223236"/>
                  <a:pt x="3938455" y="218099"/>
                </a:cubicBezTo>
                <a:cubicBezTo>
                  <a:pt x="3964643" y="225179"/>
                  <a:pt x="4008872" y="230664"/>
                  <a:pt x="4053670" y="246493"/>
                </a:cubicBezTo>
                <a:cubicBezTo>
                  <a:pt x="4060026" y="249727"/>
                  <a:pt x="4064731" y="252068"/>
                  <a:pt x="4068686" y="253851"/>
                </a:cubicBezTo>
                <a:lnTo>
                  <a:pt x="4073848" y="255820"/>
                </a:lnTo>
                <a:lnTo>
                  <a:pt x="4073848" y="5096562"/>
                </a:lnTo>
                <a:lnTo>
                  <a:pt x="4062380" y="5097855"/>
                </a:lnTo>
                <a:cubicBezTo>
                  <a:pt x="4057192" y="5097055"/>
                  <a:pt x="4053199" y="5094472"/>
                  <a:pt x="4049820" y="5089388"/>
                </a:cubicBezTo>
                <a:cubicBezTo>
                  <a:pt x="4009878" y="5087267"/>
                  <a:pt x="3968705" y="5061632"/>
                  <a:pt x="3943125" y="5073727"/>
                </a:cubicBezTo>
                <a:cubicBezTo>
                  <a:pt x="3944749" y="5052314"/>
                  <a:pt x="3930432" y="5060350"/>
                  <a:pt x="3902578" y="5055197"/>
                </a:cubicBezTo>
                <a:cubicBezTo>
                  <a:pt x="3882656" y="5049199"/>
                  <a:pt x="3839627" y="5036588"/>
                  <a:pt x="3823591" y="5030823"/>
                </a:cubicBezTo>
                <a:cubicBezTo>
                  <a:pt x="3807556" y="5025058"/>
                  <a:pt x="3795270" y="5029266"/>
                  <a:pt x="3779178" y="5023718"/>
                </a:cubicBezTo>
                <a:cubicBezTo>
                  <a:pt x="3786402" y="5005404"/>
                  <a:pt x="3690441" y="5017899"/>
                  <a:pt x="3727041" y="5004453"/>
                </a:cubicBezTo>
                <a:cubicBezTo>
                  <a:pt x="3699629" y="4993542"/>
                  <a:pt x="3709708" y="4998999"/>
                  <a:pt x="3695215" y="5003935"/>
                </a:cubicBezTo>
                <a:cubicBezTo>
                  <a:pt x="3660744" y="4999180"/>
                  <a:pt x="3657695" y="4997754"/>
                  <a:pt x="3617918" y="5002257"/>
                </a:cubicBezTo>
                <a:cubicBezTo>
                  <a:pt x="3600258" y="5001551"/>
                  <a:pt x="3594004" y="4999083"/>
                  <a:pt x="3578292" y="4997633"/>
                </a:cubicBezTo>
                <a:cubicBezTo>
                  <a:pt x="3562580" y="4996183"/>
                  <a:pt x="3553912" y="4997238"/>
                  <a:pt x="3523647" y="4993560"/>
                </a:cubicBezTo>
                <a:cubicBezTo>
                  <a:pt x="3499709" y="4988949"/>
                  <a:pt x="3482330" y="4990238"/>
                  <a:pt x="3462999" y="4987582"/>
                </a:cubicBezTo>
                <a:cubicBezTo>
                  <a:pt x="3443667" y="4984927"/>
                  <a:pt x="3431887" y="4980755"/>
                  <a:pt x="3407661" y="4977626"/>
                </a:cubicBezTo>
                <a:cubicBezTo>
                  <a:pt x="3386862" y="4968882"/>
                  <a:pt x="3308417" y="4989840"/>
                  <a:pt x="3292705" y="4963636"/>
                </a:cubicBezTo>
                <a:cubicBezTo>
                  <a:pt x="3235824" y="4968918"/>
                  <a:pt x="3219730" y="4958334"/>
                  <a:pt x="3172975" y="4953691"/>
                </a:cubicBezTo>
                <a:cubicBezTo>
                  <a:pt x="3127763" y="4948837"/>
                  <a:pt x="3122071" y="4951787"/>
                  <a:pt x="3074842" y="4939189"/>
                </a:cubicBezTo>
                <a:cubicBezTo>
                  <a:pt x="3037951" y="4926629"/>
                  <a:pt x="3018156" y="4922664"/>
                  <a:pt x="2975114" y="4919945"/>
                </a:cubicBezTo>
                <a:cubicBezTo>
                  <a:pt x="2971916" y="4927359"/>
                  <a:pt x="2920569" y="4912496"/>
                  <a:pt x="2912264" y="4910306"/>
                </a:cubicBezTo>
                <a:cubicBezTo>
                  <a:pt x="2913215" y="4915182"/>
                  <a:pt x="2886096" y="4917324"/>
                  <a:pt x="2879068" y="4913219"/>
                </a:cubicBezTo>
                <a:cubicBezTo>
                  <a:pt x="2816888" y="4916083"/>
                  <a:pt x="2797908" y="4934735"/>
                  <a:pt x="2751306" y="4924939"/>
                </a:cubicBezTo>
                <a:cubicBezTo>
                  <a:pt x="2714930" y="4924870"/>
                  <a:pt x="2716667" y="4934409"/>
                  <a:pt x="2664406" y="4934300"/>
                </a:cubicBezTo>
                <a:cubicBezTo>
                  <a:pt x="2642420" y="4938458"/>
                  <a:pt x="2649006" y="4930226"/>
                  <a:pt x="2621651" y="4930533"/>
                </a:cubicBezTo>
                <a:cubicBezTo>
                  <a:pt x="2586738" y="4948131"/>
                  <a:pt x="2549613" y="4936664"/>
                  <a:pt x="2500282" y="4936142"/>
                </a:cubicBezTo>
                <a:cubicBezTo>
                  <a:pt x="2439944" y="4934837"/>
                  <a:pt x="2389504" y="4942093"/>
                  <a:pt x="2337000" y="4934320"/>
                </a:cubicBezTo>
                <a:cubicBezTo>
                  <a:pt x="2317698" y="4940567"/>
                  <a:pt x="2291907" y="4948971"/>
                  <a:pt x="2270703" y="4938111"/>
                </a:cubicBezTo>
                <a:cubicBezTo>
                  <a:pt x="2215033" y="4939841"/>
                  <a:pt x="2221532" y="4944790"/>
                  <a:pt x="2200316" y="4938470"/>
                </a:cubicBezTo>
                <a:cubicBezTo>
                  <a:pt x="2158078" y="4940893"/>
                  <a:pt x="2164891" y="4935351"/>
                  <a:pt x="2126710" y="4932347"/>
                </a:cubicBezTo>
                <a:cubicBezTo>
                  <a:pt x="2095620" y="4927728"/>
                  <a:pt x="2111086" y="4928153"/>
                  <a:pt x="2082324" y="4927593"/>
                </a:cubicBezTo>
                <a:cubicBezTo>
                  <a:pt x="2055130" y="4936130"/>
                  <a:pt x="2036508" y="4925578"/>
                  <a:pt x="2029206" y="4923365"/>
                </a:cubicBezTo>
                <a:cubicBezTo>
                  <a:pt x="2003508" y="4924806"/>
                  <a:pt x="1965456" y="4913048"/>
                  <a:pt x="1969765" y="4928228"/>
                </a:cubicBezTo>
                <a:cubicBezTo>
                  <a:pt x="1933670" y="4907655"/>
                  <a:pt x="1935015" y="4928539"/>
                  <a:pt x="1896446" y="4923240"/>
                </a:cubicBezTo>
                <a:cubicBezTo>
                  <a:pt x="1876120" y="4915707"/>
                  <a:pt x="1849790" y="4911657"/>
                  <a:pt x="1837029" y="4921066"/>
                </a:cubicBezTo>
                <a:cubicBezTo>
                  <a:pt x="1759478" y="4909120"/>
                  <a:pt x="1806390" y="4905512"/>
                  <a:pt x="1727326" y="4892968"/>
                </a:cubicBezTo>
                <a:cubicBezTo>
                  <a:pt x="1686312" y="4886651"/>
                  <a:pt x="1625466" y="4884219"/>
                  <a:pt x="1593578" y="4875201"/>
                </a:cubicBezTo>
                <a:cubicBezTo>
                  <a:pt x="1561690" y="4866183"/>
                  <a:pt x="1553872" y="4870257"/>
                  <a:pt x="1529199" y="4863739"/>
                </a:cubicBezTo>
                <a:cubicBezTo>
                  <a:pt x="1504527" y="4857222"/>
                  <a:pt x="1472957" y="4856729"/>
                  <a:pt x="1453102" y="4853389"/>
                </a:cubicBezTo>
                <a:cubicBezTo>
                  <a:pt x="1433246" y="4850048"/>
                  <a:pt x="1412604" y="4842097"/>
                  <a:pt x="1410062" y="4843700"/>
                </a:cubicBezTo>
                <a:cubicBezTo>
                  <a:pt x="1370061" y="4835203"/>
                  <a:pt x="1358114" y="4845698"/>
                  <a:pt x="1334230" y="4827940"/>
                </a:cubicBezTo>
                <a:cubicBezTo>
                  <a:pt x="1313790" y="4825698"/>
                  <a:pt x="1309169" y="4823751"/>
                  <a:pt x="1287424" y="4823328"/>
                </a:cubicBezTo>
                <a:cubicBezTo>
                  <a:pt x="1265680" y="4822905"/>
                  <a:pt x="1234048" y="4825438"/>
                  <a:pt x="1203760" y="4825401"/>
                </a:cubicBezTo>
                <a:cubicBezTo>
                  <a:pt x="1172376" y="4827120"/>
                  <a:pt x="1171591" y="4843575"/>
                  <a:pt x="1142353" y="4826911"/>
                </a:cubicBezTo>
                <a:cubicBezTo>
                  <a:pt x="1142648" y="4830450"/>
                  <a:pt x="1127453" y="4831600"/>
                  <a:pt x="1123543" y="4831484"/>
                </a:cubicBezTo>
                <a:lnTo>
                  <a:pt x="1092581" y="4833192"/>
                </a:lnTo>
                <a:lnTo>
                  <a:pt x="1089970" y="4827604"/>
                </a:lnTo>
                <a:cubicBezTo>
                  <a:pt x="1078405" y="4825299"/>
                  <a:pt x="1058546" y="4830811"/>
                  <a:pt x="1046990" y="4831800"/>
                </a:cubicBezTo>
                <a:lnTo>
                  <a:pt x="1020627" y="4833537"/>
                </a:lnTo>
                <a:lnTo>
                  <a:pt x="1010602" y="4832752"/>
                </a:lnTo>
                <a:lnTo>
                  <a:pt x="1006327" y="4832812"/>
                </a:lnTo>
                <a:lnTo>
                  <a:pt x="995285" y="4828639"/>
                </a:lnTo>
                <a:cubicBezTo>
                  <a:pt x="985016" y="4827594"/>
                  <a:pt x="977337" y="4820880"/>
                  <a:pt x="971197" y="4819859"/>
                </a:cubicBezTo>
                <a:cubicBezTo>
                  <a:pt x="965058" y="4818838"/>
                  <a:pt x="963247" y="4826590"/>
                  <a:pt x="958444" y="4822516"/>
                </a:cubicBezTo>
                <a:cubicBezTo>
                  <a:pt x="964528" y="4819545"/>
                  <a:pt x="954985" y="4817124"/>
                  <a:pt x="950776" y="4814966"/>
                </a:cubicBezTo>
                <a:lnTo>
                  <a:pt x="912589" y="4812307"/>
                </a:lnTo>
                <a:cubicBezTo>
                  <a:pt x="866435" y="4815189"/>
                  <a:pt x="882762" y="4802056"/>
                  <a:pt x="868646" y="4810372"/>
                </a:cubicBezTo>
                <a:cubicBezTo>
                  <a:pt x="833647" y="4816986"/>
                  <a:pt x="825964" y="4816964"/>
                  <a:pt x="813484" y="4815448"/>
                </a:cubicBezTo>
                <a:cubicBezTo>
                  <a:pt x="774068" y="4820782"/>
                  <a:pt x="767891" y="4822976"/>
                  <a:pt x="717218" y="4827378"/>
                </a:cubicBezTo>
                <a:cubicBezTo>
                  <a:pt x="688925" y="4839908"/>
                  <a:pt x="680839" y="4840723"/>
                  <a:pt x="659409" y="4845952"/>
                </a:cubicBezTo>
                <a:cubicBezTo>
                  <a:pt x="633011" y="4854112"/>
                  <a:pt x="639997" y="4860055"/>
                  <a:pt x="607917" y="4863927"/>
                </a:cubicBezTo>
                <a:cubicBezTo>
                  <a:pt x="591636" y="4868226"/>
                  <a:pt x="579429" y="4878384"/>
                  <a:pt x="569284" y="4882117"/>
                </a:cubicBezTo>
                <a:cubicBezTo>
                  <a:pt x="559139" y="4885850"/>
                  <a:pt x="555067" y="4884639"/>
                  <a:pt x="537968" y="4887374"/>
                </a:cubicBezTo>
                <a:cubicBezTo>
                  <a:pt x="526595" y="4886448"/>
                  <a:pt x="489777" y="4886423"/>
                  <a:pt x="482916" y="4888156"/>
                </a:cubicBezTo>
                <a:cubicBezTo>
                  <a:pt x="463365" y="4898273"/>
                  <a:pt x="445824" y="4886936"/>
                  <a:pt x="411637" y="4886771"/>
                </a:cubicBezTo>
                <a:lnTo>
                  <a:pt x="371262" y="4888142"/>
                </a:lnTo>
                <a:cubicBezTo>
                  <a:pt x="363928" y="4882747"/>
                  <a:pt x="306156" y="4880831"/>
                  <a:pt x="302060" y="4873520"/>
                </a:cubicBezTo>
                <a:cubicBezTo>
                  <a:pt x="280888" y="4866176"/>
                  <a:pt x="280811" y="4847663"/>
                  <a:pt x="248012" y="4840618"/>
                </a:cubicBezTo>
                <a:cubicBezTo>
                  <a:pt x="230331" y="4833575"/>
                  <a:pt x="240156" y="4851312"/>
                  <a:pt x="195979" y="4831260"/>
                </a:cubicBezTo>
                <a:cubicBezTo>
                  <a:pt x="165972" y="4807991"/>
                  <a:pt x="63439" y="4789506"/>
                  <a:pt x="10733" y="4758959"/>
                </a:cubicBezTo>
                <a:lnTo>
                  <a:pt x="0" y="4750844"/>
                </a:lnTo>
                <a:close/>
              </a:path>
            </a:pathLst>
          </a:custGeom>
        </p:spPr>
      </p:pic>
    </p:spTree>
    <p:extLst>
      <p:ext uri="{BB962C8B-B14F-4D97-AF65-F5344CB8AC3E}">
        <p14:creationId xmlns:p14="http://schemas.microsoft.com/office/powerpoint/2010/main" val="2145385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alpha val="70000"/>
          </a:schemeClr>
        </a:solidFill>
        <a:effectLst/>
      </p:bgPr>
    </p:bg>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B8A21456-BAB5-FA38-6AFA-08D7C9919EA9}"/>
              </a:ext>
            </a:extLst>
          </p:cNvPr>
          <p:cNvGrpSpPr/>
          <p:nvPr/>
        </p:nvGrpSpPr>
        <p:grpSpPr>
          <a:xfrm>
            <a:off x="0" y="-43559"/>
            <a:ext cx="18288000" cy="1415159"/>
            <a:chOff x="0" y="-43559"/>
            <a:chExt cx="18288000" cy="1415159"/>
          </a:xfrm>
        </p:grpSpPr>
        <p:sp>
          <p:nvSpPr>
            <p:cNvPr id="23" name="Rectangle 22">
              <a:extLst>
                <a:ext uri="{FF2B5EF4-FFF2-40B4-BE49-F238E27FC236}">
                  <a16:creationId xmlns:a16="http://schemas.microsoft.com/office/drawing/2014/main" id="{97DBE576-9C7D-A62E-46C7-CD88A6F00403}"/>
                </a:ext>
              </a:extLst>
            </p:cNvPr>
            <p:cNvSpPr/>
            <p:nvPr/>
          </p:nvSpPr>
          <p:spPr>
            <a:xfrm>
              <a:off x="0" y="0"/>
              <a:ext cx="18288000" cy="1371600"/>
            </a:xfrm>
            <a:prstGeom prst="rect">
              <a:avLst/>
            </a:prstGeom>
            <a:solidFill>
              <a:srgbClr val="3A96B8">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24" name="Title 5">
              <a:extLst>
                <a:ext uri="{FF2B5EF4-FFF2-40B4-BE49-F238E27FC236}">
                  <a16:creationId xmlns:a16="http://schemas.microsoft.com/office/drawing/2014/main" id="{2DC3D24F-4BA1-BB8D-6A77-1441A5FB1E42}"/>
                </a:ext>
              </a:extLst>
            </p:cNvPr>
            <p:cNvSpPr txBox="1">
              <a:spLocks/>
            </p:cNvSpPr>
            <p:nvPr/>
          </p:nvSpPr>
          <p:spPr>
            <a:xfrm>
              <a:off x="892710" y="-43559"/>
              <a:ext cx="10689690" cy="137160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8000" spc="-300" dirty="0">
                  <a:solidFill>
                    <a:schemeClr val="bg1"/>
                  </a:solidFill>
                </a:rPr>
                <a:t>Future Directions</a:t>
              </a:r>
              <a:endParaRPr lang="en-IE" sz="8000" spc="-300" dirty="0">
                <a:solidFill>
                  <a:schemeClr val="bg1"/>
                </a:solidFill>
              </a:endParaRPr>
            </a:p>
          </p:txBody>
        </p:sp>
      </p:grpSp>
      <p:cxnSp>
        <p:nvCxnSpPr>
          <p:cNvPr id="28" name="Straight Connector 27">
            <a:extLst>
              <a:ext uri="{FF2B5EF4-FFF2-40B4-BE49-F238E27FC236}">
                <a16:creationId xmlns:a16="http://schemas.microsoft.com/office/drawing/2014/main" id="{CC41787D-7330-0A22-289A-9C062E9B29D2}"/>
              </a:ext>
            </a:extLst>
          </p:cNvPr>
          <p:cNvCxnSpPr>
            <a:cxnSpLocks/>
          </p:cNvCxnSpPr>
          <p:nvPr/>
        </p:nvCxnSpPr>
        <p:spPr>
          <a:xfrm flipV="1">
            <a:off x="1371600" y="2029190"/>
            <a:ext cx="0" cy="6858000"/>
          </a:xfrm>
          <a:prstGeom prst="line">
            <a:avLst/>
          </a:prstGeom>
          <a:ln>
            <a:solidFill>
              <a:srgbClr val="3A96B8"/>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8E351315-7458-B783-B5C5-7BC40A7CA0E3}"/>
              </a:ext>
            </a:extLst>
          </p:cNvPr>
          <p:cNvSpPr txBox="1"/>
          <p:nvPr/>
        </p:nvSpPr>
        <p:spPr>
          <a:xfrm>
            <a:off x="2062890" y="1940020"/>
            <a:ext cx="15240000" cy="984885"/>
          </a:xfrm>
          <a:prstGeom prst="rect">
            <a:avLst/>
          </a:prstGeom>
          <a:noFill/>
        </p:spPr>
        <p:txBody>
          <a:bodyPr wrap="square" rtlCol="0">
            <a:spAutoFit/>
          </a:bodyPr>
          <a:lstStyle/>
          <a:p>
            <a:pPr marL="742950" indent="-742950">
              <a:buAutoNum type="arabicPeriod" startAt="3"/>
            </a:pPr>
            <a:endParaRPr lang="en-GB" sz="4000" dirty="0"/>
          </a:p>
          <a:p>
            <a:endParaRPr lang="en-GB" dirty="0"/>
          </a:p>
        </p:txBody>
      </p:sp>
      <p:sp>
        <p:nvSpPr>
          <p:cNvPr id="4" name="TextBox 11">
            <a:extLst>
              <a:ext uri="{FF2B5EF4-FFF2-40B4-BE49-F238E27FC236}">
                <a16:creationId xmlns:a16="http://schemas.microsoft.com/office/drawing/2014/main" id="{70C1DB3C-C55C-BA90-BFC0-375F3DECA8DD}"/>
              </a:ext>
            </a:extLst>
          </p:cNvPr>
          <p:cNvSpPr txBox="1"/>
          <p:nvPr/>
        </p:nvSpPr>
        <p:spPr>
          <a:xfrm rot="-5400000">
            <a:off x="-3611623" y="5158061"/>
            <a:ext cx="8674663" cy="1024191"/>
          </a:xfrm>
          <a:prstGeom prst="rect">
            <a:avLst/>
          </a:prstGeom>
        </p:spPr>
        <p:txBody>
          <a:bodyPr wrap="square" lIns="0" tIns="0" rIns="0" bIns="0" rtlCol="0" anchor="t">
            <a:spAutoFit/>
          </a:bodyPr>
          <a:lstStyle/>
          <a:p>
            <a:pPr algn="ctr">
              <a:lnSpc>
                <a:spcPts val="3919"/>
              </a:lnSpc>
            </a:pPr>
            <a:r>
              <a:rPr lang="en-US" sz="4400" spc="750" dirty="0">
                <a:solidFill>
                  <a:srgbClr val="3A96B8"/>
                </a:solidFill>
                <a:latin typeface="+mj-lt"/>
              </a:rPr>
              <a:t>US Climate Heritage Policy International Context</a:t>
            </a:r>
          </a:p>
        </p:txBody>
      </p:sp>
      <p:pic>
        <p:nvPicPr>
          <p:cNvPr id="3" name="Content Placeholder 4" descr="A bird with a red beak peeking out of a hole in rocks&#10;&#10;Description automatically generated">
            <a:extLst>
              <a:ext uri="{FF2B5EF4-FFF2-40B4-BE49-F238E27FC236}">
                <a16:creationId xmlns:a16="http://schemas.microsoft.com/office/drawing/2014/main" id="{B53A4C02-89D4-57EF-B293-233D5E2B9EC3}"/>
              </a:ext>
            </a:extLst>
          </p:cNvPr>
          <p:cNvPicPr>
            <a:picLocks noChangeAspect="1"/>
          </p:cNvPicPr>
          <p:nvPr/>
        </p:nvPicPr>
        <p:blipFill>
          <a:blip r:embed="rId2">
            <a:extLst>
              <a:ext uri="{28A0092B-C50C-407E-A947-70E740481C1C}">
                <a14:useLocalDpi xmlns:a14="http://schemas.microsoft.com/office/drawing/2010/main" val="0"/>
              </a:ext>
            </a:extLst>
          </a:blip>
          <a:srcRect l="9681" r="4081"/>
          <a:stretch/>
        </p:blipFill>
        <p:spPr>
          <a:xfrm>
            <a:off x="2049476" y="1431994"/>
            <a:ext cx="15426852" cy="8676000"/>
          </a:xfrm>
          <a:prstGeom prst="rect">
            <a:avLst/>
          </a:prstGeom>
        </p:spPr>
      </p:pic>
    </p:spTree>
    <p:extLst>
      <p:ext uri="{BB962C8B-B14F-4D97-AF65-F5344CB8AC3E}">
        <p14:creationId xmlns:p14="http://schemas.microsoft.com/office/powerpoint/2010/main" val="293871642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alpha val="70000"/>
          </a:schemeClr>
        </a:solidFill>
        <a:effectLst/>
      </p:bgPr>
    </p:bg>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B8A21456-BAB5-FA38-6AFA-08D7C9919EA9}"/>
              </a:ext>
            </a:extLst>
          </p:cNvPr>
          <p:cNvGrpSpPr/>
          <p:nvPr/>
        </p:nvGrpSpPr>
        <p:grpSpPr>
          <a:xfrm>
            <a:off x="0" y="-15349"/>
            <a:ext cx="18288000" cy="1415159"/>
            <a:chOff x="0" y="-43559"/>
            <a:chExt cx="18288000" cy="1415159"/>
          </a:xfrm>
        </p:grpSpPr>
        <p:sp>
          <p:nvSpPr>
            <p:cNvPr id="23" name="Rectangle 22">
              <a:extLst>
                <a:ext uri="{FF2B5EF4-FFF2-40B4-BE49-F238E27FC236}">
                  <a16:creationId xmlns:a16="http://schemas.microsoft.com/office/drawing/2014/main" id="{97DBE576-9C7D-A62E-46C7-CD88A6F00403}"/>
                </a:ext>
              </a:extLst>
            </p:cNvPr>
            <p:cNvSpPr/>
            <p:nvPr/>
          </p:nvSpPr>
          <p:spPr>
            <a:xfrm>
              <a:off x="0" y="0"/>
              <a:ext cx="18288000" cy="1371600"/>
            </a:xfrm>
            <a:prstGeom prst="rect">
              <a:avLst/>
            </a:prstGeom>
            <a:solidFill>
              <a:srgbClr val="3A96B8">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24" name="Title 5">
              <a:extLst>
                <a:ext uri="{FF2B5EF4-FFF2-40B4-BE49-F238E27FC236}">
                  <a16:creationId xmlns:a16="http://schemas.microsoft.com/office/drawing/2014/main" id="{2DC3D24F-4BA1-BB8D-6A77-1441A5FB1E42}"/>
                </a:ext>
              </a:extLst>
            </p:cNvPr>
            <p:cNvSpPr txBox="1">
              <a:spLocks/>
            </p:cNvSpPr>
            <p:nvPr/>
          </p:nvSpPr>
          <p:spPr>
            <a:xfrm>
              <a:off x="892710" y="-43559"/>
              <a:ext cx="16023690" cy="137160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8000" spc="-300" dirty="0">
                  <a:solidFill>
                    <a:schemeClr val="bg1"/>
                  </a:solidFill>
                </a:rPr>
                <a:t>Research Gaps </a:t>
              </a:r>
              <a:endParaRPr lang="en-IE" sz="8000" spc="-300" dirty="0">
                <a:solidFill>
                  <a:schemeClr val="bg1"/>
                </a:solidFill>
              </a:endParaRPr>
            </a:p>
          </p:txBody>
        </p:sp>
      </p:grpSp>
      <p:cxnSp>
        <p:nvCxnSpPr>
          <p:cNvPr id="28" name="Straight Connector 27">
            <a:extLst>
              <a:ext uri="{FF2B5EF4-FFF2-40B4-BE49-F238E27FC236}">
                <a16:creationId xmlns:a16="http://schemas.microsoft.com/office/drawing/2014/main" id="{CC41787D-7330-0A22-289A-9C062E9B29D2}"/>
              </a:ext>
            </a:extLst>
          </p:cNvPr>
          <p:cNvCxnSpPr>
            <a:cxnSpLocks/>
          </p:cNvCxnSpPr>
          <p:nvPr/>
        </p:nvCxnSpPr>
        <p:spPr>
          <a:xfrm flipV="1">
            <a:off x="1371600" y="2029190"/>
            <a:ext cx="0" cy="6858000"/>
          </a:xfrm>
          <a:prstGeom prst="line">
            <a:avLst/>
          </a:prstGeom>
          <a:ln>
            <a:solidFill>
              <a:srgbClr val="3A96B8"/>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B4F14DDB-DA47-E641-858C-5B6B3ABA0D0D}"/>
              </a:ext>
            </a:extLst>
          </p:cNvPr>
          <p:cNvSpPr txBox="1"/>
          <p:nvPr/>
        </p:nvSpPr>
        <p:spPr>
          <a:xfrm>
            <a:off x="2133600" y="2400300"/>
            <a:ext cx="15620993" cy="6340197"/>
          </a:xfrm>
          <a:prstGeom prst="rect">
            <a:avLst/>
          </a:prstGeom>
          <a:noFill/>
        </p:spPr>
        <p:txBody>
          <a:bodyPr wrap="square" rtlCol="0">
            <a:spAutoFit/>
          </a:bodyPr>
          <a:lstStyle/>
          <a:p>
            <a:pPr marL="457200" lvl="0" indent="-457200" algn="just">
              <a:lnSpc>
                <a:spcPct val="150000"/>
              </a:lnSpc>
              <a:buFont typeface="Courier New" panose="02070309020205020404" pitchFamily="49" charset="0"/>
              <a:buChar char="o"/>
            </a:pPr>
            <a:r>
              <a:rPr lang="en-US" sz="2800" dirty="0">
                <a:effectLst/>
                <a:latin typeface="Calibri" panose="020F0502020204030204" pitchFamily="34" charset="0"/>
                <a:ea typeface="Times New Roman" panose="02020603050405020304" pitchFamily="18" charset="0"/>
                <a:cs typeface="Times New Roman" panose="02020603050405020304" pitchFamily="18" charset="0"/>
              </a:rPr>
              <a:t> impacts within specific settings and systems</a:t>
            </a:r>
            <a:endParaRPr lang="en-GB" sz="2800" dirty="0">
              <a:effectLst/>
              <a:latin typeface="Calibri" panose="020F0502020204030204" pitchFamily="34" charset="0"/>
              <a:ea typeface="Times New Roman" panose="02020603050405020304" pitchFamily="18" charset="0"/>
              <a:cs typeface="Times New Roman" panose="02020603050405020304" pitchFamily="18" charset="0"/>
            </a:endParaRPr>
          </a:p>
          <a:p>
            <a:pPr marL="457200" lvl="0" indent="-457200" algn="just">
              <a:lnSpc>
                <a:spcPct val="150000"/>
              </a:lnSpc>
              <a:buFont typeface="Courier New" panose="02070309020205020404" pitchFamily="49" charset="0"/>
              <a:buChar char="o"/>
            </a:pPr>
            <a:r>
              <a:rPr lang="en-US" sz="2800" dirty="0">
                <a:effectLst/>
                <a:latin typeface="Calibri" panose="020F0502020204030204" pitchFamily="34" charset="0"/>
                <a:ea typeface="Times New Roman" panose="02020603050405020304" pitchFamily="18" charset="0"/>
                <a:cs typeface="Times New Roman" panose="02020603050405020304" pitchFamily="18" charset="0"/>
              </a:rPr>
              <a:t> role of heritage in climate action</a:t>
            </a:r>
            <a:endParaRPr lang="en-GB" sz="2800" dirty="0">
              <a:effectLst/>
              <a:latin typeface="Calibri" panose="020F0502020204030204" pitchFamily="34" charset="0"/>
              <a:ea typeface="Times New Roman" panose="02020603050405020304" pitchFamily="18" charset="0"/>
              <a:cs typeface="Times New Roman" panose="02020603050405020304" pitchFamily="18" charset="0"/>
            </a:endParaRPr>
          </a:p>
          <a:p>
            <a:pPr marL="457200" lvl="0" indent="-457200" algn="just">
              <a:lnSpc>
                <a:spcPct val="150000"/>
              </a:lnSpc>
              <a:buFont typeface="Courier New" panose="02070309020205020404" pitchFamily="49" charset="0"/>
              <a:buChar char="o"/>
            </a:pPr>
            <a:r>
              <a:rPr lang="en-US" sz="2800" dirty="0">
                <a:effectLst/>
                <a:latin typeface="Calibri" panose="020F0502020204030204" pitchFamily="34" charset="0"/>
                <a:ea typeface="Times New Roman" panose="02020603050405020304" pitchFamily="18" charset="0"/>
                <a:cs typeface="Times New Roman" panose="02020603050405020304" pitchFamily="18" charset="0"/>
              </a:rPr>
              <a:t>utilize diverse knowledge sources</a:t>
            </a:r>
            <a:endParaRPr lang="en-GB" sz="2800" dirty="0">
              <a:effectLst/>
              <a:latin typeface="Calibri" panose="020F0502020204030204" pitchFamily="34" charset="0"/>
              <a:ea typeface="Times New Roman" panose="02020603050405020304" pitchFamily="18" charset="0"/>
              <a:cs typeface="Times New Roman" panose="02020603050405020304" pitchFamily="18" charset="0"/>
            </a:endParaRPr>
          </a:p>
          <a:p>
            <a:pPr marL="457200" lvl="0" indent="-457200" algn="just">
              <a:lnSpc>
                <a:spcPct val="150000"/>
              </a:lnSpc>
              <a:buFont typeface="Courier New" panose="02070309020205020404" pitchFamily="49" charset="0"/>
              <a:buChar char="o"/>
            </a:pPr>
            <a:r>
              <a:rPr lang="en-US" sz="2800" dirty="0">
                <a:effectLst/>
                <a:latin typeface="Calibri" panose="020F0502020204030204" pitchFamily="34" charset="0"/>
                <a:ea typeface="Times New Roman" panose="02020603050405020304" pitchFamily="18" charset="0"/>
                <a:cs typeface="Times New Roman" panose="02020603050405020304" pitchFamily="18" charset="0"/>
              </a:rPr>
              <a:t>limitations of current systems</a:t>
            </a:r>
            <a:endParaRPr lang="en-GB" sz="2800" dirty="0">
              <a:effectLst/>
              <a:latin typeface="Calibri" panose="020F0502020204030204" pitchFamily="34" charset="0"/>
              <a:ea typeface="Times New Roman" panose="02020603050405020304" pitchFamily="18" charset="0"/>
              <a:cs typeface="Times New Roman" panose="02020603050405020304" pitchFamily="18" charset="0"/>
            </a:endParaRPr>
          </a:p>
          <a:p>
            <a:pPr marL="457200" lvl="0" indent="-457200" algn="just">
              <a:lnSpc>
                <a:spcPct val="150000"/>
              </a:lnSpc>
              <a:buFont typeface="Courier New" panose="02070309020205020404" pitchFamily="49" charset="0"/>
              <a:buChar char="o"/>
            </a:pPr>
            <a:r>
              <a:rPr lang="en-US" sz="2800" dirty="0">
                <a:effectLst/>
                <a:latin typeface="Calibri" panose="020F0502020204030204" pitchFamily="34" charset="0"/>
                <a:ea typeface="Times New Roman" panose="02020603050405020304" pitchFamily="18" charset="0"/>
                <a:cs typeface="Times New Roman" panose="02020603050405020304" pitchFamily="18" charset="0"/>
              </a:rPr>
              <a:t> pooling and sharing of data across sectors and disciplines</a:t>
            </a:r>
            <a:endParaRPr lang="en-GB" sz="2800" dirty="0">
              <a:effectLst/>
              <a:latin typeface="Calibri" panose="020F0502020204030204" pitchFamily="34" charset="0"/>
              <a:ea typeface="Times New Roman" panose="02020603050405020304" pitchFamily="18" charset="0"/>
              <a:cs typeface="Times New Roman" panose="02020603050405020304" pitchFamily="18" charset="0"/>
            </a:endParaRPr>
          </a:p>
          <a:p>
            <a:pPr marL="457200" lvl="0" indent="-457200" algn="just">
              <a:lnSpc>
                <a:spcPct val="150000"/>
              </a:lnSpc>
              <a:buFont typeface="Courier New" panose="02070309020205020404" pitchFamily="49" charset="0"/>
              <a:buChar char="o"/>
            </a:pPr>
            <a:r>
              <a:rPr lang="en-US" sz="2800" dirty="0">
                <a:effectLst/>
                <a:latin typeface="Calibri" panose="020F0502020204030204" pitchFamily="34" charset="0"/>
                <a:ea typeface="Times New Roman" panose="02020603050405020304" pitchFamily="18" charset="0"/>
                <a:cs typeface="Times New Roman" panose="02020603050405020304" pitchFamily="18" charset="0"/>
              </a:rPr>
              <a:t>evaluations of Nature Based Solutions </a:t>
            </a:r>
            <a:endParaRPr lang="en-GB" sz="2800" dirty="0">
              <a:effectLst/>
              <a:latin typeface="Calibri" panose="020F0502020204030204" pitchFamily="34" charset="0"/>
              <a:ea typeface="Times New Roman" panose="02020603050405020304" pitchFamily="18" charset="0"/>
              <a:cs typeface="Times New Roman" panose="02020603050405020304" pitchFamily="18" charset="0"/>
            </a:endParaRPr>
          </a:p>
          <a:p>
            <a:pPr marL="457200" lvl="0" indent="-457200" algn="just">
              <a:lnSpc>
                <a:spcPct val="150000"/>
              </a:lnSpc>
              <a:buFont typeface="Courier New" panose="02070309020205020404" pitchFamily="49" charset="0"/>
              <a:buChar char="o"/>
            </a:pPr>
            <a:r>
              <a:rPr lang="en-US" sz="2800" dirty="0">
                <a:effectLst/>
                <a:latin typeface="Calibri" panose="020F0502020204030204" pitchFamily="34" charset="0"/>
                <a:ea typeface="Times New Roman" panose="02020603050405020304" pitchFamily="18" charset="0"/>
                <a:cs typeface="Times New Roman" panose="02020603050405020304" pitchFamily="18" charset="0"/>
              </a:rPr>
              <a:t> inclusion of communities </a:t>
            </a:r>
            <a:endParaRPr lang="en-GB" sz="2800" dirty="0">
              <a:effectLst/>
              <a:latin typeface="Calibri" panose="020F0502020204030204" pitchFamily="34" charset="0"/>
              <a:ea typeface="Times New Roman" panose="02020603050405020304" pitchFamily="18" charset="0"/>
              <a:cs typeface="Times New Roman" panose="02020603050405020304" pitchFamily="18" charset="0"/>
            </a:endParaRPr>
          </a:p>
          <a:p>
            <a:pPr marL="457200" lvl="0" indent="-457200" algn="just">
              <a:lnSpc>
                <a:spcPct val="150000"/>
              </a:lnSpc>
              <a:buFont typeface="Courier New" panose="02070309020205020404" pitchFamily="49" charset="0"/>
              <a:buChar char="o"/>
            </a:pPr>
            <a:r>
              <a:rPr lang="en-US" sz="2800" dirty="0">
                <a:effectLst/>
                <a:latin typeface="Calibri" panose="020F0502020204030204" pitchFamily="34" charset="0"/>
                <a:ea typeface="Times New Roman" panose="02020603050405020304" pitchFamily="18" charset="0"/>
                <a:cs typeface="Times New Roman" panose="02020603050405020304" pitchFamily="18" charset="0"/>
              </a:rPr>
              <a:t>mechanisms to help with uncertainty, future discounting, politics and financial instability</a:t>
            </a:r>
            <a:endParaRPr lang="en-GB" sz="2800" dirty="0">
              <a:effectLst/>
              <a:latin typeface="Calibri" panose="020F0502020204030204" pitchFamily="34" charset="0"/>
              <a:ea typeface="Times New Roman" panose="02020603050405020304" pitchFamily="18" charset="0"/>
              <a:cs typeface="Times New Roman" panose="02020603050405020304" pitchFamily="18" charset="0"/>
            </a:endParaRPr>
          </a:p>
          <a:p>
            <a:pPr marL="457200" lvl="0" indent="-457200" algn="just">
              <a:lnSpc>
                <a:spcPct val="150000"/>
              </a:lnSpc>
              <a:spcAft>
                <a:spcPts val="1200"/>
              </a:spcAft>
              <a:buFont typeface="Courier New" panose="02070309020205020404" pitchFamily="49" charset="0"/>
              <a:buChar char="o"/>
            </a:pPr>
            <a:r>
              <a:rPr lang="en-US" sz="2800" dirty="0">
                <a:effectLst/>
                <a:latin typeface="Calibri" panose="020F0502020204030204" pitchFamily="34" charset="0"/>
                <a:ea typeface="Times New Roman" panose="02020603050405020304" pitchFamily="18" charset="0"/>
                <a:cs typeface="Times New Roman" panose="02020603050405020304" pitchFamily="18" charset="0"/>
              </a:rPr>
              <a:t> multi-disciplinary approaches</a:t>
            </a:r>
            <a:endParaRPr lang="en-GB" sz="28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en-GB" dirty="0"/>
          </a:p>
        </p:txBody>
      </p:sp>
      <p:sp>
        <p:nvSpPr>
          <p:cNvPr id="4" name="TextBox 11">
            <a:extLst>
              <a:ext uri="{FF2B5EF4-FFF2-40B4-BE49-F238E27FC236}">
                <a16:creationId xmlns:a16="http://schemas.microsoft.com/office/drawing/2014/main" id="{C6F4A8E2-7DD1-8457-9D98-D4E1304CBE7E}"/>
              </a:ext>
            </a:extLst>
          </p:cNvPr>
          <p:cNvSpPr txBox="1"/>
          <p:nvPr/>
        </p:nvSpPr>
        <p:spPr>
          <a:xfrm rot="-5400000">
            <a:off x="-3611623" y="5158061"/>
            <a:ext cx="8674663" cy="1024191"/>
          </a:xfrm>
          <a:prstGeom prst="rect">
            <a:avLst/>
          </a:prstGeom>
        </p:spPr>
        <p:txBody>
          <a:bodyPr wrap="square" lIns="0" tIns="0" rIns="0" bIns="0" rtlCol="0" anchor="t">
            <a:spAutoFit/>
          </a:bodyPr>
          <a:lstStyle/>
          <a:p>
            <a:pPr algn="ctr">
              <a:lnSpc>
                <a:spcPts val="3919"/>
              </a:lnSpc>
            </a:pPr>
            <a:r>
              <a:rPr lang="en-US" sz="4400" spc="750" dirty="0">
                <a:solidFill>
                  <a:srgbClr val="3A96B8"/>
                </a:solidFill>
                <a:latin typeface="+mj-lt"/>
              </a:rPr>
              <a:t>US Climate Heritage Policy International Context</a:t>
            </a:r>
          </a:p>
        </p:txBody>
      </p:sp>
    </p:spTree>
    <p:extLst>
      <p:ext uri="{BB962C8B-B14F-4D97-AF65-F5344CB8AC3E}">
        <p14:creationId xmlns:p14="http://schemas.microsoft.com/office/powerpoint/2010/main" val="294439378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alpha val="70000"/>
          </a:schemeClr>
        </a:solidFill>
        <a:effectLst/>
      </p:bgPr>
    </p:bg>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B8A21456-BAB5-FA38-6AFA-08D7C9919EA9}"/>
              </a:ext>
            </a:extLst>
          </p:cNvPr>
          <p:cNvGrpSpPr/>
          <p:nvPr/>
        </p:nvGrpSpPr>
        <p:grpSpPr>
          <a:xfrm>
            <a:off x="0" y="-15349"/>
            <a:ext cx="18288000" cy="1415159"/>
            <a:chOff x="0" y="-43559"/>
            <a:chExt cx="18288000" cy="1415159"/>
          </a:xfrm>
        </p:grpSpPr>
        <p:sp>
          <p:nvSpPr>
            <p:cNvPr id="23" name="Rectangle 22">
              <a:extLst>
                <a:ext uri="{FF2B5EF4-FFF2-40B4-BE49-F238E27FC236}">
                  <a16:creationId xmlns:a16="http://schemas.microsoft.com/office/drawing/2014/main" id="{97DBE576-9C7D-A62E-46C7-CD88A6F00403}"/>
                </a:ext>
              </a:extLst>
            </p:cNvPr>
            <p:cNvSpPr/>
            <p:nvPr/>
          </p:nvSpPr>
          <p:spPr>
            <a:xfrm>
              <a:off x="0" y="0"/>
              <a:ext cx="18288000" cy="1371600"/>
            </a:xfrm>
            <a:prstGeom prst="rect">
              <a:avLst/>
            </a:prstGeom>
            <a:solidFill>
              <a:srgbClr val="3A96B8">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24" name="Title 5">
              <a:extLst>
                <a:ext uri="{FF2B5EF4-FFF2-40B4-BE49-F238E27FC236}">
                  <a16:creationId xmlns:a16="http://schemas.microsoft.com/office/drawing/2014/main" id="{2DC3D24F-4BA1-BB8D-6A77-1441A5FB1E42}"/>
                </a:ext>
              </a:extLst>
            </p:cNvPr>
            <p:cNvSpPr txBox="1">
              <a:spLocks/>
            </p:cNvSpPr>
            <p:nvPr/>
          </p:nvSpPr>
          <p:spPr>
            <a:xfrm>
              <a:off x="892710" y="-43559"/>
              <a:ext cx="16023690" cy="137160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8000" spc="-300" dirty="0">
                  <a:solidFill>
                    <a:schemeClr val="bg1"/>
                  </a:solidFill>
                </a:rPr>
                <a:t>Policy Gaps </a:t>
              </a:r>
              <a:endParaRPr lang="en-IE" sz="8000" spc="-300" dirty="0">
                <a:solidFill>
                  <a:schemeClr val="bg1"/>
                </a:solidFill>
              </a:endParaRPr>
            </a:p>
          </p:txBody>
        </p:sp>
      </p:grpSp>
      <p:cxnSp>
        <p:nvCxnSpPr>
          <p:cNvPr id="28" name="Straight Connector 27">
            <a:extLst>
              <a:ext uri="{FF2B5EF4-FFF2-40B4-BE49-F238E27FC236}">
                <a16:creationId xmlns:a16="http://schemas.microsoft.com/office/drawing/2014/main" id="{CC41787D-7330-0A22-289A-9C062E9B29D2}"/>
              </a:ext>
            </a:extLst>
          </p:cNvPr>
          <p:cNvCxnSpPr>
            <a:cxnSpLocks/>
          </p:cNvCxnSpPr>
          <p:nvPr/>
        </p:nvCxnSpPr>
        <p:spPr>
          <a:xfrm flipV="1">
            <a:off x="1371600" y="2029190"/>
            <a:ext cx="0" cy="6858000"/>
          </a:xfrm>
          <a:prstGeom prst="line">
            <a:avLst/>
          </a:prstGeom>
          <a:ln>
            <a:solidFill>
              <a:srgbClr val="3A96B8"/>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B4F14DDB-DA47-E641-858C-5B6B3ABA0D0D}"/>
              </a:ext>
            </a:extLst>
          </p:cNvPr>
          <p:cNvSpPr txBox="1"/>
          <p:nvPr/>
        </p:nvSpPr>
        <p:spPr>
          <a:xfrm>
            <a:off x="1451417" y="1714500"/>
            <a:ext cx="15620993" cy="6217087"/>
          </a:xfrm>
          <a:prstGeom prst="rect">
            <a:avLst/>
          </a:prstGeom>
          <a:noFill/>
        </p:spPr>
        <p:txBody>
          <a:bodyPr wrap="square" rtlCol="0">
            <a:spAutoFit/>
          </a:bodyPr>
          <a:lstStyle/>
          <a:p>
            <a:pPr marL="342900" lvl="0" indent="-342900" algn="just">
              <a:lnSpc>
                <a:spcPct val="150000"/>
              </a:lnSpc>
              <a:buFont typeface="Symbol" panose="05050102010706020507" pitchFamily="18" charset="2"/>
              <a:buChar char=""/>
            </a:pPr>
            <a:r>
              <a:rPr lang="en-IE" sz="2400" b="1" dirty="0">
                <a:effectLst/>
                <a:latin typeface="Calibri" panose="020F0502020204030204" pitchFamily="34" charset="0"/>
                <a:ea typeface="Times New Roman" panose="02020603050405020304" pitchFamily="18" charset="0"/>
                <a:cs typeface="Times New Roman" panose="02020603050405020304" pitchFamily="18" charset="0"/>
              </a:rPr>
              <a:t>Cultural Landscapes</a:t>
            </a:r>
            <a:r>
              <a:rPr lang="en-IE" sz="2400" dirty="0">
                <a:effectLst/>
                <a:latin typeface="Calibri" panose="020F0502020204030204" pitchFamily="34" charset="0"/>
                <a:ea typeface="Times New Roman" panose="02020603050405020304" pitchFamily="18" charset="0"/>
                <a:cs typeface="Times New Roman" panose="02020603050405020304" pitchFamily="18" charset="0"/>
              </a:rPr>
              <a:t>: One approach favoured is to take a landscape character approach to understanding climate change impacts and responses.</a:t>
            </a:r>
            <a:endParaRPr lang="en-GB" sz="24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gn="just">
              <a:lnSpc>
                <a:spcPct val="150000"/>
              </a:lnSpc>
              <a:buFont typeface="Symbol" panose="05050102010706020507" pitchFamily="18" charset="2"/>
              <a:buChar char=""/>
            </a:pPr>
            <a:r>
              <a:rPr lang="en-IE" sz="2400" b="1" dirty="0">
                <a:effectLst/>
                <a:latin typeface="Calibri" panose="020F0502020204030204" pitchFamily="34" charset="0"/>
                <a:ea typeface="Times New Roman" panose="02020603050405020304" pitchFamily="18" charset="0"/>
                <a:cs typeface="Times New Roman" panose="02020603050405020304" pitchFamily="18" charset="0"/>
              </a:rPr>
              <a:t>Moveable heritage:</a:t>
            </a:r>
            <a:r>
              <a:rPr lang="en-IE" sz="2400" dirty="0">
                <a:effectLst/>
                <a:latin typeface="Calibri" panose="020F0502020204030204" pitchFamily="34" charset="0"/>
                <a:ea typeface="Times New Roman" panose="02020603050405020304" pitchFamily="18" charset="0"/>
                <a:cs typeface="Times New Roman" panose="02020603050405020304" pitchFamily="18" charset="0"/>
              </a:rPr>
              <a:t> Collections and artefacts </a:t>
            </a:r>
          </a:p>
          <a:p>
            <a:pPr marL="342900" lvl="0" indent="-342900" algn="just">
              <a:lnSpc>
                <a:spcPct val="150000"/>
              </a:lnSpc>
              <a:buFont typeface="Symbol" panose="05050102010706020507" pitchFamily="18" charset="2"/>
              <a:buChar char=""/>
            </a:pPr>
            <a:r>
              <a:rPr lang="en-IE" sz="2400" b="1" dirty="0">
                <a:effectLst/>
                <a:latin typeface="Calibri" panose="020F0502020204030204" pitchFamily="34" charset="0"/>
                <a:ea typeface="Times New Roman" panose="02020603050405020304" pitchFamily="18" charset="0"/>
                <a:cs typeface="Times New Roman" panose="02020603050405020304" pitchFamily="18" charset="0"/>
              </a:rPr>
              <a:t>Cross sectoral working</a:t>
            </a:r>
            <a:r>
              <a:rPr lang="en-IE" sz="2400" b="1" dirty="0">
                <a:latin typeface="Calibri" panose="020F0502020204030204" pitchFamily="34" charset="0"/>
                <a:ea typeface="Times New Roman" panose="02020603050405020304" pitchFamily="18" charset="0"/>
                <a:cs typeface="Times New Roman" panose="02020603050405020304" pitchFamily="18" charset="0"/>
              </a:rPr>
              <a:t>:</a:t>
            </a:r>
            <a:r>
              <a:rPr lang="en-IE" sz="2400" dirty="0">
                <a:effectLst/>
                <a:latin typeface="Calibri" panose="020F0502020204030204" pitchFamily="34" charset="0"/>
                <a:ea typeface="Times New Roman" panose="02020603050405020304" pitchFamily="18" charset="0"/>
                <a:cs typeface="Times New Roman" panose="02020603050405020304" pitchFamily="18" charset="0"/>
              </a:rPr>
              <a:t> natural heritage, also agriculture, tourism and planning. </a:t>
            </a:r>
          </a:p>
          <a:p>
            <a:pPr marL="342900" lvl="0" indent="-342900" algn="just">
              <a:lnSpc>
                <a:spcPct val="150000"/>
              </a:lnSpc>
              <a:buFont typeface="Symbol" panose="05050102010706020507" pitchFamily="18" charset="2"/>
              <a:buChar char=""/>
            </a:pPr>
            <a:r>
              <a:rPr lang="en-IE" sz="2400" b="1" dirty="0">
                <a:effectLst/>
                <a:latin typeface="Calibri" panose="020F0502020204030204" pitchFamily="34" charset="0"/>
                <a:ea typeface="Times New Roman" panose="02020603050405020304" pitchFamily="18" charset="0"/>
                <a:cs typeface="Times New Roman" panose="02020603050405020304" pitchFamily="18" charset="0"/>
              </a:rPr>
              <a:t>Dissemination:</a:t>
            </a:r>
            <a:r>
              <a:rPr lang="en-IE" sz="2400" dirty="0">
                <a:effectLst/>
                <a:latin typeface="Calibri" panose="020F0502020204030204" pitchFamily="34" charset="0"/>
                <a:ea typeface="Times New Roman" panose="02020603050405020304" pitchFamily="18" charset="0"/>
                <a:cs typeface="Times New Roman" panose="02020603050405020304" pitchFamily="18" charset="0"/>
              </a:rPr>
              <a:t> The stakeholder WGs have been very useful for creating awareness and capacity but a comment was made that this needs to disseminate further, faster. </a:t>
            </a:r>
            <a:endParaRPr lang="en-GB" sz="24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gn="just">
              <a:lnSpc>
                <a:spcPct val="150000"/>
              </a:lnSpc>
              <a:spcAft>
                <a:spcPts val="1200"/>
              </a:spcAft>
              <a:buFont typeface="Symbol" panose="05050102010706020507" pitchFamily="18" charset="2"/>
              <a:buChar char=""/>
            </a:pPr>
            <a:r>
              <a:rPr lang="en-IE" sz="2400" b="1" dirty="0">
                <a:effectLst/>
                <a:latin typeface="Calibri" panose="020F0502020204030204" pitchFamily="34" charset="0"/>
                <a:ea typeface="Times New Roman" panose="02020603050405020304" pitchFamily="18" charset="0"/>
                <a:cs typeface="Times New Roman" panose="02020603050405020304" pitchFamily="18" charset="0"/>
              </a:rPr>
              <a:t>Climate Action:</a:t>
            </a:r>
            <a:r>
              <a:rPr lang="en-IE" sz="2400" dirty="0">
                <a:effectLst/>
                <a:latin typeface="Calibri" panose="020F0502020204030204" pitchFamily="34" charset="0"/>
                <a:ea typeface="Times New Roman" panose="02020603050405020304" pitchFamily="18" charset="0"/>
                <a:cs typeface="Times New Roman" panose="02020603050405020304" pitchFamily="18" charset="0"/>
              </a:rPr>
              <a:t> Stakeholders were strongly in favour of continuing and strengthening the linkage between adaptation and mitigation</a:t>
            </a:r>
          </a:p>
          <a:p>
            <a:pPr marL="342900" lvl="0" indent="-342900" algn="just">
              <a:lnSpc>
                <a:spcPct val="150000"/>
              </a:lnSpc>
              <a:spcAft>
                <a:spcPts val="1200"/>
              </a:spcAft>
              <a:buFont typeface="Symbol" panose="05050102010706020507" pitchFamily="18" charset="2"/>
              <a:buChar char=""/>
            </a:pPr>
            <a:r>
              <a:rPr lang="en-IE" sz="2400" b="1" dirty="0">
                <a:effectLst/>
                <a:latin typeface="Calibri" panose="020F0502020204030204" pitchFamily="34" charset="0"/>
                <a:ea typeface="Times New Roman" panose="02020603050405020304" pitchFamily="18" charset="0"/>
                <a:cs typeface="Times New Roman" panose="02020603050405020304" pitchFamily="18" charset="0"/>
              </a:rPr>
              <a:t>Strengthen linkages between sectoral and local plans</a:t>
            </a:r>
            <a:r>
              <a:rPr lang="en-IE" sz="2400" dirty="0">
                <a:effectLst/>
                <a:latin typeface="Calibri" panose="020F0502020204030204" pitchFamily="34" charset="0"/>
                <a:ea typeface="Times New Roman" panose="02020603050405020304" pitchFamily="18" charset="0"/>
                <a:cs typeface="Times New Roman" panose="02020603050405020304" pitchFamily="18" charset="0"/>
              </a:rPr>
              <a:t> (vertical integration)</a:t>
            </a:r>
            <a:endParaRPr lang="en-GB" sz="24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gn="just">
              <a:lnSpc>
                <a:spcPct val="150000"/>
              </a:lnSpc>
              <a:buFont typeface="Symbol" panose="05050102010706020507" pitchFamily="18" charset="2"/>
              <a:buChar char=""/>
            </a:pPr>
            <a:r>
              <a:rPr lang="en-IE" sz="2400" b="1" dirty="0">
                <a:effectLst/>
                <a:latin typeface="Calibri" panose="020F0502020204030204" pitchFamily="34" charset="0"/>
                <a:ea typeface="Times New Roman" panose="02020603050405020304" pitchFamily="18" charset="0"/>
                <a:cs typeface="Times New Roman" panose="02020603050405020304" pitchFamily="18" charset="0"/>
              </a:rPr>
              <a:t>Consider how B&amp;AH CCSAP can contribute to the NAF</a:t>
            </a:r>
            <a:r>
              <a:rPr lang="en-IE" sz="2400" dirty="0">
                <a:effectLst/>
                <a:latin typeface="Calibri" panose="020F0502020204030204" pitchFamily="34" charset="0"/>
                <a:ea typeface="Times New Roman" panose="02020603050405020304" pitchFamily="18" charset="0"/>
                <a:cs typeface="Times New Roman" panose="02020603050405020304" pitchFamily="18" charset="0"/>
              </a:rPr>
              <a:t> – co-benefits. </a:t>
            </a:r>
            <a:endParaRPr lang="en-GB" sz="24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en-GB" dirty="0"/>
          </a:p>
        </p:txBody>
      </p:sp>
      <p:sp>
        <p:nvSpPr>
          <p:cNvPr id="4" name="TextBox 11">
            <a:extLst>
              <a:ext uri="{FF2B5EF4-FFF2-40B4-BE49-F238E27FC236}">
                <a16:creationId xmlns:a16="http://schemas.microsoft.com/office/drawing/2014/main" id="{C6F4A8E2-7DD1-8457-9D98-D4E1304CBE7E}"/>
              </a:ext>
            </a:extLst>
          </p:cNvPr>
          <p:cNvSpPr txBox="1"/>
          <p:nvPr/>
        </p:nvSpPr>
        <p:spPr>
          <a:xfrm rot="-5400000">
            <a:off x="-3611623" y="5158061"/>
            <a:ext cx="8674663" cy="1024191"/>
          </a:xfrm>
          <a:prstGeom prst="rect">
            <a:avLst/>
          </a:prstGeom>
        </p:spPr>
        <p:txBody>
          <a:bodyPr wrap="square" lIns="0" tIns="0" rIns="0" bIns="0" rtlCol="0" anchor="t">
            <a:spAutoFit/>
          </a:bodyPr>
          <a:lstStyle/>
          <a:p>
            <a:pPr algn="ctr">
              <a:lnSpc>
                <a:spcPts val="3919"/>
              </a:lnSpc>
            </a:pPr>
            <a:r>
              <a:rPr lang="en-US" sz="4400" spc="750" dirty="0">
                <a:solidFill>
                  <a:srgbClr val="3A96B8"/>
                </a:solidFill>
                <a:latin typeface="+mj-lt"/>
              </a:rPr>
              <a:t>US Climate Heritage Policy International Context</a:t>
            </a:r>
          </a:p>
        </p:txBody>
      </p:sp>
    </p:spTree>
    <p:extLst>
      <p:ext uri="{BB962C8B-B14F-4D97-AF65-F5344CB8AC3E}">
        <p14:creationId xmlns:p14="http://schemas.microsoft.com/office/powerpoint/2010/main" val="111541033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485B976C-17EF-415B-B03C-BAF9443B9D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sp>
        <p:nvSpPr>
          <p:cNvPr id="16" name="Rectangle 15">
            <a:extLst>
              <a:ext uri="{FF2B5EF4-FFF2-40B4-BE49-F238E27FC236}">
                <a16:creationId xmlns:a16="http://schemas.microsoft.com/office/drawing/2014/main" id="{D9FD8598-76DF-4F25-98DC-C96298A946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5A510D0-30E9-492A-BFAC-DDAE3E1BD50E}"/>
              </a:ext>
            </a:extLst>
          </p:cNvPr>
          <p:cNvSpPr>
            <a:spLocks noGrp="1"/>
          </p:cNvSpPr>
          <p:nvPr>
            <p:ph type="title"/>
          </p:nvPr>
        </p:nvSpPr>
        <p:spPr>
          <a:xfrm>
            <a:off x="669143" y="8215409"/>
            <a:ext cx="16385457" cy="1976464"/>
          </a:xfrm>
        </p:spPr>
        <p:txBody>
          <a:bodyPr vert="horz" lIns="91440" tIns="45720" rIns="91440" bIns="45720" rtlCol="0" anchor="b">
            <a:noAutofit/>
          </a:bodyPr>
          <a:lstStyle/>
          <a:p>
            <a:pPr defTabSz="914400">
              <a:lnSpc>
                <a:spcPct val="80000"/>
              </a:lnSpc>
            </a:pPr>
            <a:r>
              <a:rPr lang="en-US" sz="3600" b="1" spc="-120" dirty="0">
                <a:solidFill>
                  <a:srgbClr val="FFFFFF"/>
                </a:solidFill>
              </a:rPr>
              <a:t>Visual Centre for Contemporary Art</a:t>
            </a:r>
            <a:br>
              <a:rPr lang="en-US" sz="3600" b="1" spc="-120" dirty="0">
                <a:solidFill>
                  <a:srgbClr val="FFFFFF"/>
                </a:solidFill>
              </a:rPr>
            </a:br>
            <a:r>
              <a:rPr lang="en-US" sz="3600" b="1" spc="-120" dirty="0">
                <a:solidFill>
                  <a:srgbClr val="FFFFFF"/>
                </a:solidFill>
              </a:rPr>
              <a:t>Short Circuit</a:t>
            </a:r>
            <a:br>
              <a:rPr lang="en-US" sz="3600" b="1" spc="-120" dirty="0">
                <a:solidFill>
                  <a:srgbClr val="FFFFFF"/>
                </a:solidFill>
              </a:rPr>
            </a:br>
            <a:r>
              <a:rPr lang="en-US" sz="3600" spc="-120" dirty="0">
                <a:solidFill>
                  <a:srgbClr val="FFFFFF"/>
                </a:solidFill>
              </a:rPr>
              <a:t>Short Circuit is a series of four conversation events taking place in Helena Fitzgerald’s exhibition A Space for Making Good Decisions About Place in April and May 2022.</a:t>
            </a:r>
            <a:br>
              <a:rPr lang="en-US" sz="3600" spc="-120" dirty="0">
                <a:solidFill>
                  <a:srgbClr val="FFFFFF"/>
                </a:solidFill>
              </a:rPr>
            </a:br>
            <a:endParaRPr lang="en-US" sz="3600" spc="-120" dirty="0">
              <a:solidFill>
                <a:srgbClr val="FFFFFF"/>
              </a:solidFill>
            </a:endParaRPr>
          </a:p>
        </p:txBody>
      </p:sp>
      <p:sp>
        <p:nvSpPr>
          <p:cNvPr id="18" name="Rectangle 17">
            <a:extLst>
              <a:ext uri="{FF2B5EF4-FFF2-40B4-BE49-F238E27FC236}">
                <a16:creationId xmlns:a16="http://schemas.microsoft.com/office/drawing/2014/main" id="{F889F729-ECF7-443A-9DF8-095722298C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8288000" cy="646554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Text, letter&#10;&#10;Description automatically generated">
            <a:extLst>
              <a:ext uri="{FF2B5EF4-FFF2-40B4-BE49-F238E27FC236}">
                <a16:creationId xmlns:a16="http://schemas.microsoft.com/office/drawing/2014/main" id="{AA92BC40-EB55-4078-896A-29CFF923ADA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16652"/>
          <a:stretch/>
        </p:blipFill>
        <p:spPr>
          <a:xfrm rot="5400000">
            <a:off x="-539505" y="1656795"/>
            <a:ext cx="7416000" cy="4635810"/>
          </a:xfrm>
          <a:prstGeom prst="rect">
            <a:avLst/>
          </a:prstGeom>
        </p:spPr>
      </p:pic>
      <p:pic>
        <p:nvPicPr>
          <p:cNvPr id="5" name="Content Placeholder 4" descr="A piece of paper with writing on it&#10;&#10;Description automatically generated with medium confidence">
            <a:extLst>
              <a:ext uri="{FF2B5EF4-FFF2-40B4-BE49-F238E27FC236}">
                <a16:creationId xmlns:a16="http://schemas.microsoft.com/office/drawing/2014/main" id="{5E9FAACD-231D-4F99-8C5B-3BA3B7EE956F}"/>
              </a:ext>
            </a:extLst>
          </p:cNvPr>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t="16819" r="4" b="4"/>
          <a:stretch/>
        </p:blipFill>
        <p:spPr>
          <a:xfrm rot="5400000">
            <a:off x="5420242" y="1712815"/>
            <a:ext cx="7308000" cy="4559115"/>
          </a:xfrm>
          <a:prstGeom prst="rect">
            <a:avLst/>
          </a:prstGeom>
        </p:spPr>
      </p:pic>
      <p:pic>
        <p:nvPicPr>
          <p:cNvPr id="7" name="Picture 6" descr="A person sitting at a table&#10;&#10;Description automatically generated with medium confidence">
            <a:extLst>
              <a:ext uri="{FF2B5EF4-FFF2-40B4-BE49-F238E27FC236}">
                <a16:creationId xmlns:a16="http://schemas.microsoft.com/office/drawing/2014/main" id="{2707C253-C5ED-447E-80CE-20EA712FEB0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7449" r="5660"/>
          <a:stretch/>
        </p:blipFill>
        <p:spPr>
          <a:xfrm>
            <a:off x="12872046" y="482700"/>
            <a:ext cx="4501554" cy="7200000"/>
          </a:xfrm>
          <a:prstGeom prst="rect">
            <a:avLst/>
          </a:prstGeom>
        </p:spPr>
      </p:pic>
    </p:spTree>
    <p:extLst>
      <p:ext uri="{BB962C8B-B14F-4D97-AF65-F5344CB8AC3E}">
        <p14:creationId xmlns:p14="http://schemas.microsoft.com/office/powerpoint/2010/main" val="4089833745"/>
      </p:ext>
    </p:extLst>
  </p:cSld>
  <p:clrMapOvr>
    <a:overrideClrMapping bg1="dk1" tx1="lt1" bg2="dk2" tx2="lt2" accent1="accent1" accent2="accent2" accent3="accent3" accent4="accent4" accent5="accent5" accent6="accent6" hlink="hlink" folHlink="folHlink"/>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12C8716-F84C-46D5-985C-2076A73458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2700">
              <a:solidFill>
                <a:prstClr val="white"/>
              </a:solidFill>
              <a:latin typeface="Calibri Light" panose="020F0302020204030204"/>
            </a:endParaRPr>
          </a:p>
        </p:txBody>
      </p:sp>
      <p:sp>
        <p:nvSpPr>
          <p:cNvPr id="2" name="Title 1"/>
          <p:cNvSpPr>
            <a:spLocks noGrp="1"/>
          </p:cNvSpPr>
          <p:nvPr>
            <p:ph type="title"/>
          </p:nvPr>
        </p:nvSpPr>
        <p:spPr>
          <a:xfrm>
            <a:off x="985838" y="2046603"/>
            <a:ext cx="9986963" cy="2487297"/>
          </a:xfrm>
        </p:spPr>
        <p:txBody>
          <a:bodyPr>
            <a:normAutofit/>
          </a:bodyPr>
          <a:lstStyle/>
          <a:p>
            <a:r>
              <a:rPr lang="en-GB" dirty="0">
                <a:solidFill>
                  <a:srgbClr val="FFFFFF"/>
                </a:solidFill>
              </a:rPr>
              <a:t>Thank you for listening</a:t>
            </a:r>
          </a:p>
        </p:txBody>
      </p:sp>
      <p:sp>
        <p:nvSpPr>
          <p:cNvPr id="3" name="Content Placeholder 2"/>
          <p:cNvSpPr>
            <a:spLocks noGrp="1"/>
          </p:cNvSpPr>
          <p:nvPr>
            <p:ph idx="1"/>
          </p:nvPr>
        </p:nvSpPr>
        <p:spPr>
          <a:xfrm>
            <a:off x="1014986" y="3236596"/>
            <a:ext cx="9957815" cy="5578022"/>
          </a:xfrm>
        </p:spPr>
        <p:txBody>
          <a:bodyPr>
            <a:noAutofit/>
          </a:bodyPr>
          <a:lstStyle/>
          <a:p>
            <a:pPr marL="0" indent="0">
              <a:buNone/>
            </a:pPr>
            <a:endParaRPr lang="en-GB" sz="3200" dirty="0">
              <a:solidFill>
                <a:srgbClr val="FFFFFF"/>
              </a:solidFill>
            </a:endParaRPr>
          </a:p>
          <a:p>
            <a:pPr marL="0" indent="0">
              <a:buNone/>
            </a:pPr>
            <a:endParaRPr lang="en-GB" sz="3200" dirty="0">
              <a:solidFill>
                <a:srgbClr val="FFFFFF"/>
              </a:solidFill>
            </a:endParaRPr>
          </a:p>
          <a:p>
            <a:pPr marL="0" indent="0">
              <a:buNone/>
            </a:pPr>
            <a:r>
              <a:rPr lang="en-GB" sz="3200" dirty="0">
                <a:solidFill>
                  <a:schemeClr val="tx1"/>
                </a:solidFill>
              </a:rPr>
              <a:t> </a:t>
            </a:r>
            <a:r>
              <a:rPr lang="en-GB" sz="3200" b="1" dirty="0">
                <a:solidFill>
                  <a:schemeClr val="tx1"/>
                </a:solidFill>
                <a:hlinkClick r:id="rId3">
                  <a:extLst>
                    <a:ext uri="{A12FA001-AC4F-418D-AE19-62706E023703}">
                      <ahyp:hlinkClr xmlns:ahyp="http://schemas.microsoft.com/office/drawing/2018/hyperlinkcolor" val="tx"/>
                    </a:ext>
                  </a:extLst>
                </a:hlinkClick>
              </a:rPr>
              <a:t>www.drcathydaly.com</a:t>
            </a:r>
            <a:endParaRPr lang="en-GB" sz="3200" b="1" dirty="0">
              <a:solidFill>
                <a:schemeClr val="tx1"/>
              </a:solidFill>
            </a:endParaRPr>
          </a:p>
          <a:p>
            <a:pPr marL="0" indent="0">
              <a:buNone/>
            </a:pPr>
            <a:r>
              <a:rPr lang="en-GB" sz="3200" b="1" dirty="0">
                <a:solidFill>
                  <a:schemeClr val="tx1"/>
                </a:solidFill>
                <a:hlinkClick r:id="rId4">
                  <a:extLst>
                    <a:ext uri="{A12FA001-AC4F-418D-AE19-62706E023703}">
                      <ahyp:hlinkClr xmlns:ahyp="http://schemas.microsoft.com/office/drawing/2018/hyperlinkcolor" val="tx"/>
                    </a:ext>
                  </a:extLst>
                </a:hlinkClick>
              </a:rPr>
              <a:t>Cathy Daly | LinkedIn</a:t>
            </a:r>
            <a:endParaRPr lang="en-GB" sz="3200" b="1" dirty="0">
              <a:solidFill>
                <a:schemeClr val="tx1"/>
              </a:solidFill>
            </a:endParaRPr>
          </a:p>
          <a:p>
            <a:pPr marL="0" indent="0">
              <a:buNone/>
            </a:pPr>
            <a:endParaRPr lang="en-GB" sz="3200" b="1" dirty="0">
              <a:solidFill>
                <a:schemeClr val="tx1"/>
              </a:solidFill>
            </a:endParaRPr>
          </a:p>
          <a:p>
            <a:pPr marL="0" indent="0">
              <a:buNone/>
            </a:pPr>
            <a:r>
              <a:rPr lang="en-GB" sz="3200" b="1" dirty="0">
                <a:solidFill>
                  <a:schemeClr val="tx1"/>
                </a:solidFill>
                <a:hlinkClick r:id="rId5">
                  <a:extLst>
                    <a:ext uri="{A12FA001-AC4F-418D-AE19-62706E023703}">
                      <ahyp:hlinkClr xmlns:ahyp="http://schemas.microsoft.com/office/drawing/2018/hyperlinkcolor" val="tx"/>
                    </a:ext>
                  </a:extLst>
                </a:hlinkClick>
              </a:rPr>
              <a:t>cathy@carrig.ie</a:t>
            </a:r>
            <a:endParaRPr lang="en-GB" sz="3200" b="1" dirty="0">
              <a:solidFill>
                <a:schemeClr val="tx1"/>
              </a:solidFill>
            </a:endParaRPr>
          </a:p>
          <a:p>
            <a:pPr marL="0" indent="0">
              <a:buNone/>
            </a:pPr>
            <a:r>
              <a:rPr lang="en-GB" sz="3200" b="1" dirty="0">
                <a:solidFill>
                  <a:schemeClr val="tx1"/>
                </a:solidFill>
                <a:hlinkClick r:id="rId6">
                  <a:extLst>
                    <a:ext uri="{A12FA001-AC4F-418D-AE19-62706E023703}">
                      <ahyp:hlinkClr xmlns:ahyp="http://schemas.microsoft.com/office/drawing/2018/hyperlinkcolor" val="tx"/>
                    </a:ext>
                  </a:extLst>
                </a:hlinkClick>
              </a:rPr>
              <a:t>cdaly@lincoln.ac.uk</a:t>
            </a:r>
            <a:endParaRPr lang="en-GB" sz="3200" b="1" dirty="0">
              <a:solidFill>
                <a:schemeClr val="tx1"/>
              </a:solidFill>
            </a:endParaRPr>
          </a:p>
          <a:p>
            <a:pPr marL="0" indent="0">
              <a:buNone/>
            </a:pPr>
            <a:endParaRPr lang="en-GB" sz="3200" dirty="0">
              <a:solidFill>
                <a:srgbClr val="FFFFFF"/>
              </a:solidFill>
            </a:endParaRPr>
          </a:p>
          <a:p>
            <a:endParaRPr lang="en-GB" sz="3200" dirty="0">
              <a:solidFill>
                <a:srgbClr val="FFFFFF"/>
              </a:solidFill>
            </a:endParaRPr>
          </a:p>
        </p:txBody>
      </p:sp>
      <p:sp>
        <p:nvSpPr>
          <p:cNvPr id="12" name="Rectangle 11">
            <a:extLst>
              <a:ext uri="{FF2B5EF4-FFF2-40B4-BE49-F238E27FC236}">
                <a16:creationId xmlns:a16="http://schemas.microsoft.com/office/drawing/2014/main" id="{A2AABEFD-D737-4E9B-A997-1C1507F523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329416" y="0"/>
            <a:ext cx="6958584" cy="10287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2700">
              <a:solidFill>
                <a:prstClr val="white"/>
              </a:solidFill>
              <a:latin typeface="Calibri Light" panose="020F0302020204030204"/>
            </a:endParaRPr>
          </a:p>
        </p:txBody>
      </p:sp>
      <p:pic>
        <p:nvPicPr>
          <p:cNvPr id="5" name="Picture 4">
            <a:extLst>
              <a:ext uri="{FF2B5EF4-FFF2-40B4-BE49-F238E27FC236}">
                <a16:creationId xmlns:a16="http://schemas.microsoft.com/office/drawing/2014/main" id="{F068A90A-979C-4623-8902-5D456B05BD29}"/>
              </a:ext>
            </a:extLst>
          </p:cNvPr>
          <p:cNvPicPr>
            <a:picLocks noChangeAspect="1"/>
          </p:cNvPicPr>
          <p:nvPr/>
        </p:nvPicPr>
        <p:blipFill>
          <a:blip r:embed="rId7"/>
          <a:stretch>
            <a:fillRect/>
          </a:stretch>
        </p:blipFill>
        <p:spPr>
          <a:xfrm>
            <a:off x="11722987" y="2750595"/>
            <a:ext cx="6171440" cy="972000"/>
          </a:xfrm>
          <a:prstGeom prst="rect">
            <a:avLst/>
          </a:prstGeom>
        </p:spPr>
      </p:pic>
      <p:pic>
        <p:nvPicPr>
          <p:cNvPr id="4" name="Picture 2">
            <a:extLst>
              <a:ext uri="{FF2B5EF4-FFF2-40B4-BE49-F238E27FC236}">
                <a16:creationId xmlns:a16="http://schemas.microsoft.com/office/drawing/2014/main" id="{1960C3D9-A505-4AD5-A0AA-560F5F1CCA35}"/>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960" r="-2" b="-2"/>
          <a:stretch/>
        </p:blipFill>
        <p:spPr bwMode="auto">
          <a:xfrm>
            <a:off x="12940256" y="5264153"/>
            <a:ext cx="3736904" cy="381584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3950809"/>
      </p:ext>
    </p:extLst>
  </p:cSld>
  <p:clrMapOvr>
    <a:overrideClrMapping bg1="dk1" tx1="lt1" bg2="dk2" tx2="lt2" accent1="accent1" accent2="accent2" accent3="accent3" accent4="accent4" accent5="accent5" accent6="accent6" hlink="hlink" folHlink="folHlink"/>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95C0F1-4650-7D48-6502-2C2E0BB9D92C}"/>
              </a:ext>
            </a:extLst>
          </p:cNvPr>
          <p:cNvSpPr>
            <a:spLocks noGrp="1"/>
          </p:cNvSpPr>
          <p:nvPr>
            <p:ph type="title"/>
          </p:nvPr>
        </p:nvSpPr>
        <p:spPr/>
        <p:txBody>
          <a:bodyPr/>
          <a:lstStyle/>
          <a:p>
            <a:r>
              <a:rPr lang="en-GB" dirty="0"/>
              <a:t>References</a:t>
            </a:r>
          </a:p>
        </p:txBody>
      </p:sp>
      <p:sp>
        <p:nvSpPr>
          <p:cNvPr id="3" name="Content Placeholder 2">
            <a:extLst>
              <a:ext uri="{FF2B5EF4-FFF2-40B4-BE49-F238E27FC236}">
                <a16:creationId xmlns:a16="http://schemas.microsoft.com/office/drawing/2014/main" id="{BC5F1B81-3D4F-8E7B-53B1-5C1BE158F80C}"/>
              </a:ext>
            </a:extLst>
          </p:cNvPr>
          <p:cNvSpPr>
            <a:spLocks noGrp="1"/>
          </p:cNvSpPr>
          <p:nvPr>
            <p:ph idx="1"/>
          </p:nvPr>
        </p:nvSpPr>
        <p:spPr>
          <a:xfrm>
            <a:off x="1257299" y="2738438"/>
            <a:ext cx="16326920" cy="7000875"/>
          </a:xfrm>
        </p:spPr>
        <p:txBody>
          <a:bodyPr>
            <a:normAutofit/>
          </a:bodyPr>
          <a:lstStyle/>
          <a:p>
            <a:pPr>
              <a:lnSpc>
                <a:spcPct val="120000"/>
              </a:lnSpc>
            </a:pPr>
            <a:r>
              <a:rPr lang="en-GB" sz="2700" dirty="0"/>
              <a:t>Climate Change Adaptation Sectoral Plan for Built and Archaeological Heritage. Dublin: Department of Culture Heritage and the Gaeltacht. Available at </a:t>
            </a:r>
            <a:r>
              <a:rPr lang="en-GB" sz="2700" dirty="0">
                <a:hlinkClick r:id="rId2"/>
              </a:rPr>
              <a:t>https://www.gov.ie/pdf/?file=https://assets.gov.ie/75639/a0ad0e1d-339c-4e11-bc48-07b4f082b58f.pdf#page=null</a:t>
            </a:r>
            <a:endParaRPr lang="en-GB" sz="2700" dirty="0"/>
          </a:p>
          <a:p>
            <a:pPr>
              <a:lnSpc>
                <a:spcPct val="120000"/>
              </a:lnSpc>
            </a:pPr>
            <a:r>
              <a:rPr lang="en-GB" sz="2700" dirty="0"/>
              <a:t>Daly, C., C. Engel-Purcell, C. Chan, J. Donnelly, M. MacDonagh &amp; P. Cox. 2020. ‘Climate Change Adaptation Planning, a National Scale Methodology’ in Journal of Cultural Heritage Management and Sustainable Development Emerald </a:t>
            </a:r>
            <a:r>
              <a:rPr lang="en-GB" sz="2700" dirty="0">
                <a:hlinkClick r:id="rId3"/>
              </a:rPr>
              <a:t>Climate Change Adaptation Planning for Cultural Heritage, a National Scale Methodology - The Lincoln Repository</a:t>
            </a:r>
            <a:endParaRPr lang="en-GB" sz="2700" dirty="0"/>
          </a:p>
          <a:p>
            <a:pPr>
              <a:lnSpc>
                <a:spcPct val="120000"/>
              </a:lnSpc>
            </a:pPr>
            <a:r>
              <a:rPr lang="en-GB" sz="2700" dirty="0"/>
              <a:t>Daly, Cathy, </a:t>
            </a:r>
            <a:r>
              <a:rPr lang="en-GB" sz="2700" dirty="0" err="1"/>
              <a:t>Fatorić</a:t>
            </a:r>
            <a:r>
              <a:rPr lang="en-GB" sz="2700" dirty="0"/>
              <a:t>, Sandra, Carmichael, Bethune, Pittungnapoo, Witiya, Adetunji, Olufemi, Hollesen, Jørgen, Nakhaei, Masoud and Herrera Diaz, Alberto (2022) </a:t>
            </a:r>
            <a:r>
              <a:rPr lang="en-GB" sz="2700" dirty="0">
                <a:hlinkClick r:id="rId4"/>
              </a:rPr>
              <a:t>Climate Change Adaptation Policy &amp; Planning for Cultural Heritage in Low- &amp; Middle-Income Countries</a:t>
            </a:r>
            <a:r>
              <a:rPr lang="en-GB" sz="2700" dirty="0"/>
              <a:t>. Antiquity . ISSN 0003-598X </a:t>
            </a:r>
          </a:p>
          <a:p>
            <a:pPr>
              <a:lnSpc>
                <a:spcPct val="120000"/>
              </a:lnSpc>
            </a:pPr>
            <a:r>
              <a:rPr lang="en-GB" sz="2700" dirty="0">
                <a:hlinkClick r:id="rId5"/>
              </a:rPr>
              <a:t>https://www.gov.ie/en/publication/22a37-heritage-and-climate-adaptation-guidance-for-local-authorities/</a:t>
            </a:r>
            <a:endParaRPr lang="en-GB" sz="2700" dirty="0"/>
          </a:p>
          <a:p>
            <a:pPr>
              <a:lnSpc>
                <a:spcPct val="120000"/>
              </a:lnSpc>
            </a:pPr>
            <a:endParaRPr lang="en-GB" sz="2700" dirty="0"/>
          </a:p>
        </p:txBody>
      </p:sp>
    </p:spTree>
    <p:extLst>
      <p:ext uri="{BB962C8B-B14F-4D97-AF65-F5344CB8AC3E}">
        <p14:creationId xmlns:p14="http://schemas.microsoft.com/office/powerpoint/2010/main" val="24129478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alpha val="70000"/>
          </a:schemeClr>
        </a:solidFill>
        <a:effectLst/>
      </p:bgPr>
    </p:bg>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B8A21456-BAB5-FA38-6AFA-08D7C9919EA9}"/>
              </a:ext>
            </a:extLst>
          </p:cNvPr>
          <p:cNvGrpSpPr/>
          <p:nvPr/>
        </p:nvGrpSpPr>
        <p:grpSpPr>
          <a:xfrm>
            <a:off x="0" y="-43559"/>
            <a:ext cx="18288000" cy="1415159"/>
            <a:chOff x="0" y="-43559"/>
            <a:chExt cx="18288000" cy="1415159"/>
          </a:xfrm>
        </p:grpSpPr>
        <p:sp>
          <p:nvSpPr>
            <p:cNvPr id="23" name="Rectangle 22">
              <a:extLst>
                <a:ext uri="{FF2B5EF4-FFF2-40B4-BE49-F238E27FC236}">
                  <a16:creationId xmlns:a16="http://schemas.microsoft.com/office/drawing/2014/main" id="{97DBE576-9C7D-A62E-46C7-CD88A6F00403}"/>
                </a:ext>
              </a:extLst>
            </p:cNvPr>
            <p:cNvSpPr/>
            <p:nvPr/>
          </p:nvSpPr>
          <p:spPr>
            <a:xfrm>
              <a:off x="0" y="0"/>
              <a:ext cx="18288000" cy="1371600"/>
            </a:xfrm>
            <a:prstGeom prst="rect">
              <a:avLst/>
            </a:prstGeom>
            <a:solidFill>
              <a:srgbClr val="3A96B8">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24" name="Title 5">
              <a:extLst>
                <a:ext uri="{FF2B5EF4-FFF2-40B4-BE49-F238E27FC236}">
                  <a16:creationId xmlns:a16="http://schemas.microsoft.com/office/drawing/2014/main" id="{2DC3D24F-4BA1-BB8D-6A77-1441A5FB1E42}"/>
                </a:ext>
              </a:extLst>
            </p:cNvPr>
            <p:cNvSpPr txBox="1">
              <a:spLocks/>
            </p:cNvSpPr>
            <p:nvPr/>
          </p:nvSpPr>
          <p:spPr>
            <a:xfrm>
              <a:off x="892710" y="-43559"/>
              <a:ext cx="10689690" cy="137160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endParaRPr lang="en-IE" sz="8000" spc="-300" dirty="0">
                <a:solidFill>
                  <a:schemeClr val="bg1"/>
                </a:solidFill>
              </a:endParaRPr>
            </a:p>
          </p:txBody>
        </p:sp>
      </p:grpSp>
      <p:cxnSp>
        <p:nvCxnSpPr>
          <p:cNvPr id="28" name="Straight Connector 27">
            <a:extLst>
              <a:ext uri="{FF2B5EF4-FFF2-40B4-BE49-F238E27FC236}">
                <a16:creationId xmlns:a16="http://schemas.microsoft.com/office/drawing/2014/main" id="{CC41787D-7330-0A22-289A-9C062E9B29D2}"/>
              </a:ext>
            </a:extLst>
          </p:cNvPr>
          <p:cNvCxnSpPr>
            <a:cxnSpLocks/>
          </p:cNvCxnSpPr>
          <p:nvPr/>
        </p:nvCxnSpPr>
        <p:spPr>
          <a:xfrm flipV="1">
            <a:off x="1371600" y="2029190"/>
            <a:ext cx="0" cy="6858000"/>
          </a:xfrm>
          <a:prstGeom prst="line">
            <a:avLst/>
          </a:prstGeom>
          <a:ln>
            <a:solidFill>
              <a:srgbClr val="3A96B8"/>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8E351315-7458-B783-B5C5-7BC40A7CA0E3}"/>
              </a:ext>
            </a:extLst>
          </p:cNvPr>
          <p:cNvSpPr txBox="1"/>
          <p:nvPr/>
        </p:nvSpPr>
        <p:spPr>
          <a:xfrm>
            <a:off x="2062890" y="1940020"/>
            <a:ext cx="15240000" cy="984885"/>
          </a:xfrm>
          <a:prstGeom prst="rect">
            <a:avLst/>
          </a:prstGeom>
          <a:noFill/>
        </p:spPr>
        <p:txBody>
          <a:bodyPr wrap="square" rtlCol="0">
            <a:spAutoFit/>
          </a:bodyPr>
          <a:lstStyle/>
          <a:p>
            <a:pPr marL="742950" indent="-742950">
              <a:buAutoNum type="arabicPeriod" startAt="3"/>
            </a:pPr>
            <a:endParaRPr lang="en-GB" sz="4000" dirty="0"/>
          </a:p>
          <a:p>
            <a:endParaRPr lang="en-GB" dirty="0"/>
          </a:p>
        </p:txBody>
      </p:sp>
      <p:sp>
        <p:nvSpPr>
          <p:cNvPr id="4" name="TextBox 11">
            <a:extLst>
              <a:ext uri="{FF2B5EF4-FFF2-40B4-BE49-F238E27FC236}">
                <a16:creationId xmlns:a16="http://schemas.microsoft.com/office/drawing/2014/main" id="{70C1DB3C-C55C-BA90-BFC0-375F3DECA8DD}"/>
              </a:ext>
            </a:extLst>
          </p:cNvPr>
          <p:cNvSpPr txBox="1"/>
          <p:nvPr/>
        </p:nvSpPr>
        <p:spPr>
          <a:xfrm rot="-5400000">
            <a:off x="-3611623" y="5158061"/>
            <a:ext cx="8674663" cy="1024191"/>
          </a:xfrm>
          <a:prstGeom prst="rect">
            <a:avLst/>
          </a:prstGeom>
        </p:spPr>
        <p:txBody>
          <a:bodyPr wrap="square" lIns="0" tIns="0" rIns="0" bIns="0" rtlCol="0" anchor="t">
            <a:spAutoFit/>
          </a:bodyPr>
          <a:lstStyle/>
          <a:p>
            <a:pPr algn="ctr">
              <a:lnSpc>
                <a:spcPts val="3919"/>
              </a:lnSpc>
            </a:pPr>
            <a:r>
              <a:rPr lang="en-US" sz="4400" spc="750" dirty="0">
                <a:solidFill>
                  <a:srgbClr val="3A96B8"/>
                </a:solidFill>
                <a:latin typeface="+mj-lt"/>
              </a:rPr>
              <a:t>US Climate Heritage Policy International Context</a:t>
            </a:r>
          </a:p>
        </p:txBody>
      </p:sp>
      <p:pic>
        <p:nvPicPr>
          <p:cNvPr id="3" name="Content Placeholder 9" descr="A map of europe with a green country">
            <a:extLst>
              <a:ext uri="{FF2B5EF4-FFF2-40B4-BE49-F238E27FC236}">
                <a16:creationId xmlns:a16="http://schemas.microsoft.com/office/drawing/2014/main" id="{D61E6C8D-5653-966F-0DBE-438B5221388C}"/>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1505397" y="1562100"/>
            <a:ext cx="8867307" cy="7469001"/>
          </a:xfrm>
          <a:prstGeom prst="rect">
            <a:avLst/>
          </a:prstGeom>
        </p:spPr>
      </p:pic>
      <p:sp>
        <p:nvSpPr>
          <p:cNvPr id="6" name="TextBox 5">
            <a:extLst>
              <a:ext uri="{FF2B5EF4-FFF2-40B4-BE49-F238E27FC236}">
                <a16:creationId xmlns:a16="http://schemas.microsoft.com/office/drawing/2014/main" id="{6A5F0BCC-03A2-A4DC-AA0C-84C01CE4F91C}"/>
              </a:ext>
            </a:extLst>
          </p:cNvPr>
          <p:cNvSpPr txBox="1"/>
          <p:nvPr/>
        </p:nvSpPr>
        <p:spPr>
          <a:xfrm>
            <a:off x="8737961" y="9088742"/>
            <a:ext cx="3365024" cy="253916"/>
          </a:xfrm>
          <a:prstGeom prst="rect">
            <a:avLst/>
          </a:prstGeom>
          <a:solidFill>
            <a:srgbClr val="000000"/>
          </a:solidFill>
        </p:spPr>
        <p:txBody>
          <a:bodyPr wrap="none" rtlCol="0">
            <a:spAutoFit/>
          </a:bodyPr>
          <a:lstStyle/>
          <a:p>
            <a:pPr algn="r">
              <a:spcAft>
                <a:spcPts val="900"/>
              </a:spcAft>
            </a:pPr>
            <a:r>
              <a:rPr lang="en-GB" sz="1050">
                <a:solidFill>
                  <a:srgbClr val="FFFFFF"/>
                </a:solidFill>
                <a:hlinkClick r:id="rId3" tooltip="https://en.wikipedia.org/wiki/Ireland">
                  <a:extLst>
                    <a:ext uri="{A12FA001-AC4F-418D-AE19-62706E023703}">
                      <ahyp:hlinkClr xmlns:ahyp="http://schemas.microsoft.com/office/drawing/2018/hyperlinkcolor" val="tx"/>
                    </a:ext>
                  </a:extLst>
                </a:hlinkClick>
              </a:rPr>
              <a:t>This Photo</a:t>
            </a:r>
            <a:r>
              <a:rPr lang="en-GB" sz="1050">
                <a:solidFill>
                  <a:srgbClr val="FFFFFF"/>
                </a:solidFill>
              </a:rPr>
              <a:t> by Unknown Author is licensed under </a:t>
            </a:r>
            <a:r>
              <a:rPr lang="en-GB" sz="1050">
                <a:solidFill>
                  <a:srgbClr val="FFFFFF"/>
                </a:solidFill>
                <a:hlinkClick r:id="rId4" tooltip="https://creativecommons.org/licenses/by-sa/3.0/">
                  <a:extLst>
                    <a:ext uri="{A12FA001-AC4F-418D-AE19-62706E023703}">
                      <ahyp:hlinkClr xmlns:ahyp="http://schemas.microsoft.com/office/drawing/2018/hyperlinkcolor" val="tx"/>
                    </a:ext>
                  </a:extLst>
                </a:hlinkClick>
              </a:rPr>
              <a:t>CC BY-SA</a:t>
            </a:r>
            <a:endParaRPr lang="en-GB" sz="1050">
              <a:solidFill>
                <a:srgbClr val="FFFFFF"/>
              </a:solidFill>
            </a:endParaRPr>
          </a:p>
        </p:txBody>
      </p:sp>
      <p:pic>
        <p:nvPicPr>
          <p:cNvPr id="7" name="Picture 6" descr="A map of ireland with black text">
            <a:extLst>
              <a:ext uri="{FF2B5EF4-FFF2-40B4-BE49-F238E27FC236}">
                <a16:creationId xmlns:a16="http://schemas.microsoft.com/office/drawing/2014/main" id="{72B980B3-0A2A-E632-5860-5ACB679D082B}"/>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7778840" y="2435100"/>
            <a:ext cx="5592053" cy="7128000"/>
          </a:xfrm>
          <a:prstGeom prst="rect">
            <a:avLst/>
          </a:prstGeom>
        </p:spPr>
      </p:pic>
      <p:sp>
        <p:nvSpPr>
          <p:cNvPr id="8" name="TextBox 7">
            <a:extLst>
              <a:ext uri="{FF2B5EF4-FFF2-40B4-BE49-F238E27FC236}">
                <a16:creationId xmlns:a16="http://schemas.microsoft.com/office/drawing/2014/main" id="{D21038BE-0E45-7C2E-F51D-818D3846AD8B}"/>
              </a:ext>
            </a:extLst>
          </p:cNvPr>
          <p:cNvSpPr txBox="1"/>
          <p:nvPr/>
        </p:nvSpPr>
        <p:spPr>
          <a:xfrm>
            <a:off x="1600200" y="8729618"/>
            <a:ext cx="5357813" cy="300082"/>
          </a:xfrm>
          <a:prstGeom prst="rect">
            <a:avLst/>
          </a:prstGeom>
          <a:noFill/>
        </p:spPr>
        <p:txBody>
          <a:bodyPr wrap="square" rtlCol="0">
            <a:spAutoFit/>
          </a:bodyPr>
          <a:lstStyle/>
          <a:p>
            <a:r>
              <a:rPr lang="en-GB" sz="1350" dirty="0">
                <a:hlinkClick r:id="rId6" tooltip="https://en.wikipedia.org/wiki/The_Troubles"/>
              </a:rPr>
              <a:t>This Photo</a:t>
            </a:r>
            <a:r>
              <a:rPr lang="en-GB" sz="1350" dirty="0"/>
              <a:t> by Unknown Author is licensed under </a:t>
            </a:r>
            <a:r>
              <a:rPr lang="en-GB" sz="1350" dirty="0">
                <a:hlinkClick r:id="rId4" tooltip="https://creativecommons.org/licenses/by-sa/3.0/"/>
              </a:rPr>
              <a:t>CC BY-SA</a:t>
            </a:r>
            <a:endParaRPr lang="en-GB" sz="1350" dirty="0"/>
          </a:p>
        </p:txBody>
      </p:sp>
      <p:sp>
        <p:nvSpPr>
          <p:cNvPr id="15" name="TextBox 14">
            <a:extLst>
              <a:ext uri="{FF2B5EF4-FFF2-40B4-BE49-F238E27FC236}">
                <a16:creationId xmlns:a16="http://schemas.microsoft.com/office/drawing/2014/main" id="{1B6A12D1-CA8F-ADFE-EBE6-0845898D1139}"/>
              </a:ext>
            </a:extLst>
          </p:cNvPr>
          <p:cNvSpPr txBox="1"/>
          <p:nvPr/>
        </p:nvSpPr>
        <p:spPr>
          <a:xfrm>
            <a:off x="13994259" y="4242286"/>
            <a:ext cx="3760341" cy="5493812"/>
          </a:xfrm>
          <a:prstGeom prst="rect">
            <a:avLst/>
          </a:prstGeom>
          <a:noFill/>
        </p:spPr>
        <p:txBody>
          <a:bodyPr wrap="square" rtlCol="0">
            <a:spAutoFit/>
          </a:bodyPr>
          <a:lstStyle/>
          <a:p>
            <a:r>
              <a:rPr lang="en-GB" sz="3600" b="1" dirty="0"/>
              <a:t>Ireland</a:t>
            </a:r>
          </a:p>
          <a:p>
            <a:r>
              <a:rPr lang="en-GB" sz="3600" dirty="0"/>
              <a:t>Population 5.15 million</a:t>
            </a:r>
          </a:p>
          <a:p>
            <a:r>
              <a:rPr lang="en-GB" sz="3600" dirty="0"/>
              <a:t>EU member</a:t>
            </a:r>
          </a:p>
          <a:p>
            <a:endParaRPr lang="en-GB" sz="3600" dirty="0"/>
          </a:p>
          <a:p>
            <a:r>
              <a:rPr lang="en-GB" sz="3600" dirty="0"/>
              <a:t>2 World Heritage Sites: </a:t>
            </a:r>
          </a:p>
          <a:p>
            <a:r>
              <a:rPr lang="en-GB" sz="3600" dirty="0" err="1"/>
              <a:t>Brú</a:t>
            </a:r>
            <a:r>
              <a:rPr lang="en-GB" sz="3600" dirty="0"/>
              <a:t> </a:t>
            </a:r>
            <a:r>
              <a:rPr lang="en-GB" sz="3600" dirty="0" err="1"/>
              <a:t>na</a:t>
            </a:r>
            <a:r>
              <a:rPr lang="en-GB" sz="3600" dirty="0"/>
              <a:t> </a:t>
            </a:r>
            <a:r>
              <a:rPr lang="en-GB" sz="3600" dirty="0" err="1"/>
              <a:t>Bóinne</a:t>
            </a:r>
            <a:endParaRPr lang="en-GB" sz="3600" dirty="0"/>
          </a:p>
          <a:p>
            <a:r>
              <a:rPr lang="en-GB" sz="3600" dirty="0"/>
              <a:t>Sceilg Mhichíl</a:t>
            </a:r>
          </a:p>
          <a:p>
            <a:endParaRPr lang="en-GB" sz="2700" dirty="0"/>
          </a:p>
        </p:txBody>
      </p:sp>
      <p:sp>
        <p:nvSpPr>
          <p:cNvPr id="9" name="Title 5">
            <a:extLst>
              <a:ext uri="{FF2B5EF4-FFF2-40B4-BE49-F238E27FC236}">
                <a16:creationId xmlns:a16="http://schemas.microsoft.com/office/drawing/2014/main" id="{75CAF72B-A3C2-E88E-18F0-77488F382AD8}"/>
              </a:ext>
            </a:extLst>
          </p:cNvPr>
          <p:cNvSpPr txBox="1">
            <a:spLocks/>
          </p:cNvSpPr>
          <p:nvPr/>
        </p:nvSpPr>
        <p:spPr>
          <a:xfrm>
            <a:off x="1045110" y="108841"/>
            <a:ext cx="10689690" cy="137160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8000" spc="-300" dirty="0">
                <a:solidFill>
                  <a:schemeClr val="bg1"/>
                </a:solidFill>
              </a:rPr>
              <a:t>Where to start?</a:t>
            </a:r>
            <a:endParaRPr lang="en-IE" sz="8000" spc="-300" dirty="0">
              <a:solidFill>
                <a:schemeClr val="bg1"/>
              </a:solidFill>
            </a:endParaRPr>
          </a:p>
        </p:txBody>
      </p:sp>
    </p:spTree>
    <p:extLst>
      <p:ext uri="{BB962C8B-B14F-4D97-AF65-F5344CB8AC3E}">
        <p14:creationId xmlns:p14="http://schemas.microsoft.com/office/powerpoint/2010/main" val="16460192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alpha val="70000"/>
          </a:schemeClr>
        </a:solidFill>
        <a:effectLst/>
      </p:bgPr>
    </p:bg>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B8A21456-BAB5-FA38-6AFA-08D7C9919EA9}"/>
              </a:ext>
            </a:extLst>
          </p:cNvPr>
          <p:cNvGrpSpPr/>
          <p:nvPr/>
        </p:nvGrpSpPr>
        <p:grpSpPr>
          <a:xfrm>
            <a:off x="0" y="-43559"/>
            <a:ext cx="18288000" cy="1415159"/>
            <a:chOff x="0" y="-43559"/>
            <a:chExt cx="18288000" cy="1415159"/>
          </a:xfrm>
        </p:grpSpPr>
        <p:sp>
          <p:nvSpPr>
            <p:cNvPr id="23" name="Rectangle 22">
              <a:extLst>
                <a:ext uri="{FF2B5EF4-FFF2-40B4-BE49-F238E27FC236}">
                  <a16:creationId xmlns:a16="http://schemas.microsoft.com/office/drawing/2014/main" id="{97DBE576-9C7D-A62E-46C7-CD88A6F00403}"/>
                </a:ext>
              </a:extLst>
            </p:cNvPr>
            <p:cNvSpPr/>
            <p:nvPr/>
          </p:nvSpPr>
          <p:spPr>
            <a:xfrm>
              <a:off x="0" y="0"/>
              <a:ext cx="18288000" cy="1371600"/>
            </a:xfrm>
            <a:prstGeom prst="rect">
              <a:avLst/>
            </a:prstGeom>
            <a:solidFill>
              <a:srgbClr val="3A96B8">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24" name="Title 5">
              <a:extLst>
                <a:ext uri="{FF2B5EF4-FFF2-40B4-BE49-F238E27FC236}">
                  <a16:creationId xmlns:a16="http://schemas.microsoft.com/office/drawing/2014/main" id="{2DC3D24F-4BA1-BB8D-6A77-1441A5FB1E42}"/>
                </a:ext>
              </a:extLst>
            </p:cNvPr>
            <p:cNvSpPr txBox="1">
              <a:spLocks/>
            </p:cNvSpPr>
            <p:nvPr/>
          </p:nvSpPr>
          <p:spPr>
            <a:xfrm>
              <a:off x="892710" y="-43559"/>
              <a:ext cx="10689690" cy="137160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8000" spc="-300" dirty="0">
                  <a:solidFill>
                    <a:schemeClr val="bg1"/>
                  </a:solidFill>
                </a:rPr>
                <a:t>Where to start?</a:t>
              </a:r>
              <a:endParaRPr lang="en-IE" sz="8000" spc="-300" dirty="0">
                <a:solidFill>
                  <a:schemeClr val="bg1"/>
                </a:solidFill>
              </a:endParaRPr>
            </a:p>
          </p:txBody>
        </p:sp>
      </p:grpSp>
      <p:cxnSp>
        <p:nvCxnSpPr>
          <p:cNvPr id="28" name="Straight Connector 27">
            <a:extLst>
              <a:ext uri="{FF2B5EF4-FFF2-40B4-BE49-F238E27FC236}">
                <a16:creationId xmlns:a16="http://schemas.microsoft.com/office/drawing/2014/main" id="{CC41787D-7330-0A22-289A-9C062E9B29D2}"/>
              </a:ext>
            </a:extLst>
          </p:cNvPr>
          <p:cNvCxnSpPr>
            <a:cxnSpLocks/>
          </p:cNvCxnSpPr>
          <p:nvPr/>
        </p:nvCxnSpPr>
        <p:spPr>
          <a:xfrm flipV="1">
            <a:off x="1371600" y="2029190"/>
            <a:ext cx="0" cy="6858000"/>
          </a:xfrm>
          <a:prstGeom prst="line">
            <a:avLst/>
          </a:prstGeom>
          <a:ln>
            <a:solidFill>
              <a:srgbClr val="3A96B8"/>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8E351315-7458-B783-B5C5-7BC40A7CA0E3}"/>
              </a:ext>
            </a:extLst>
          </p:cNvPr>
          <p:cNvSpPr txBox="1"/>
          <p:nvPr/>
        </p:nvSpPr>
        <p:spPr>
          <a:xfrm>
            <a:off x="2062890" y="1940020"/>
            <a:ext cx="15240000" cy="984885"/>
          </a:xfrm>
          <a:prstGeom prst="rect">
            <a:avLst/>
          </a:prstGeom>
          <a:noFill/>
        </p:spPr>
        <p:txBody>
          <a:bodyPr wrap="square" rtlCol="0">
            <a:spAutoFit/>
          </a:bodyPr>
          <a:lstStyle/>
          <a:p>
            <a:pPr marL="742950" indent="-742950">
              <a:buAutoNum type="arabicPeriod" startAt="3"/>
            </a:pPr>
            <a:endParaRPr lang="en-GB" sz="4000" dirty="0"/>
          </a:p>
          <a:p>
            <a:endParaRPr lang="en-GB" dirty="0"/>
          </a:p>
        </p:txBody>
      </p:sp>
      <p:sp>
        <p:nvSpPr>
          <p:cNvPr id="4" name="TextBox 11">
            <a:extLst>
              <a:ext uri="{FF2B5EF4-FFF2-40B4-BE49-F238E27FC236}">
                <a16:creationId xmlns:a16="http://schemas.microsoft.com/office/drawing/2014/main" id="{70C1DB3C-C55C-BA90-BFC0-375F3DECA8DD}"/>
              </a:ext>
            </a:extLst>
          </p:cNvPr>
          <p:cNvSpPr txBox="1"/>
          <p:nvPr/>
        </p:nvSpPr>
        <p:spPr>
          <a:xfrm rot="-5400000">
            <a:off x="-3611623" y="5158061"/>
            <a:ext cx="8674663" cy="1024191"/>
          </a:xfrm>
          <a:prstGeom prst="rect">
            <a:avLst/>
          </a:prstGeom>
        </p:spPr>
        <p:txBody>
          <a:bodyPr wrap="square" lIns="0" tIns="0" rIns="0" bIns="0" rtlCol="0" anchor="t">
            <a:spAutoFit/>
          </a:bodyPr>
          <a:lstStyle/>
          <a:p>
            <a:pPr algn="ctr">
              <a:lnSpc>
                <a:spcPts val="3919"/>
              </a:lnSpc>
            </a:pPr>
            <a:r>
              <a:rPr lang="en-US" sz="4400" spc="750" dirty="0">
                <a:solidFill>
                  <a:srgbClr val="3A96B8"/>
                </a:solidFill>
                <a:latin typeface="+mj-lt"/>
              </a:rPr>
              <a:t>US Climate Heritage Policy International Context</a:t>
            </a:r>
          </a:p>
        </p:txBody>
      </p:sp>
      <p:pic>
        <p:nvPicPr>
          <p:cNvPr id="5" name="Picture 4">
            <a:extLst>
              <a:ext uri="{FF2B5EF4-FFF2-40B4-BE49-F238E27FC236}">
                <a16:creationId xmlns:a16="http://schemas.microsoft.com/office/drawing/2014/main" id="{DCA305F9-B109-7BF1-1241-32F3EC6FBB28}"/>
              </a:ext>
            </a:extLst>
          </p:cNvPr>
          <p:cNvPicPr>
            <a:picLocks noChangeAspect="1"/>
          </p:cNvPicPr>
          <p:nvPr/>
        </p:nvPicPr>
        <p:blipFill rotWithShape="1">
          <a:blip r:embed="rId2"/>
          <a:srcRect l="9585" t="33333" r="35416" b="31481"/>
          <a:stretch/>
        </p:blipFill>
        <p:spPr>
          <a:xfrm>
            <a:off x="2096499" y="2722190"/>
            <a:ext cx="15206391" cy="5472000"/>
          </a:xfrm>
          <a:prstGeom prst="rect">
            <a:avLst/>
          </a:prstGeom>
        </p:spPr>
      </p:pic>
    </p:spTree>
    <p:extLst>
      <p:ext uri="{BB962C8B-B14F-4D97-AF65-F5344CB8AC3E}">
        <p14:creationId xmlns:p14="http://schemas.microsoft.com/office/powerpoint/2010/main" val="12754008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alpha val="70000"/>
          </a:schemeClr>
        </a:solidFill>
        <a:effectLst/>
      </p:bgPr>
    </p:bg>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B8A21456-BAB5-FA38-6AFA-08D7C9919EA9}"/>
              </a:ext>
            </a:extLst>
          </p:cNvPr>
          <p:cNvGrpSpPr/>
          <p:nvPr/>
        </p:nvGrpSpPr>
        <p:grpSpPr>
          <a:xfrm>
            <a:off x="0" y="-43559"/>
            <a:ext cx="18288000" cy="1415159"/>
            <a:chOff x="0" y="-43559"/>
            <a:chExt cx="18288000" cy="1415159"/>
          </a:xfrm>
        </p:grpSpPr>
        <p:sp>
          <p:nvSpPr>
            <p:cNvPr id="23" name="Rectangle 22">
              <a:extLst>
                <a:ext uri="{FF2B5EF4-FFF2-40B4-BE49-F238E27FC236}">
                  <a16:creationId xmlns:a16="http://schemas.microsoft.com/office/drawing/2014/main" id="{97DBE576-9C7D-A62E-46C7-CD88A6F00403}"/>
                </a:ext>
              </a:extLst>
            </p:cNvPr>
            <p:cNvSpPr/>
            <p:nvPr/>
          </p:nvSpPr>
          <p:spPr>
            <a:xfrm>
              <a:off x="0" y="0"/>
              <a:ext cx="18288000" cy="1371600"/>
            </a:xfrm>
            <a:prstGeom prst="rect">
              <a:avLst/>
            </a:prstGeom>
            <a:solidFill>
              <a:srgbClr val="3A96B8">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24" name="Title 5">
              <a:extLst>
                <a:ext uri="{FF2B5EF4-FFF2-40B4-BE49-F238E27FC236}">
                  <a16:creationId xmlns:a16="http://schemas.microsoft.com/office/drawing/2014/main" id="{2DC3D24F-4BA1-BB8D-6A77-1441A5FB1E42}"/>
                </a:ext>
              </a:extLst>
            </p:cNvPr>
            <p:cNvSpPr txBox="1">
              <a:spLocks/>
            </p:cNvSpPr>
            <p:nvPr/>
          </p:nvSpPr>
          <p:spPr>
            <a:xfrm>
              <a:off x="892710" y="-43559"/>
              <a:ext cx="10689690" cy="137160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8000" spc="-300" dirty="0">
                  <a:solidFill>
                    <a:schemeClr val="bg1"/>
                  </a:solidFill>
                </a:rPr>
                <a:t>The start?</a:t>
              </a:r>
              <a:endParaRPr lang="en-IE" sz="8000" spc="-300" dirty="0">
                <a:solidFill>
                  <a:schemeClr val="bg1"/>
                </a:solidFill>
              </a:endParaRPr>
            </a:p>
          </p:txBody>
        </p:sp>
      </p:grpSp>
      <p:cxnSp>
        <p:nvCxnSpPr>
          <p:cNvPr id="28" name="Straight Connector 27">
            <a:extLst>
              <a:ext uri="{FF2B5EF4-FFF2-40B4-BE49-F238E27FC236}">
                <a16:creationId xmlns:a16="http://schemas.microsoft.com/office/drawing/2014/main" id="{CC41787D-7330-0A22-289A-9C062E9B29D2}"/>
              </a:ext>
            </a:extLst>
          </p:cNvPr>
          <p:cNvCxnSpPr>
            <a:cxnSpLocks/>
          </p:cNvCxnSpPr>
          <p:nvPr/>
        </p:nvCxnSpPr>
        <p:spPr>
          <a:xfrm flipV="1">
            <a:off x="1371600" y="2029190"/>
            <a:ext cx="0" cy="6858000"/>
          </a:xfrm>
          <a:prstGeom prst="line">
            <a:avLst/>
          </a:prstGeom>
          <a:ln>
            <a:solidFill>
              <a:srgbClr val="3A96B8"/>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8E351315-7458-B783-B5C5-7BC40A7CA0E3}"/>
              </a:ext>
            </a:extLst>
          </p:cNvPr>
          <p:cNvSpPr txBox="1"/>
          <p:nvPr/>
        </p:nvSpPr>
        <p:spPr>
          <a:xfrm>
            <a:off x="2062890" y="1940020"/>
            <a:ext cx="15240000" cy="984885"/>
          </a:xfrm>
          <a:prstGeom prst="rect">
            <a:avLst/>
          </a:prstGeom>
          <a:noFill/>
        </p:spPr>
        <p:txBody>
          <a:bodyPr wrap="square" rtlCol="0">
            <a:spAutoFit/>
          </a:bodyPr>
          <a:lstStyle/>
          <a:p>
            <a:pPr marL="742950" indent="-742950">
              <a:buAutoNum type="arabicPeriod" startAt="3"/>
            </a:pPr>
            <a:endParaRPr lang="en-GB" sz="4000" dirty="0"/>
          </a:p>
          <a:p>
            <a:endParaRPr lang="en-GB" dirty="0"/>
          </a:p>
        </p:txBody>
      </p:sp>
      <p:sp>
        <p:nvSpPr>
          <p:cNvPr id="4" name="TextBox 11">
            <a:extLst>
              <a:ext uri="{FF2B5EF4-FFF2-40B4-BE49-F238E27FC236}">
                <a16:creationId xmlns:a16="http://schemas.microsoft.com/office/drawing/2014/main" id="{70C1DB3C-C55C-BA90-BFC0-375F3DECA8DD}"/>
              </a:ext>
            </a:extLst>
          </p:cNvPr>
          <p:cNvSpPr txBox="1"/>
          <p:nvPr/>
        </p:nvSpPr>
        <p:spPr>
          <a:xfrm rot="-5400000">
            <a:off x="-3611623" y="5158061"/>
            <a:ext cx="8674663" cy="1024191"/>
          </a:xfrm>
          <a:prstGeom prst="rect">
            <a:avLst/>
          </a:prstGeom>
        </p:spPr>
        <p:txBody>
          <a:bodyPr wrap="square" lIns="0" tIns="0" rIns="0" bIns="0" rtlCol="0" anchor="t">
            <a:spAutoFit/>
          </a:bodyPr>
          <a:lstStyle/>
          <a:p>
            <a:pPr algn="ctr">
              <a:lnSpc>
                <a:spcPts val="3919"/>
              </a:lnSpc>
            </a:pPr>
            <a:r>
              <a:rPr lang="en-US" sz="4400" spc="750" dirty="0">
                <a:solidFill>
                  <a:srgbClr val="3A96B8"/>
                </a:solidFill>
                <a:latin typeface="+mj-lt"/>
              </a:rPr>
              <a:t>US Climate Heritage Policy International Context</a:t>
            </a:r>
          </a:p>
        </p:txBody>
      </p:sp>
      <p:pic>
        <p:nvPicPr>
          <p:cNvPr id="3" name="Picture 2" descr="http://www.heritagecouncil.ie/typo3temp/pics/5b19f8d7cd.jpg"/>
          <p:cNvPicPr>
            <a:picLocks noChangeAspect="1" noChangeArrowheads="1"/>
          </p:cNvPicPr>
          <p:nvPr/>
        </p:nvPicPr>
        <p:blipFill>
          <a:blip r:embed="rId2" cstate="print"/>
          <a:srcRect/>
          <a:stretch>
            <a:fillRect/>
          </a:stretch>
        </p:blipFill>
        <p:spPr bwMode="auto">
          <a:xfrm>
            <a:off x="12344400" y="571500"/>
            <a:ext cx="5486400" cy="7818122"/>
          </a:xfrm>
          <a:prstGeom prst="rect">
            <a:avLst/>
          </a:prstGeom>
          <a:noFill/>
        </p:spPr>
      </p:pic>
      <p:pic>
        <p:nvPicPr>
          <p:cNvPr id="6" name="Picture 5">
            <a:extLst>
              <a:ext uri="{FF2B5EF4-FFF2-40B4-BE49-F238E27FC236}">
                <a16:creationId xmlns:a16="http://schemas.microsoft.com/office/drawing/2014/main" id="{77897694-3CA6-6632-E5FF-F1B3E1C34D9D}"/>
              </a:ext>
            </a:extLst>
          </p:cNvPr>
          <p:cNvPicPr>
            <a:picLocks noChangeAspect="1"/>
          </p:cNvPicPr>
          <p:nvPr/>
        </p:nvPicPr>
        <p:blipFill rotWithShape="1">
          <a:blip r:embed="rId3"/>
          <a:srcRect l="33751" t="25555" r="34999" b="5555"/>
          <a:stretch/>
        </p:blipFill>
        <p:spPr>
          <a:xfrm>
            <a:off x="8305800" y="2628900"/>
            <a:ext cx="5715000" cy="7086600"/>
          </a:xfrm>
          <a:prstGeom prst="rect">
            <a:avLst/>
          </a:prstGeom>
        </p:spPr>
      </p:pic>
      <p:pic>
        <p:nvPicPr>
          <p:cNvPr id="2050" name="Picture 2">
            <a:extLst>
              <a:ext uri="{FF2B5EF4-FFF2-40B4-BE49-F238E27FC236}">
                <a16:creationId xmlns:a16="http://schemas.microsoft.com/office/drawing/2014/main" id="{F5008D69-BA2A-A31E-C527-D2D56899121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67100" y="6629400"/>
            <a:ext cx="5905500" cy="33147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1828799" y="1727686"/>
            <a:ext cx="7233505" cy="4939814"/>
          </a:xfrm>
          <a:prstGeom prst="rect">
            <a:avLst/>
          </a:prstGeom>
          <a:noFill/>
        </p:spPr>
        <p:txBody>
          <a:bodyPr wrap="square" rtlCol="0">
            <a:spAutoFit/>
          </a:bodyPr>
          <a:lstStyle/>
          <a:p>
            <a:pPr marL="1028700" lvl="1" indent="-571500">
              <a:buFont typeface="Courier New" panose="02070309020205020404" pitchFamily="49" charset="0"/>
              <a:buChar char="o"/>
            </a:pPr>
            <a:r>
              <a:rPr lang="en-US" sz="3600" dirty="0">
                <a:latin typeface="Calibri" panose="020F0502020204030204" pitchFamily="34" charset="0"/>
              </a:rPr>
              <a:t>2009 report by Heritage Council and Failte Ireland</a:t>
            </a:r>
          </a:p>
          <a:p>
            <a:pPr marL="1028700" lvl="1" indent="-571500">
              <a:buFont typeface="Courier New" panose="02070309020205020404" pitchFamily="49" charset="0"/>
              <a:buChar char="o"/>
            </a:pPr>
            <a:r>
              <a:rPr lang="en-US" sz="3600" dirty="0">
                <a:latin typeface="Calibri" panose="020F0502020204030204" pitchFamily="34" charset="0"/>
              </a:rPr>
              <a:t>2010 Report ICOMOS Ireland</a:t>
            </a:r>
          </a:p>
          <a:p>
            <a:r>
              <a:rPr lang="en-US" sz="3600" dirty="0">
                <a:latin typeface="Calibri" panose="020F0502020204030204" pitchFamily="34" charset="0"/>
              </a:rPr>
              <a:t>2011 IMF Bailout</a:t>
            </a:r>
          </a:p>
          <a:p>
            <a:pPr marL="1028700" lvl="1" indent="-571500">
              <a:buFont typeface="Courier New" panose="02070309020205020404" pitchFamily="49" charset="0"/>
              <a:buChar char="o"/>
            </a:pPr>
            <a:r>
              <a:rPr lang="en-US" sz="3600" dirty="0">
                <a:latin typeface="Calibri" panose="020F0502020204030204" pitchFamily="34" charset="0"/>
              </a:rPr>
              <a:t>2013 Vulnerability assessment World Heritage Sites</a:t>
            </a:r>
          </a:p>
          <a:p>
            <a:r>
              <a:rPr lang="en-US" sz="3600" dirty="0">
                <a:latin typeface="Calibri" panose="020F0502020204030204" pitchFamily="34" charset="0"/>
              </a:rPr>
              <a:t>2016 </a:t>
            </a:r>
            <a:r>
              <a:rPr lang="en-GB" sz="3600" dirty="0">
                <a:latin typeface="Calibri" panose="020F0502020204030204" pitchFamily="34" charset="0"/>
              </a:rPr>
              <a:t>Climate Action and Low Carbon Development Act </a:t>
            </a:r>
          </a:p>
          <a:p>
            <a:endParaRPr lang="en-GB" sz="2700" dirty="0"/>
          </a:p>
        </p:txBody>
      </p:sp>
    </p:spTree>
    <p:extLst>
      <p:ext uri="{BB962C8B-B14F-4D97-AF65-F5344CB8AC3E}">
        <p14:creationId xmlns:p14="http://schemas.microsoft.com/office/powerpoint/2010/main" val="35986614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alpha val="70000"/>
          </a:schemeClr>
        </a:solidFill>
        <a:effectLst/>
      </p:bgPr>
    </p:bg>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B8A21456-BAB5-FA38-6AFA-08D7C9919EA9}"/>
              </a:ext>
            </a:extLst>
          </p:cNvPr>
          <p:cNvGrpSpPr/>
          <p:nvPr/>
        </p:nvGrpSpPr>
        <p:grpSpPr>
          <a:xfrm>
            <a:off x="0" y="-43559"/>
            <a:ext cx="18288000" cy="1415159"/>
            <a:chOff x="0" y="-43559"/>
            <a:chExt cx="18288000" cy="1415159"/>
          </a:xfrm>
        </p:grpSpPr>
        <p:sp>
          <p:nvSpPr>
            <p:cNvPr id="23" name="Rectangle 22">
              <a:extLst>
                <a:ext uri="{FF2B5EF4-FFF2-40B4-BE49-F238E27FC236}">
                  <a16:creationId xmlns:a16="http://schemas.microsoft.com/office/drawing/2014/main" id="{97DBE576-9C7D-A62E-46C7-CD88A6F00403}"/>
                </a:ext>
              </a:extLst>
            </p:cNvPr>
            <p:cNvSpPr/>
            <p:nvPr/>
          </p:nvSpPr>
          <p:spPr>
            <a:xfrm>
              <a:off x="0" y="0"/>
              <a:ext cx="18288000" cy="1371600"/>
            </a:xfrm>
            <a:prstGeom prst="rect">
              <a:avLst/>
            </a:prstGeom>
            <a:solidFill>
              <a:srgbClr val="3A96B8">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24" name="Title 5">
              <a:extLst>
                <a:ext uri="{FF2B5EF4-FFF2-40B4-BE49-F238E27FC236}">
                  <a16:creationId xmlns:a16="http://schemas.microsoft.com/office/drawing/2014/main" id="{2DC3D24F-4BA1-BB8D-6A77-1441A5FB1E42}"/>
                </a:ext>
              </a:extLst>
            </p:cNvPr>
            <p:cNvSpPr txBox="1">
              <a:spLocks/>
            </p:cNvSpPr>
            <p:nvPr/>
          </p:nvSpPr>
          <p:spPr>
            <a:xfrm>
              <a:off x="892710" y="-43559"/>
              <a:ext cx="10689690" cy="137160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8000" spc="-300" dirty="0">
                  <a:solidFill>
                    <a:schemeClr val="bg1"/>
                  </a:solidFill>
                </a:rPr>
                <a:t>Where to start?</a:t>
              </a:r>
              <a:endParaRPr lang="en-IE" sz="8000" spc="-300" dirty="0">
                <a:solidFill>
                  <a:schemeClr val="bg1"/>
                </a:solidFill>
              </a:endParaRPr>
            </a:p>
          </p:txBody>
        </p:sp>
      </p:grpSp>
      <p:cxnSp>
        <p:nvCxnSpPr>
          <p:cNvPr id="28" name="Straight Connector 27">
            <a:extLst>
              <a:ext uri="{FF2B5EF4-FFF2-40B4-BE49-F238E27FC236}">
                <a16:creationId xmlns:a16="http://schemas.microsoft.com/office/drawing/2014/main" id="{CC41787D-7330-0A22-289A-9C062E9B29D2}"/>
              </a:ext>
            </a:extLst>
          </p:cNvPr>
          <p:cNvCxnSpPr>
            <a:cxnSpLocks/>
          </p:cNvCxnSpPr>
          <p:nvPr/>
        </p:nvCxnSpPr>
        <p:spPr>
          <a:xfrm flipV="1">
            <a:off x="1371600" y="2029190"/>
            <a:ext cx="0" cy="6858000"/>
          </a:xfrm>
          <a:prstGeom prst="line">
            <a:avLst/>
          </a:prstGeom>
          <a:ln>
            <a:solidFill>
              <a:srgbClr val="3A96B8"/>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8E351315-7458-B783-B5C5-7BC40A7CA0E3}"/>
              </a:ext>
            </a:extLst>
          </p:cNvPr>
          <p:cNvSpPr txBox="1"/>
          <p:nvPr/>
        </p:nvSpPr>
        <p:spPr>
          <a:xfrm>
            <a:off x="2062890" y="1940020"/>
            <a:ext cx="15240000" cy="984885"/>
          </a:xfrm>
          <a:prstGeom prst="rect">
            <a:avLst/>
          </a:prstGeom>
          <a:noFill/>
        </p:spPr>
        <p:txBody>
          <a:bodyPr wrap="square" rtlCol="0">
            <a:spAutoFit/>
          </a:bodyPr>
          <a:lstStyle/>
          <a:p>
            <a:pPr marL="742950" indent="-742950">
              <a:buAutoNum type="arabicPeriod" startAt="3"/>
            </a:pPr>
            <a:endParaRPr lang="en-GB" sz="4000" dirty="0"/>
          </a:p>
          <a:p>
            <a:endParaRPr lang="en-GB" dirty="0"/>
          </a:p>
        </p:txBody>
      </p:sp>
      <p:sp>
        <p:nvSpPr>
          <p:cNvPr id="4" name="TextBox 11">
            <a:extLst>
              <a:ext uri="{FF2B5EF4-FFF2-40B4-BE49-F238E27FC236}">
                <a16:creationId xmlns:a16="http://schemas.microsoft.com/office/drawing/2014/main" id="{70C1DB3C-C55C-BA90-BFC0-375F3DECA8DD}"/>
              </a:ext>
            </a:extLst>
          </p:cNvPr>
          <p:cNvSpPr txBox="1"/>
          <p:nvPr/>
        </p:nvSpPr>
        <p:spPr>
          <a:xfrm rot="-5400000">
            <a:off x="-3611623" y="5158061"/>
            <a:ext cx="8674663" cy="1024191"/>
          </a:xfrm>
          <a:prstGeom prst="rect">
            <a:avLst/>
          </a:prstGeom>
        </p:spPr>
        <p:txBody>
          <a:bodyPr wrap="square" lIns="0" tIns="0" rIns="0" bIns="0" rtlCol="0" anchor="t">
            <a:spAutoFit/>
          </a:bodyPr>
          <a:lstStyle/>
          <a:p>
            <a:pPr algn="ctr">
              <a:lnSpc>
                <a:spcPts val="3919"/>
              </a:lnSpc>
            </a:pPr>
            <a:r>
              <a:rPr lang="en-US" sz="4400" spc="750" dirty="0">
                <a:solidFill>
                  <a:srgbClr val="3A96B8"/>
                </a:solidFill>
                <a:latin typeface="+mj-lt"/>
              </a:rPr>
              <a:t>US Climate Heritage Policy International Context</a:t>
            </a:r>
          </a:p>
        </p:txBody>
      </p:sp>
      <p:pic>
        <p:nvPicPr>
          <p:cNvPr id="6" name="Picture 5">
            <a:extLst>
              <a:ext uri="{FF2B5EF4-FFF2-40B4-BE49-F238E27FC236}">
                <a16:creationId xmlns:a16="http://schemas.microsoft.com/office/drawing/2014/main" id="{F076B040-E293-1BB7-D010-73F66DB4D301}"/>
              </a:ext>
            </a:extLst>
          </p:cNvPr>
          <p:cNvPicPr>
            <a:picLocks noChangeAspect="1"/>
          </p:cNvPicPr>
          <p:nvPr/>
        </p:nvPicPr>
        <p:blipFill rotWithShape="1">
          <a:blip r:embed="rId2"/>
          <a:srcRect l="39545" t="25097" r="40418" b="21941"/>
          <a:stretch/>
        </p:blipFill>
        <p:spPr>
          <a:xfrm>
            <a:off x="11646022" y="1549544"/>
            <a:ext cx="5569389" cy="8280000"/>
          </a:xfrm>
          <a:prstGeom prst="rect">
            <a:avLst/>
          </a:prstGeom>
        </p:spPr>
      </p:pic>
      <p:pic>
        <p:nvPicPr>
          <p:cNvPr id="10" name="Picture 11" descr="A drawing of a face&#10;&#10;Description generated with high confidence">
            <a:extLst>
              <a:ext uri="{FF2B5EF4-FFF2-40B4-BE49-F238E27FC236}">
                <a16:creationId xmlns:a16="http://schemas.microsoft.com/office/drawing/2014/main" id="{082D89CF-1862-45B2-8383-F46198D3AD0C}"/>
              </a:ext>
            </a:extLst>
          </p:cNvPr>
          <p:cNvPicPr>
            <a:picLocks noChangeAspect="1"/>
          </p:cNvPicPr>
          <p:nvPr/>
        </p:nvPicPr>
        <p:blipFill>
          <a:blip r:embed="rId3"/>
          <a:stretch>
            <a:fillRect/>
          </a:stretch>
        </p:blipFill>
        <p:spPr>
          <a:xfrm>
            <a:off x="1676400" y="9055795"/>
            <a:ext cx="4034585" cy="812105"/>
          </a:xfrm>
          <a:prstGeom prst="rect">
            <a:avLst/>
          </a:prstGeom>
        </p:spPr>
      </p:pic>
      <p:pic>
        <p:nvPicPr>
          <p:cNvPr id="18" name="Picture 18">
            <a:extLst>
              <a:ext uri="{FF2B5EF4-FFF2-40B4-BE49-F238E27FC236}">
                <a16:creationId xmlns:a16="http://schemas.microsoft.com/office/drawing/2014/main" id="{FA470EDC-95A8-4179-872F-388BF08F39FA}"/>
              </a:ext>
            </a:extLst>
          </p:cNvPr>
          <p:cNvPicPr>
            <a:picLocks noChangeAspect="1"/>
          </p:cNvPicPr>
          <p:nvPr/>
        </p:nvPicPr>
        <p:blipFill>
          <a:blip r:embed="rId4"/>
          <a:stretch>
            <a:fillRect/>
          </a:stretch>
        </p:blipFill>
        <p:spPr>
          <a:xfrm>
            <a:off x="6096000" y="8486916"/>
            <a:ext cx="1688483" cy="1761984"/>
          </a:xfrm>
          <a:prstGeom prst="rect">
            <a:avLst/>
          </a:prstGeom>
        </p:spPr>
      </p:pic>
      <p:pic>
        <p:nvPicPr>
          <p:cNvPr id="14" name="Picture 15">
            <a:extLst>
              <a:ext uri="{FF2B5EF4-FFF2-40B4-BE49-F238E27FC236}">
                <a16:creationId xmlns:a16="http://schemas.microsoft.com/office/drawing/2014/main" id="{2568B706-0EA8-43D1-ADB0-6D0CDD6B0785}"/>
              </a:ext>
            </a:extLst>
          </p:cNvPr>
          <p:cNvPicPr>
            <a:picLocks noChangeAspect="1"/>
          </p:cNvPicPr>
          <p:nvPr/>
        </p:nvPicPr>
        <p:blipFill rotWithShape="1">
          <a:blip r:embed="rId5"/>
          <a:srcRect l="11561" t="35385" r="13295" b="35385"/>
          <a:stretch/>
        </p:blipFill>
        <p:spPr>
          <a:xfrm>
            <a:off x="8153400" y="8920141"/>
            <a:ext cx="3236207" cy="947759"/>
          </a:xfrm>
          <a:prstGeom prst="rect">
            <a:avLst/>
          </a:prstGeom>
        </p:spPr>
      </p:pic>
      <p:pic>
        <p:nvPicPr>
          <p:cNvPr id="3" name="Picture 2" descr="Logo colour.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152082" y="6160353"/>
            <a:ext cx="5610918" cy="2031147"/>
          </a:xfrm>
          <a:prstGeom prst="rect">
            <a:avLst/>
          </a:prstGeom>
        </p:spPr>
      </p:pic>
      <p:sp>
        <p:nvSpPr>
          <p:cNvPr id="7" name="Subtitle 2">
            <a:extLst>
              <a:ext uri="{FF2B5EF4-FFF2-40B4-BE49-F238E27FC236}">
                <a16:creationId xmlns:a16="http://schemas.microsoft.com/office/drawing/2014/main" id="{D5B808BC-895A-4009-86E4-05B9FD13C101}"/>
              </a:ext>
            </a:extLst>
          </p:cNvPr>
          <p:cNvSpPr txBox="1">
            <a:spLocks/>
          </p:cNvSpPr>
          <p:nvPr/>
        </p:nvSpPr>
        <p:spPr>
          <a:xfrm>
            <a:off x="213613" y="2882451"/>
            <a:ext cx="11185262" cy="1118049"/>
          </a:xfrm>
          <a:prstGeom prst="rect">
            <a:avLst/>
          </a:prstGeom>
        </p:spPr>
        <p:txBody>
          <a:bodyPr vert="horz" lIns="124430" tIns="62214" rIns="124430" bIns="62214" rtlCol="0" anchor="ctr" anchorCtr="1">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140000"/>
              </a:lnSpc>
              <a:spcAft>
                <a:spcPts val="816"/>
              </a:spcAft>
              <a:buNone/>
            </a:pPr>
            <a:r>
              <a:rPr lang="en-US" sz="3539" b="1" spc="110" dirty="0">
                <a:solidFill>
                  <a:schemeClr val="bg2">
                    <a:lumMod val="25000"/>
                  </a:schemeClr>
                </a:solidFill>
              </a:rPr>
              <a:t>Climate Change Adaptation Strategy for </a:t>
            </a:r>
            <a:br>
              <a:rPr lang="en-US" sz="3539" b="1" spc="110" dirty="0">
                <a:solidFill>
                  <a:schemeClr val="bg2">
                    <a:lumMod val="25000"/>
                  </a:schemeClr>
                </a:solidFill>
              </a:rPr>
            </a:br>
            <a:r>
              <a:rPr lang="en-US" sz="3539" b="1" spc="110" dirty="0">
                <a:solidFill>
                  <a:schemeClr val="bg2">
                    <a:lumMod val="25000"/>
                  </a:schemeClr>
                </a:solidFill>
              </a:rPr>
              <a:t>Built and Archaeological Heritage</a:t>
            </a:r>
          </a:p>
          <a:p>
            <a:pPr marL="0" indent="0">
              <a:lnSpc>
                <a:spcPct val="140000"/>
              </a:lnSpc>
              <a:spcAft>
                <a:spcPts val="816"/>
              </a:spcAft>
              <a:buNone/>
            </a:pPr>
            <a:r>
              <a:rPr lang="en-US" sz="3539" b="1" spc="110" dirty="0">
                <a:solidFill>
                  <a:schemeClr val="bg2">
                    <a:lumMod val="25000"/>
                  </a:schemeClr>
                </a:solidFill>
              </a:rPr>
              <a:t>2019</a:t>
            </a:r>
            <a:endParaRPr lang="en-US" sz="3539" b="1" dirty="0">
              <a:solidFill>
                <a:schemeClr val="bg2">
                  <a:lumMod val="25000"/>
                </a:schemeClr>
              </a:solidFill>
            </a:endParaRPr>
          </a:p>
        </p:txBody>
      </p:sp>
    </p:spTree>
    <p:extLst>
      <p:ext uri="{BB962C8B-B14F-4D97-AF65-F5344CB8AC3E}">
        <p14:creationId xmlns:p14="http://schemas.microsoft.com/office/powerpoint/2010/main" val="41144369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alpha val="70000"/>
          </a:schemeClr>
        </a:solidFill>
        <a:effectLst/>
      </p:bgPr>
    </p:bg>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B8A21456-BAB5-FA38-6AFA-08D7C9919EA9}"/>
              </a:ext>
            </a:extLst>
          </p:cNvPr>
          <p:cNvGrpSpPr/>
          <p:nvPr/>
        </p:nvGrpSpPr>
        <p:grpSpPr>
          <a:xfrm>
            <a:off x="0" y="-43559"/>
            <a:ext cx="18288000" cy="1415159"/>
            <a:chOff x="0" y="-43559"/>
            <a:chExt cx="18288000" cy="1415159"/>
          </a:xfrm>
        </p:grpSpPr>
        <p:sp>
          <p:nvSpPr>
            <p:cNvPr id="23" name="Rectangle 22">
              <a:extLst>
                <a:ext uri="{FF2B5EF4-FFF2-40B4-BE49-F238E27FC236}">
                  <a16:creationId xmlns:a16="http://schemas.microsoft.com/office/drawing/2014/main" id="{97DBE576-9C7D-A62E-46C7-CD88A6F00403}"/>
                </a:ext>
              </a:extLst>
            </p:cNvPr>
            <p:cNvSpPr/>
            <p:nvPr/>
          </p:nvSpPr>
          <p:spPr>
            <a:xfrm>
              <a:off x="0" y="0"/>
              <a:ext cx="18288000" cy="1371600"/>
            </a:xfrm>
            <a:prstGeom prst="rect">
              <a:avLst/>
            </a:prstGeom>
            <a:solidFill>
              <a:srgbClr val="3A96B8">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24" name="Title 5">
              <a:extLst>
                <a:ext uri="{FF2B5EF4-FFF2-40B4-BE49-F238E27FC236}">
                  <a16:creationId xmlns:a16="http://schemas.microsoft.com/office/drawing/2014/main" id="{2DC3D24F-4BA1-BB8D-6A77-1441A5FB1E42}"/>
                </a:ext>
              </a:extLst>
            </p:cNvPr>
            <p:cNvSpPr txBox="1">
              <a:spLocks/>
            </p:cNvSpPr>
            <p:nvPr/>
          </p:nvSpPr>
          <p:spPr>
            <a:xfrm>
              <a:off x="892710" y="-43559"/>
              <a:ext cx="10689690" cy="137160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8000" spc="-300" dirty="0">
                  <a:solidFill>
                    <a:schemeClr val="bg1"/>
                  </a:solidFill>
                </a:rPr>
                <a:t>Where to start?</a:t>
              </a:r>
              <a:endParaRPr lang="en-IE" sz="8000" spc="-300" dirty="0">
                <a:solidFill>
                  <a:schemeClr val="bg1"/>
                </a:solidFill>
              </a:endParaRPr>
            </a:p>
          </p:txBody>
        </p:sp>
      </p:grpSp>
      <p:cxnSp>
        <p:nvCxnSpPr>
          <p:cNvPr id="28" name="Straight Connector 27">
            <a:extLst>
              <a:ext uri="{FF2B5EF4-FFF2-40B4-BE49-F238E27FC236}">
                <a16:creationId xmlns:a16="http://schemas.microsoft.com/office/drawing/2014/main" id="{CC41787D-7330-0A22-289A-9C062E9B29D2}"/>
              </a:ext>
            </a:extLst>
          </p:cNvPr>
          <p:cNvCxnSpPr>
            <a:cxnSpLocks/>
          </p:cNvCxnSpPr>
          <p:nvPr/>
        </p:nvCxnSpPr>
        <p:spPr>
          <a:xfrm flipV="1">
            <a:off x="1371600" y="2029190"/>
            <a:ext cx="0" cy="6858000"/>
          </a:xfrm>
          <a:prstGeom prst="line">
            <a:avLst/>
          </a:prstGeom>
          <a:ln>
            <a:solidFill>
              <a:srgbClr val="3A96B8"/>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8E351315-7458-B783-B5C5-7BC40A7CA0E3}"/>
              </a:ext>
            </a:extLst>
          </p:cNvPr>
          <p:cNvSpPr txBox="1"/>
          <p:nvPr/>
        </p:nvSpPr>
        <p:spPr>
          <a:xfrm>
            <a:off x="2062890" y="1940020"/>
            <a:ext cx="15240000" cy="984885"/>
          </a:xfrm>
          <a:prstGeom prst="rect">
            <a:avLst/>
          </a:prstGeom>
          <a:noFill/>
        </p:spPr>
        <p:txBody>
          <a:bodyPr wrap="square" rtlCol="0">
            <a:spAutoFit/>
          </a:bodyPr>
          <a:lstStyle/>
          <a:p>
            <a:pPr marL="742950" indent="-742950">
              <a:buAutoNum type="arabicPeriod" startAt="3"/>
            </a:pPr>
            <a:endParaRPr lang="en-GB" sz="4000" dirty="0"/>
          </a:p>
          <a:p>
            <a:endParaRPr lang="en-GB" dirty="0"/>
          </a:p>
        </p:txBody>
      </p:sp>
      <p:sp>
        <p:nvSpPr>
          <p:cNvPr id="4" name="TextBox 11">
            <a:extLst>
              <a:ext uri="{FF2B5EF4-FFF2-40B4-BE49-F238E27FC236}">
                <a16:creationId xmlns:a16="http://schemas.microsoft.com/office/drawing/2014/main" id="{70C1DB3C-C55C-BA90-BFC0-375F3DECA8DD}"/>
              </a:ext>
            </a:extLst>
          </p:cNvPr>
          <p:cNvSpPr txBox="1"/>
          <p:nvPr/>
        </p:nvSpPr>
        <p:spPr>
          <a:xfrm rot="-5400000">
            <a:off x="-3611623" y="5158061"/>
            <a:ext cx="8674663" cy="1024191"/>
          </a:xfrm>
          <a:prstGeom prst="rect">
            <a:avLst/>
          </a:prstGeom>
        </p:spPr>
        <p:txBody>
          <a:bodyPr wrap="square" lIns="0" tIns="0" rIns="0" bIns="0" rtlCol="0" anchor="t">
            <a:spAutoFit/>
          </a:bodyPr>
          <a:lstStyle/>
          <a:p>
            <a:pPr algn="ctr">
              <a:lnSpc>
                <a:spcPts val="3919"/>
              </a:lnSpc>
            </a:pPr>
            <a:r>
              <a:rPr lang="en-US" sz="4400" spc="750" dirty="0">
                <a:solidFill>
                  <a:srgbClr val="3A96B8"/>
                </a:solidFill>
                <a:latin typeface="+mj-lt"/>
              </a:rPr>
              <a:t>US Climate Heritage Policy International Context</a:t>
            </a:r>
          </a:p>
        </p:txBody>
      </p:sp>
      <p:graphicFrame>
        <p:nvGraphicFramePr>
          <p:cNvPr id="8" name="Content Placeholder 3">
            <a:extLst>
              <a:ext uri="{FF2B5EF4-FFF2-40B4-BE49-F238E27FC236}">
                <a16:creationId xmlns:a16="http://schemas.microsoft.com/office/drawing/2014/main" id="{BF167E50-5488-DD31-A69B-299429B32E9D}"/>
              </a:ext>
            </a:extLst>
          </p:cNvPr>
          <p:cNvGraphicFramePr>
            <a:graphicFrameLocks/>
          </p:cNvGraphicFramePr>
          <p:nvPr>
            <p:extLst>
              <p:ext uri="{D42A27DB-BD31-4B8C-83A1-F6EECF244321}">
                <p14:modId xmlns:p14="http://schemas.microsoft.com/office/powerpoint/2010/main" val="1829103949"/>
              </p:ext>
            </p:extLst>
          </p:nvPr>
        </p:nvGraphicFramePr>
        <p:xfrm>
          <a:off x="3519488" y="3300412"/>
          <a:ext cx="11315700" cy="60340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 name="TextBox 8">
            <a:extLst>
              <a:ext uri="{FF2B5EF4-FFF2-40B4-BE49-F238E27FC236}">
                <a16:creationId xmlns:a16="http://schemas.microsoft.com/office/drawing/2014/main" id="{D6669763-4B7F-D33F-6F17-40851AFAB680}"/>
              </a:ext>
            </a:extLst>
          </p:cNvPr>
          <p:cNvSpPr txBox="1"/>
          <p:nvPr/>
        </p:nvSpPr>
        <p:spPr>
          <a:xfrm>
            <a:off x="4343400" y="833764"/>
            <a:ext cx="11315700" cy="2176136"/>
          </a:xfrm>
          <a:prstGeom prst="rect">
            <a:avLst/>
          </a:prstGeom>
        </p:spPr>
        <p:txBody>
          <a:bodyPr vert="horz" lIns="137160" tIns="68580" rIns="137160" bIns="68580" rtlCol="0" anchor="b">
            <a:normAutofit/>
          </a:bodyPr>
          <a:lstStyle/>
          <a:p>
            <a:pPr>
              <a:lnSpc>
                <a:spcPct val="85000"/>
              </a:lnSpc>
              <a:spcAft>
                <a:spcPts val="900"/>
              </a:spcAft>
            </a:pPr>
            <a:r>
              <a:rPr lang="en-US" sz="7200" b="1" spc="-75" dirty="0">
                <a:solidFill>
                  <a:schemeClr val="tx1">
                    <a:lumMod val="75000"/>
                    <a:lumOff val="25000"/>
                  </a:schemeClr>
                </a:solidFill>
                <a:latin typeface="+mj-lt"/>
                <a:ea typeface="+mj-ea"/>
                <a:cs typeface="+mj-cs"/>
              </a:rPr>
              <a:t>Heritage &amp; Climate Action</a:t>
            </a:r>
          </a:p>
        </p:txBody>
      </p:sp>
    </p:spTree>
    <p:extLst>
      <p:ext uri="{BB962C8B-B14F-4D97-AF65-F5344CB8AC3E}">
        <p14:creationId xmlns:p14="http://schemas.microsoft.com/office/powerpoint/2010/main" val="26981338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1" name="Table 20">
            <a:extLst>
              <a:ext uri="{FF2B5EF4-FFF2-40B4-BE49-F238E27FC236}">
                <a16:creationId xmlns:a16="http://schemas.microsoft.com/office/drawing/2014/main" id="{2AF0A7F0-BEE3-C451-316F-CE85DDE95DAE}"/>
              </a:ext>
            </a:extLst>
          </p:cNvPr>
          <p:cNvGraphicFramePr>
            <a:graphicFrameLocks noGrp="1"/>
          </p:cNvGraphicFramePr>
          <p:nvPr>
            <p:extLst>
              <p:ext uri="{D42A27DB-BD31-4B8C-83A1-F6EECF244321}">
                <p14:modId xmlns:p14="http://schemas.microsoft.com/office/powerpoint/2010/main" val="1249110338"/>
              </p:ext>
            </p:extLst>
          </p:nvPr>
        </p:nvGraphicFramePr>
        <p:xfrm>
          <a:off x="755150" y="1695236"/>
          <a:ext cx="17137295" cy="8213979"/>
        </p:xfrm>
        <a:graphic>
          <a:graphicData uri="http://schemas.openxmlformats.org/drawingml/2006/table">
            <a:tbl>
              <a:tblPr firstRow="1" firstCol="1" bandRow="1"/>
              <a:tblGrid>
                <a:gridCol w="17137295">
                  <a:extLst>
                    <a:ext uri="{9D8B030D-6E8A-4147-A177-3AD203B41FA5}">
                      <a16:colId xmlns:a16="http://schemas.microsoft.com/office/drawing/2014/main" val="3759151036"/>
                    </a:ext>
                  </a:extLst>
                </a:gridCol>
              </a:tblGrid>
              <a:tr h="1927479">
                <a:tc>
                  <a:txBody>
                    <a:bodyPr/>
                    <a:lstStyle/>
                    <a:p>
                      <a:pPr algn="just" latinLnBrk="1">
                        <a:lnSpc>
                          <a:spcPct val="115000"/>
                        </a:lnSpc>
                        <a:spcAft>
                          <a:spcPts val="1000"/>
                        </a:spcAft>
                      </a:pPr>
                      <a:r>
                        <a:rPr lang="en-IE" sz="3200" b="0" kern="100" dirty="0">
                          <a:solidFill>
                            <a:srgbClr val="000000"/>
                          </a:solidFill>
                          <a:effectLst/>
                          <a:latin typeface="+mn-lt"/>
                          <a:ea typeface="Malgun Gothic" panose="020B0503020000020004" pitchFamily="34" charset="-127"/>
                          <a:cs typeface="Times New Roman" panose="02020603050405020304" pitchFamily="18" charset="0"/>
                        </a:rPr>
                        <a:t>GOAL 1: Improve understanding of the heritage resource and its vulnerability to climate </a:t>
                      </a:r>
                    </a:p>
                    <a:p>
                      <a:pPr algn="just" latinLnBrk="1">
                        <a:lnSpc>
                          <a:spcPct val="115000"/>
                        </a:lnSpc>
                        <a:spcAft>
                          <a:spcPts val="1000"/>
                        </a:spcAft>
                      </a:pPr>
                      <a:r>
                        <a:rPr lang="en-IE" sz="3200" b="0" kern="100" dirty="0">
                          <a:solidFill>
                            <a:srgbClr val="000000"/>
                          </a:solidFill>
                          <a:effectLst/>
                          <a:latin typeface="+mn-lt"/>
                          <a:ea typeface="Malgun Gothic" panose="020B0503020000020004" pitchFamily="34" charset="-127"/>
                          <a:cs typeface="Times New Roman" panose="02020603050405020304" pitchFamily="18" charset="0"/>
                        </a:rPr>
                        <a:t>change impacts</a:t>
                      </a:r>
                    </a:p>
                    <a:p>
                      <a:pPr algn="just" latinLnBrk="1">
                        <a:lnSpc>
                          <a:spcPct val="115000"/>
                        </a:lnSpc>
                        <a:spcAft>
                          <a:spcPts val="1000"/>
                        </a:spcAft>
                      </a:pPr>
                      <a:endParaRPr lang="en-GB" sz="3200" b="0" kern="100" dirty="0">
                        <a:effectLst/>
                        <a:latin typeface="+mn-lt"/>
                        <a:ea typeface="Malgun Gothic" panose="020B0503020000020004" pitchFamily="34" charset="-127"/>
                        <a:cs typeface="Times New Roman" panose="02020603050405020304" pitchFamily="18" charset="0"/>
                      </a:endParaRPr>
                    </a:p>
                  </a:txBody>
                  <a:tcPr marL="102870" marR="1028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CDDC"/>
                    </a:solidFill>
                  </a:tcPr>
                </a:tc>
                <a:extLst>
                  <a:ext uri="{0D108BD9-81ED-4DB2-BD59-A6C34878D82A}">
                    <a16:rowId xmlns:a16="http://schemas.microsoft.com/office/drawing/2014/main" val="608416242"/>
                  </a:ext>
                </a:extLst>
              </a:tr>
              <a:tr h="1927479">
                <a:tc>
                  <a:txBody>
                    <a:bodyPr/>
                    <a:lstStyle/>
                    <a:p>
                      <a:pPr algn="just" latinLnBrk="1">
                        <a:lnSpc>
                          <a:spcPct val="115000"/>
                        </a:lnSpc>
                        <a:spcAft>
                          <a:spcPts val="1000"/>
                        </a:spcAft>
                      </a:pPr>
                      <a:r>
                        <a:rPr lang="en-IE" sz="3200" b="0" kern="100" dirty="0">
                          <a:solidFill>
                            <a:srgbClr val="000000"/>
                          </a:solidFill>
                          <a:effectLst/>
                          <a:latin typeface="+mn-lt"/>
                          <a:ea typeface="Malgun Gothic" panose="020B0503020000020004" pitchFamily="34" charset="-127"/>
                          <a:cs typeface="Times New Roman" panose="02020603050405020304" pitchFamily="18" charset="0"/>
                        </a:rPr>
                        <a:t>GOAL 2. Develop and mainstream sustainable policies and plans for climate change </a:t>
                      </a:r>
                    </a:p>
                    <a:p>
                      <a:pPr algn="just" latinLnBrk="1">
                        <a:lnSpc>
                          <a:spcPct val="115000"/>
                        </a:lnSpc>
                        <a:spcAft>
                          <a:spcPts val="1000"/>
                        </a:spcAft>
                      </a:pPr>
                      <a:r>
                        <a:rPr lang="en-IE" sz="3200" b="0" kern="100" dirty="0">
                          <a:solidFill>
                            <a:srgbClr val="000000"/>
                          </a:solidFill>
                          <a:effectLst/>
                          <a:latin typeface="+mn-lt"/>
                          <a:ea typeface="Malgun Gothic" panose="020B0503020000020004" pitchFamily="34" charset="-127"/>
                          <a:cs typeface="Times New Roman" panose="02020603050405020304" pitchFamily="18" charset="0"/>
                        </a:rPr>
                        <a:t>adaptation of built and archaeological heritage</a:t>
                      </a:r>
                    </a:p>
                    <a:p>
                      <a:pPr algn="just" latinLnBrk="1">
                        <a:lnSpc>
                          <a:spcPct val="115000"/>
                        </a:lnSpc>
                        <a:spcAft>
                          <a:spcPts val="1000"/>
                        </a:spcAft>
                      </a:pPr>
                      <a:endParaRPr lang="en-GB" sz="3200" b="0" kern="100" dirty="0">
                        <a:effectLst/>
                        <a:latin typeface="+mn-lt"/>
                        <a:ea typeface="Malgun Gothic" panose="020B0503020000020004" pitchFamily="34" charset="-127"/>
                        <a:cs typeface="Times New Roman" panose="02020603050405020304" pitchFamily="18" charset="0"/>
                      </a:endParaRPr>
                    </a:p>
                  </a:txBody>
                  <a:tcPr marL="102870" marR="1028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CDDC"/>
                    </a:solidFill>
                  </a:tcPr>
                </a:tc>
                <a:extLst>
                  <a:ext uri="{0D108BD9-81ED-4DB2-BD59-A6C34878D82A}">
                    <a16:rowId xmlns:a16="http://schemas.microsoft.com/office/drawing/2014/main" val="1285640375"/>
                  </a:ext>
                </a:extLst>
              </a:tr>
              <a:tr h="1211199">
                <a:tc>
                  <a:txBody>
                    <a:bodyPr/>
                    <a:lstStyle/>
                    <a:p>
                      <a:pPr algn="just" latinLnBrk="1">
                        <a:lnSpc>
                          <a:spcPct val="115000"/>
                        </a:lnSpc>
                        <a:spcAft>
                          <a:spcPts val="1000"/>
                        </a:spcAft>
                      </a:pPr>
                      <a:r>
                        <a:rPr lang="en-IE" sz="3200" b="0" kern="100" dirty="0">
                          <a:solidFill>
                            <a:srgbClr val="000000"/>
                          </a:solidFill>
                          <a:effectLst/>
                          <a:latin typeface="+mn-lt"/>
                          <a:ea typeface="Malgun Gothic" panose="020B0503020000020004" pitchFamily="34" charset="-127"/>
                          <a:cs typeface="Times New Roman" panose="02020603050405020304" pitchFamily="18" charset="0"/>
                        </a:rPr>
                        <a:t>GOAL 3. Conserve Ireland’s heritage for future generations</a:t>
                      </a:r>
                    </a:p>
                    <a:p>
                      <a:pPr algn="just" latinLnBrk="1">
                        <a:lnSpc>
                          <a:spcPct val="115000"/>
                        </a:lnSpc>
                        <a:spcAft>
                          <a:spcPts val="1000"/>
                        </a:spcAft>
                      </a:pPr>
                      <a:endParaRPr lang="en-GB" sz="3200" b="0" kern="100" dirty="0">
                        <a:effectLst/>
                        <a:latin typeface="+mn-lt"/>
                        <a:ea typeface="Malgun Gothic" panose="020B0503020000020004" pitchFamily="34" charset="-127"/>
                        <a:cs typeface="Times New Roman" panose="02020603050405020304" pitchFamily="18" charset="0"/>
                      </a:endParaRPr>
                    </a:p>
                  </a:txBody>
                  <a:tcPr marL="102870" marR="1028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CDDC"/>
                    </a:solidFill>
                  </a:tcPr>
                </a:tc>
                <a:extLst>
                  <a:ext uri="{0D108BD9-81ED-4DB2-BD59-A6C34878D82A}">
                    <a16:rowId xmlns:a16="http://schemas.microsoft.com/office/drawing/2014/main" val="2770902285"/>
                  </a:ext>
                </a:extLst>
              </a:tr>
              <a:tr h="1211199">
                <a:tc>
                  <a:txBody>
                    <a:bodyPr/>
                    <a:lstStyle/>
                    <a:p>
                      <a:pPr algn="just" latinLnBrk="1">
                        <a:lnSpc>
                          <a:spcPct val="115000"/>
                        </a:lnSpc>
                        <a:spcAft>
                          <a:spcPts val="1000"/>
                        </a:spcAft>
                      </a:pPr>
                      <a:r>
                        <a:rPr lang="en-IE" sz="3200" b="0" kern="100" dirty="0">
                          <a:solidFill>
                            <a:srgbClr val="000000"/>
                          </a:solidFill>
                          <a:effectLst/>
                          <a:latin typeface="+mn-lt"/>
                          <a:ea typeface="Malgun Gothic" panose="020B0503020000020004" pitchFamily="34" charset="-127"/>
                          <a:cs typeface="Times New Roman" panose="02020603050405020304" pitchFamily="18" charset="0"/>
                        </a:rPr>
                        <a:t>GOAL 4. Communicate and transfer knowledge</a:t>
                      </a:r>
                    </a:p>
                    <a:p>
                      <a:pPr algn="just" latinLnBrk="1">
                        <a:lnSpc>
                          <a:spcPct val="115000"/>
                        </a:lnSpc>
                        <a:spcAft>
                          <a:spcPts val="1000"/>
                        </a:spcAft>
                      </a:pPr>
                      <a:endParaRPr lang="en-GB" sz="3200" b="0" kern="100" dirty="0">
                        <a:effectLst/>
                        <a:latin typeface="+mn-lt"/>
                        <a:ea typeface="Malgun Gothic" panose="020B0503020000020004" pitchFamily="34" charset="-127"/>
                        <a:cs typeface="Times New Roman" panose="02020603050405020304" pitchFamily="18" charset="0"/>
                      </a:endParaRPr>
                    </a:p>
                  </a:txBody>
                  <a:tcPr marL="102870" marR="1028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CDDC"/>
                    </a:solidFill>
                  </a:tcPr>
                </a:tc>
                <a:extLst>
                  <a:ext uri="{0D108BD9-81ED-4DB2-BD59-A6C34878D82A}">
                    <a16:rowId xmlns:a16="http://schemas.microsoft.com/office/drawing/2014/main" val="2394382953"/>
                  </a:ext>
                </a:extLst>
              </a:tr>
              <a:tr h="1927479">
                <a:tc>
                  <a:txBody>
                    <a:bodyPr/>
                    <a:lstStyle/>
                    <a:p>
                      <a:pPr algn="just" latinLnBrk="1">
                        <a:lnSpc>
                          <a:spcPct val="115000"/>
                        </a:lnSpc>
                        <a:spcAft>
                          <a:spcPts val="1000"/>
                        </a:spcAft>
                      </a:pPr>
                      <a:r>
                        <a:rPr lang="en-IE" sz="3200" b="0" kern="100" dirty="0">
                          <a:solidFill>
                            <a:srgbClr val="000000"/>
                          </a:solidFill>
                          <a:effectLst/>
                          <a:latin typeface="+mn-lt"/>
                          <a:ea typeface="Malgun Gothic" panose="020B0503020000020004" pitchFamily="34" charset="-127"/>
                          <a:cs typeface="Times New Roman" panose="02020603050405020304" pitchFamily="18" charset="0"/>
                        </a:rPr>
                        <a:t>GOAL 5. Exploit the opportunities for built and archaeological heritage to demonstrate </a:t>
                      </a:r>
                    </a:p>
                    <a:p>
                      <a:pPr algn="just" latinLnBrk="1">
                        <a:lnSpc>
                          <a:spcPct val="115000"/>
                        </a:lnSpc>
                        <a:spcAft>
                          <a:spcPts val="1000"/>
                        </a:spcAft>
                      </a:pPr>
                      <a:r>
                        <a:rPr lang="en-IE" sz="3200" b="0" kern="100" dirty="0">
                          <a:solidFill>
                            <a:srgbClr val="000000"/>
                          </a:solidFill>
                          <a:effectLst/>
                          <a:latin typeface="+mn-lt"/>
                          <a:ea typeface="Malgun Gothic" panose="020B0503020000020004" pitchFamily="34" charset="-127"/>
                          <a:cs typeface="Times New Roman" panose="02020603050405020304" pitchFamily="18" charset="0"/>
                        </a:rPr>
                        <a:t>value and secure resources</a:t>
                      </a:r>
                    </a:p>
                    <a:p>
                      <a:pPr algn="just" latinLnBrk="1">
                        <a:lnSpc>
                          <a:spcPct val="115000"/>
                        </a:lnSpc>
                        <a:spcAft>
                          <a:spcPts val="1000"/>
                        </a:spcAft>
                      </a:pPr>
                      <a:endParaRPr lang="en-GB" sz="3200" b="0" kern="100" dirty="0">
                        <a:effectLst/>
                        <a:latin typeface="+mn-lt"/>
                        <a:ea typeface="Malgun Gothic" panose="020B0503020000020004" pitchFamily="34" charset="-127"/>
                        <a:cs typeface="Times New Roman" panose="02020603050405020304" pitchFamily="18" charset="0"/>
                      </a:endParaRPr>
                    </a:p>
                  </a:txBody>
                  <a:tcPr marL="102870" marR="1028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CDDC"/>
                    </a:solidFill>
                  </a:tcPr>
                </a:tc>
                <a:extLst>
                  <a:ext uri="{0D108BD9-81ED-4DB2-BD59-A6C34878D82A}">
                    <a16:rowId xmlns:a16="http://schemas.microsoft.com/office/drawing/2014/main" val="2772040926"/>
                  </a:ext>
                </a:extLst>
              </a:tr>
            </a:tbl>
          </a:graphicData>
        </a:graphic>
      </p:graphicFrame>
      <p:sp>
        <p:nvSpPr>
          <p:cNvPr id="2" name="TextBox 1">
            <a:extLst>
              <a:ext uri="{FF2B5EF4-FFF2-40B4-BE49-F238E27FC236}">
                <a16:creationId xmlns:a16="http://schemas.microsoft.com/office/drawing/2014/main" id="{3A840B7E-A51B-0C7A-0465-6FE05A8F6ADF}"/>
              </a:ext>
            </a:extLst>
          </p:cNvPr>
          <p:cNvSpPr txBox="1"/>
          <p:nvPr/>
        </p:nvSpPr>
        <p:spPr>
          <a:xfrm>
            <a:off x="3255658" y="585628"/>
            <a:ext cx="12251495" cy="646331"/>
          </a:xfrm>
          <a:prstGeom prst="rect">
            <a:avLst/>
          </a:prstGeom>
          <a:noFill/>
        </p:spPr>
        <p:txBody>
          <a:bodyPr wrap="none" rtlCol="0">
            <a:spAutoFit/>
          </a:bodyPr>
          <a:lstStyle/>
          <a:p>
            <a:r>
              <a:rPr lang="en-GB" sz="3600" b="1" dirty="0"/>
              <a:t>5 Goals, 16 Objectives, 48 actions (with indicators and outputs)</a:t>
            </a:r>
          </a:p>
        </p:txBody>
      </p:sp>
    </p:spTree>
    <p:extLst>
      <p:ext uri="{BB962C8B-B14F-4D97-AF65-F5344CB8AC3E}">
        <p14:creationId xmlns:p14="http://schemas.microsoft.com/office/powerpoint/2010/main" val="20532155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2D2454-EEC5-854C-88FC-67068EC80D88}"/>
              </a:ext>
            </a:extLst>
          </p:cNvPr>
          <p:cNvSpPr>
            <a:spLocks noGrp="1"/>
          </p:cNvSpPr>
          <p:nvPr>
            <p:ph type="title"/>
          </p:nvPr>
        </p:nvSpPr>
        <p:spPr>
          <a:xfrm>
            <a:off x="721519" y="5629273"/>
            <a:ext cx="4936331" cy="3679031"/>
          </a:xfrm>
        </p:spPr>
        <p:txBody>
          <a:bodyPr anchor="ctr">
            <a:normAutofit/>
          </a:bodyPr>
          <a:lstStyle/>
          <a:p>
            <a:pPr>
              <a:lnSpc>
                <a:spcPct val="90000"/>
              </a:lnSpc>
            </a:pPr>
            <a:r>
              <a:rPr lang="en-GB" sz="4200" b="1"/>
              <a:t>National strategy supported by scientific research leading to local actions</a:t>
            </a:r>
            <a:br>
              <a:rPr lang="en-GB" sz="4200" b="1"/>
            </a:br>
            <a:endParaRPr lang="en-US" sz="4200"/>
          </a:p>
        </p:txBody>
      </p:sp>
      <p:pic>
        <p:nvPicPr>
          <p:cNvPr id="5" name="Picture 4" descr="A group of people standing together&#10;&#10;Description automatically generated">
            <a:extLst>
              <a:ext uri="{FF2B5EF4-FFF2-40B4-BE49-F238E27FC236}">
                <a16:creationId xmlns:a16="http://schemas.microsoft.com/office/drawing/2014/main" id="{5A66FA8E-5A33-4798-21EE-4612E472C7F6}"/>
              </a:ext>
            </a:extLst>
          </p:cNvPr>
          <p:cNvPicPr>
            <a:picLocks noChangeAspect="1"/>
          </p:cNvPicPr>
          <p:nvPr/>
        </p:nvPicPr>
        <p:blipFill>
          <a:blip r:embed="rId2">
            <a:extLst>
              <a:ext uri="{28A0092B-C50C-407E-A947-70E740481C1C}">
                <a14:useLocalDpi xmlns:a14="http://schemas.microsoft.com/office/drawing/2010/main" val="0"/>
              </a:ext>
            </a:extLst>
          </a:blip>
          <a:srcRect t="30435"/>
          <a:stretch/>
        </p:blipFill>
        <p:spPr>
          <a:xfrm>
            <a:off x="20" y="10"/>
            <a:ext cx="18287980" cy="5565909"/>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graphicFrame>
        <p:nvGraphicFramePr>
          <p:cNvPr id="4" name="Diagram 3">
            <a:extLst>
              <a:ext uri="{FF2B5EF4-FFF2-40B4-BE49-F238E27FC236}">
                <a16:creationId xmlns:a16="http://schemas.microsoft.com/office/drawing/2014/main" id="{5E7B9A83-4CBE-6842-A637-88CED81CA7B2}"/>
              </a:ext>
            </a:extLst>
          </p:cNvPr>
          <p:cNvGraphicFramePr/>
          <p:nvPr>
            <p:extLst>
              <p:ext uri="{D42A27DB-BD31-4B8C-83A1-F6EECF244321}">
                <p14:modId xmlns:p14="http://schemas.microsoft.com/office/powerpoint/2010/main" val="2701816353"/>
              </p:ext>
            </p:extLst>
          </p:nvPr>
        </p:nvGraphicFramePr>
        <p:xfrm>
          <a:off x="6335973" y="5629275"/>
          <a:ext cx="11228119" cy="367903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38489645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Metropolitan">
  <a:themeElements>
    <a:clrScheme name="Metropolitan">
      <a:dk1>
        <a:sysClr val="windowText" lastClr="000000"/>
      </a:dk1>
      <a:lt1>
        <a:sysClr val="window" lastClr="FFFFFF"/>
      </a:lt1>
      <a:dk2>
        <a:srgbClr val="162F33"/>
      </a:dk2>
      <a:lt2>
        <a:srgbClr val="EAF0E0"/>
      </a:lt2>
      <a:accent1>
        <a:srgbClr val="50B4C8"/>
      </a:accent1>
      <a:accent2>
        <a:srgbClr val="A8B97F"/>
      </a:accent2>
      <a:accent3>
        <a:srgbClr val="9B9256"/>
      </a:accent3>
      <a:accent4>
        <a:srgbClr val="657689"/>
      </a:accent4>
      <a:accent5>
        <a:srgbClr val="7A855D"/>
      </a:accent5>
      <a:accent6>
        <a:srgbClr val="84AC9D"/>
      </a:accent6>
      <a:hlink>
        <a:srgbClr val="2370CD"/>
      </a:hlink>
      <a:folHlink>
        <a:srgbClr val="877589"/>
      </a:folHlink>
    </a:clrScheme>
    <a:fontScheme name="Metropolitan">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Metropolitan">
      <a:fillStyleLst>
        <a:solidFill>
          <a:schemeClr val="phClr"/>
        </a:solidFill>
        <a:gradFill rotWithShape="1">
          <a:gsLst>
            <a:gs pos="0">
              <a:schemeClr val="phClr">
                <a:tint val="70000"/>
                <a:satMod val="100000"/>
                <a:lumMod val="110000"/>
              </a:schemeClr>
            </a:gs>
            <a:gs pos="50000">
              <a:schemeClr val="phClr">
                <a:tint val="75000"/>
                <a:satMod val="101000"/>
                <a:lumMod val="105000"/>
              </a:schemeClr>
            </a:gs>
            <a:gs pos="100000">
              <a:schemeClr val="phClr">
                <a:tint val="82000"/>
                <a:satMod val="104000"/>
                <a:lumMod val="105000"/>
              </a:schemeClr>
            </a:gs>
          </a:gsLst>
          <a:lin ang="2700000" scaled="0"/>
        </a:gradFill>
        <a:gradFill rotWithShape="1">
          <a:gsLst>
            <a:gs pos="0">
              <a:schemeClr val="phClr">
                <a:tint val="97000"/>
                <a:satMod val="100000"/>
                <a:lumMod val="102000"/>
              </a:schemeClr>
            </a:gs>
            <a:gs pos="50000">
              <a:schemeClr val="phClr">
                <a:shade val="100000"/>
                <a:satMod val="100000"/>
                <a:lumMod val="100000"/>
              </a:schemeClr>
            </a:gs>
            <a:gs pos="100000">
              <a:schemeClr val="phClr">
                <a:shade val="80000"/>
                <a:satMod val="100000"/>
                <a:lumMod val="99000"/>
              </a:schemeClr>
            </a:gs>
          </a:gsLst>
          <a:lin ang="27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Elements>
  <a:objectDefaults/>
  <a:extraClrSchemeLst/>
  <a:extLst>
    <a:ext uri="{05A4C25C-085E-4340-85A3-A5531E510DB2}">
      <thm15:themeFamily xmlns:thm15="http://schemas.microsoft.com/office/thememl/2012/main" name="Metropolitan" id="{4C5440D6-04D2-4954-96CF-F251137069B2}" vid="{79CFCA13-9412-4290-BB4B-85112F88857B}"/>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A2612219D5C5C54E8AFB15D3D70698E7" ma:contentTypeVersion="2" ma:contentTypeDescription="Create a new document." ma:contentTypeScope="" ma:versionID="32558e881261b7d4b7417297f64cf613">
  <xsd:schema xmlns:xsd="http://www.w3.org/2001/XMLSchema" xmlns:xs="http://www.w3.org/2001/XMLSchema" xmlns:p="http://schemas.microsoft.com/office/2006/metadata/properties" xmlns:ns3="c38bc1d5-68a3-45eb-986c-2811ac23309c" targetNamespace="http://schemas.microsoft.com/office/2006/metadata/properties" ma:root="true" ma:fieldsID="1c7719646eb48a04cd7bf588a9eb2158" ns3:_="">
    <xsd:import namespace="c38bc1d5-68a3-45eb-986c-2811ac23309c"/>
    <xsd:element name="properties">
      <xsd:complexType>
        <xsd:sequence>
          <xsd:element name="documentManagement">
            <xsd:complexType>
              <xsd:all>
                <xsd:element ref="ns3:MediaServiceMetadata" minOccurs="0"/>
                <xsd:element ref="ns3: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38bc1d5-68a3-45eb-986c-2811ac23309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7AAE1156-8A23-4506-96B9-544D4B99B7FA}">
  <ds:schemaRefs>
    <ds:schemaRef ds:uri="http://schemas.microsoft.com/sharepoint/v3/contenttype/forms"/>
  </ds:schemaRefs>
</ds:datastoreItem>
</file>

<file path=customXml/itemProps2.xml><?xml version="1.0" encoding="utf-8"?>
<ds:datastoreItem xmlns:ds="http://schemas.openxmlformats.org/officeDocument/2006/customXml" ds:itemID="{5CCFF42F-AFC1-4008-9EB2-D34057C6643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38bc1d5-68a3-45eb-986c-2811ac23309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88CBA131-BBAA-4D93-81D9-B4B0B2B4B672}">
  <ds:schemaRefs>
    <ds:schemaRef ds:uri="http://purl.org/dc/elements/1.1/"/>
    <ds:schemaRef ds:uri="http://schemas.microsoft.com/office/2006/metadata/properties"/>
    <ds:schemaRef ds:uri="http://schemas.microsoft.com/office/2006/documentManagement/types"/>
    <ds:schemaRef ds:uri="http://purl.org/dc/terms/"/>
    <ds:schemaRef ds:uri="http://schemas.openxmlformats.org/package/2006/metadata/core-properties"/>
    <ds:schemaRef ds:uri="http://purl.org/dc/dcmitype/"/>
    <ds:schemaRef ds:uri="http://schemas.microsoft.com/office/infopath/2007/PartnerControls"/>
    <ds:schemaRef ds:uri="c38bc1d5-68a3-45eb-986c-2811ac23309c"/>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Retrospect</Template>
  <TotalTime>9739</TotalTime>
  <Words>1212</Words>
  <Application>Microsoft Office PowerPoint</Application>
  <PresentationFormat>Custom</PresentationFormat>
  <Paragraphs>132</Paragraphs>
  <Slides>26</Slides>
  <Notes>2</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26</vt:i4>
      </vt:variant>
    </vt:vector>
  </HeadingPairs>
  <TitlesOfParts>
    <vt:vector size="35" baseType="lpstr">
      <vt:lpstr>Calibri</vt:lpstr>
      <vt:lpstr>Arial</vt:lpstr>
      <vt:lpstr>Calibri Light</vt:lpstr>
      <vt:lpstr>Symbol</vt:lpstr>
      <vt:lpstr>Courier New</vt:lpstr>
      <vt:lpstr>Times-Roman</vt:lpstr>
      <vt:lpstr>Roboto</vt:lpstr>
      <vt:lpstr>Office Theme</vt:lpstr>
      <vt:lpstr>Metropolitan</vt:lpstr>
      <vt:lpstr>PowerPoint Presentation</vt:lpstr>
      <vt:lpstr>Introduction</vt:lpstr>
      <vt:lpstr>PowerPoint Presentation</vt:lpstr>
      <vt:lpstr>PowerPoint Presentation</vt:lpstr>
      <vt:lpstr>PowerPoint Presentation</vt:lpstr>
      <vt:lpstr>PowerPoint Presentation</vt:lpstr>
      <vt:lpstr>PowerPoint Presentation</vt:lpstr>
      <vt:lpstr>PowerPoint Presentation</vt:lpstr>
      <vt:lpstr>National strategy supported by scientific research leading to local actions </vt:lpstr>
      <vt:lpstr>PowerPoint Presentation</vt:lpstr>
      <vt:lpstr>Climate Change Risk &amp; Adaptation Assessment of Six Local Authority Graveyards in Co. Kerry</vt:lpstr>
      <vt:lpstr>PowerPoint Presentation</vt:lpstr>
      <vt:lpstr>PowerPoint Presentation</vt:lpstr>
      <vt:lpstr>PowerPoint Presentation</vt:lpstr>
      <vt:lpstr>PowerPoint Presentation</vt:lpstr>
      <vt:lpstr>PowerPoint Presentation</vt:lpstr>
      <vt:lpstr>Climate Adaptation Guidance for Local Authorities: Increasing the resilience of heritage resources to current and future climate conditions     Webinar: Actioning Policy, Climate Change Adaptation for Built and Archaeological Heritage  </vt:lpstr>
      <vt:lpstr>PowerPoint Presentation</vt:lpstr>
      <vt:lpstr>Technical Site Visit</vt:lpstr>
      <vt:lpstr>Technical &amp; Community Workshops</vt:lpstr>
      <vt:lpstr>PowerPoint Presentation</vt:lpstr>
      <vt:lpstr>PowerPoint Presentation</vt:lpstr>
      <vt:lpstr>PowerPoint Presentation</vt:lpstr>
      <vt:lpstr>Visual Centre for Contemporary Art Short Circuit Short Circuit is a series of four conversation events taking place in Helena Fitzgerald’s exhibition A Space for Making Good Decisions About Place in April and May 2022. </vt:lpstr>
      <vt:lpstr>Thank you for listening</vt:lpstr>
      <vt:lpstr>References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Template</dc:title>
  <dc:creator>Fan Regan</dc:creator>
  <cp:lastModifiedBy>Cathy Daly</cp:lastModifiedBy>
  <cp:revision>131</cp:revision>
  <cp:lastPrinted>2023-06-26T07:55:47Z</cp:lastPrinted>
  <dcterms:created xsi:type="dcterms:W3CDTF">2006-08-16T00:00:00Z</dcterms:created>
  <dcterms:modified xsi:type="dcterms:W3CDTF">2024-10-03T01:43:19Z</dcterms:modified>
  <dc:identifier>DAFCRJ9otr8</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0x010100A2612219D5C5C54E8AFB15D3D70698E7</vt:lpwstr>
  </property>
</Properties>
</file>