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57" r:id="rId2"/>
    <p:sldId id="481" r:id="rId3"/>
    <p:sldId id="279" r:id="rId4"/>
    <p:sldId id="579" r:id="rId5"/>
    <p:sldId id="608" r:id="rId6"/>
    <p:sldId id="273" r:id="rId7"/>
    <p:sldId id="276" r:id="rId8"/>
    <p:sldId id="259" r:id="rId9"/>
    <p:sldId id="478" r:id="rId10"/>
    <p:sldId id="278" r:id="rId11"/>
    <p:sldId id="611" r:id="rId12"/>
    <p:sldId id="282" r:id="rId13"/>
    <p:sldId id="616" r:id="rId14"/>
    <p:sldId id="296" r:id="rId15"/>
    <p:sldId id="615" r:id="rId16"/>
    <p:sldId id="472" r:id="rId17"/>
    <p:sldId id="477" r:id="rId18"/>
    <p:sldId id="473" r:id="rId19"/>
    <p:sldId id="480" r:id="rId20"/>
    <p:sldId id="479" r:id="rId21"/>
    <p:sldId id="274" r:id="rId22"/>
    <p:sldId id="614" r:id="rId23"/>
    <p:sldId id="271" r:id="rId24"/>
    <p:sldId id="618" r:id="rId25"/>
    <p:sldId id="619" r:id="rId26"/>
    <p:sldId id="620" r:id="rId27"/>
    <p:sldId id="621" r:id="rId28"/>
    <p:sldId id="265" r:id="rId29"/>
    <p:sldId id="263" r:id="rId30"/>
    <p:sldId id="270" r:id="rId31"/>
    <p:sldId id="266" r:id="rId32"/>
    <p:sldId id="268" r:id="rId33"/>
    <p:sldId id="269" r:id="rId34"/>
    <p:sldId id="623" r:id="rId35"/>
    <p:sldId id="625" r:id="rId36"/>
    <p:sldId id="626" r:id="rId37"/>
    <p:sldId id="264" r:id="rId38"/>
    <p:sldId id="628" r:id="rId39"/>
    <p:sldId id="267" r:id="rId40"/>
    <p:sldId id="629" r:id="rId41"/>
    <p:sldId id="632" r:id="rId42"/>
    <p:sldId id="634" r:id="rId43"/>
    <p:sldId id="60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8"/>
  </p:normalViewPr>
  <p:slideViewPr>
    <p:cSldViewPr snapToGrid="0">
      <p:cViewPr varScale="1">
        <p:scale>
          <a:sx n="105" d="100"/>
          <a:sy n="105" d="100"/>
        </p:scale>
        <p:origin x="6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08CD0-26AA-A741-B5A2-B20C1F298E58}" type="datetimeFigureOut">
              <a:rPr lang="es-CO" smtClean="0"/>
              <a:t>4/10/24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E8385-E365-164F-88BA-272C89F8050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112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7599358d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7599358d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9594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9ac459db8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19ac459db8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7599358d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7599358d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2071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0847dc43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30847dc43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7599358d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7599358d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3267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7599358d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7599358d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3296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7599358d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7599358d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036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7599358d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7599358d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082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7599358d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7599358d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1032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A91B-9760-854F-BA55-77656E402D75}" type="datetimeFigureOut">
              <a:rPr lang="es-CO" smtClean="0"/>
              <a:t>4/10/24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4AFA-3DEB-DF4A-AA67-2403A177FF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76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A91B-9760-854F-BA55-77656E402D75}" type="datetimeFigureOut">
              <a:rPr lang="es-CO" smtClean="0"/>
              <a:t>4/10/24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4AFA-3DEB-DF4A-AA67-2403A177FF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2323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A91B-9760-854F-BA55-77656E402D75}" type="datetimeFigureOut">
              <a:rPr lang="es-CO" smtClean="0"/>
              <a:t>4/10/24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4AFA-3DEB-DF4A-AA67-2403A177FF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5028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624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A91B-9760-854F-BA55-77656E402D75}" type="datetimeFigureOut">
              <a:rPr lang="es-CO" smtClean="0"/>
              <a:t>4/10/24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4AFA-3DEB-DF4A-AA67-2403A177FF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642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A91B-9760-854F-BA55-77656E402D75}" type="datetimeFigureOut">
              <a:rPr lang="es-CO" smtClean="0"/>
              <a:t>4/10/24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4AFA-3DEB-DF4A-AA67-2403A177FF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492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A91B-9760-854F-BA55-77656E402D75}" type="datetimeFigureOut">
              <a:rPr lang="es-CO" smtClean="0"/>
              <a:t>4/10/24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4AFA-3DEB-DF4A-AA67-2403A177FF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170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A91B-9760-854F-BA55-77656E402D75}" type="datetimeFigureOut">
              <a:rPr lang="es-CO" smtClean="0"/>
              <a:t>4/10/24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4AFA-3DEB-DF4A-AA67-2403A177FF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941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A91B-9760-854F-BA55-77656E402D75}" type="datetimeFigureOut">
              <a:rPr lang="es-CO" smtClean="0"/>
              <a:t>4/10/24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4AFA-3DEB-DF4A-AA67-2403A177FF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976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A91B-9760-854F-BA55-77656E402D75}" type="datetimeFigureOut">
              <a:rPr lang="es-CO" smtClean="0"/>
              <a:t>4/10/24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4AFA-3DEB-DF4A-AA67-2403A177FF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309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A91B-9760-854F-BA55-77656E402D75}" type="datetimeFigureOut">
              <a:rPr lang="es-CO" smtClean="0"/>
              <a:t>4/10/24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4AFA-3DEB-DF4A-AA67-2403A177FF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694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A91B-9760-854F-BA55-77656E402D75}" type="datetimeFigureOut">
              <a:rPr lang="es-CO" smtClean="0"/>
              <a:t>4/10/24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4AFA-3DEB-DF4A-AA67-2403A177FF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052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31A91B-9760-854F-BA55-77656E402D75}" type="datetimeFigureOut">
              <a:rPr lang="es-CO" smtClean="0"/>
              <a:t>4/10/24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584AFA-3DEB-DF4A-AA67-2403A177FF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430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itageadapts.org/about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hyperlink" Target="https://www.heritageadapts.org/abou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www.heritageadapts.org/about" TargetMode="Externa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hyperlink" Target="https://www.heritageadapts.org/abou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hc.unesco.org/en/list/285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7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8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12CB5-174E-049D-186F-31A686EFB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84;g19ac459db8b_0_0">
            <a:extLst>
              <a:ext uri="{FF2B5EF4-FFF2-40B4-BE49-F238E27FC236}">
                <a16:creationId xmlns:a16="http://schemas.microsoft.com/office/drawing/2014/main" id="{2BE51059-2411-FE8D-E9C7-9C02CFFB261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750"/>
            <a:ext cx="9144000" cy="68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B7327C6-B8F8-4394-8279-A2DDBA695EF3}"/>
              </a:ext>
            </a:extLst>
          </p:cNvPr>
          <p:cNvSpPr txBox="1"/>
          <p:nvPr/>
        </p:nvSpPr>
        <p:spPr>
          <a:xfrm>
            <a:off x="-95946" y="5769032"/>
            <a:ext cx="52165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bg1">
                    <a:lumMod val="85000"/>
                  </a:schemeClr>
                </a:solidFill>
                <a:latin typeface="minion-pro"/>
              </a:rPr>
              <a:t>CARLOS DEL CAIRO HURTADO</a:t>
            </a:r>
          </a:p>
          <a:p>
            <a:pPr algn="ctr"/>
            <a:r>
              <a:rPr lang="es-CO" sz="1400" dirty="0" err="1">
                <a:solidFill>
                  <a:schemeClr val="bg1">
                    <a:lumMod val="85000"/>
                  </a:schemeClr>
                </a:solidFill>
                <a:latin typeface="minion-pro"/>
              </a:rPr>
              <a:t>Member</a:t>
            </a:r>
            <a:r>
              <a:rPr lang="es-CO" sz="1400" dirty="0">
                <a:solidFill>
                  <a:schemeClr val="bg1">
                    <a:lumMod val="85000"/>
                  </a:schemeClr>
                </a:solidFill>
                <a:latin typeface="minion-pro"/>
              </a:rPr>
              <a:t> </a:t>
            </a:r>
            <a:r>
              <a:rPr lang="es-CO" sz="1400" dirty="0" err="1">
                <a:solidFill>
                  <a:schemeClr val="bg1">
                    <a:lumMod val="85000"/>
                  </a:schemeClr>
                </a:solidFill>
                <a:latin typeface="minion-pro"/>
              </a:rPr>
              <a:t>of</a:t>
            </a:r>
            <a:r>
              <a:rPr lang="es-CO" sz="1400" dirty="0">
                <a:solidFill>
                  <a:schemeClr val="bg1">
                    <a:lumMod val="85000"/>
                  </a:schemeClr>
                </a:solidFill>
                <a:latin typeface="minion-pro"/>
              </a:rPr>
              <a:t> </a:t>
            </a:r>
            <a:r>
              <a:rPr lang="es-CO" sz="1400" dirty="0" err="1">
                <a:solidFill>
                  <a:schemeClr val="bg1">
                    <a:lumMod val="85000"/>
                  </a:schemeClr>
                </a:solidFill>
                <a:latin typeface="minion-pro"/>
              </a:rPr>
              <a:t>preserving</a:t>
            </a:r>
            <a:r>
              <a:rPr lang="es-CO" sz="1400" dirty="0">
                <a:solidFill>
                  <a:schemeClr val="bg1">
                    <a:lumMod val="85000"/>
                  </a:schemeClr>
                </a:solidFill>
                <a:latin typeface="minion-pro"/>
              </a:rPr>
              <a:t> </a:t>
            </a:r>
            <a:r>
              <a:rPr lang="es-CO" sz="1400" dirty="0" err="1">
                <a:solidFill>
                  <a:schemeClr val="bg1">
                    <a:lumMod val="85000"/>
                  </a:schemeClr>
                </a:solidFill>
                <a:latin typeface="minion-pro"/>
              </a:rPr>
              <a:t>Legacies</a:t>
            </a:r>
            <a:r>
              <a:rPr lang="es-CO" sz="1400" dirty="0">
                <a:solidFill>
                  <a:schemeClr val="bg1">
                    <a:lumMod val="85000"/>
                  </a:schemeClr>
                </a:solidFill>
                <a:latin typeface="minion-pro"/>
              </a:rPr>
              <a:t> Project </a:t>
            </a:r>
          </a:p>
          <a:p>
            <a:pPr algn="ctr"/>
            <a:r>
              <a:rPr lang="es-CO" sz="1400" dirty="0" err="1">
                <a:solidFill>
                  <a:schemeClr val="bg1">
                    <a:lumMod val="85000"/>
                  </a:schemeClr>
                </a:solidFill>
                <a:latin typeface="minion-pro"/>
              </a:rPr>
              <a:t>Professor</a:t>
            </a:r>
            <a:r>
              <a:rPr lang="es-CO" sz="1400" dirty="0">
                <a:solidFill>
                  <a:schemeClr val="bg1">
                    <a:lumMod val="85000"/>
                  </a:schemeClr>
                </a:solidFill>
                <a:latin typeface="minion-pro"/>
              </a:rPr>
              <a:t> – </a:t>
            </a:r>
            <a:r>
              <a:rPr lang="es-CO" sz="1400" dirty="0" err="1">
                <a:solidFill>
                  <a:schemeClr val="bg1">
                    <a:lumMod val="85000"/>
                  </a:schemeClr>
                </a:solidFill>
                <a:latin typeface="minion-pro"/>
              </a:rPr>
              <a:t>Researcher</a:t>
            </a:r>
            <a:r>
              <a:rPr lang="es-CO" sz="1400" dirty="0">
                <a:solidFill>
                  <a:schemeClr val="bg1">
                    <a:lumMod val="85000"/>
                  </a:schemeClr>
                </a:solidFill>
                <a:latin typeface="minion-pro"/>
              </a:rPr>
              <a:t> Escuela Naval Almirante Padilla ENAP</a:t>
            </a:r>
          </a:p>
          <a:p>
            <a:pPr algn="ctr"/>
            <a:r>
              <a:rPr lang="es-CO" sz="1400" dirty="0">
                <a:solidFill>
                  <a:schemeClr val="bg1">
                    <a:lumMod val="85000"/>
                  </a:schemeClr>
                </a:solidFill>
                <a:latin typeface="minion-pro"/>
              </a:rPr>
              <a:t>Colombia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E16CD3-CA4C-152F-D509-68D22373FFFE}"/>
              </a:ext>
            </a:extLst>
          </p:cNvPr>
          <p:cNvSpPr txBox="1"/>
          <p:nvPr/>
        </p:nvSpPr>
        <p:spPr>
          <a:xfrm>
            <a:off x="5864087" y="3219877"/>
            <a:ext cx="33758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i="0" dirty="0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Panel 3</a:t>
            </a:r>
          </a:p>
          <a:p>
            <a:pPr algn="ctr"/>
            <a:r>
              <a:rPr lang="es-CO" sz="1400" i="0" dirty="0" err="1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Climate</a:t>
            </a:r>
            <a:r>
              <a:rPr lang="es-CO" sz="1400" i="0" dirty="0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 Change </a:t>
            </a:r>
            <a:r>
              <a:rPr lang="es-CO" sz="1400" i="0" dirty="0" err="1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Adaptation</a:t>
            </a:r>
            <a:r>
              <a:rPr lang="es-CO" sz="1400" i="0" dirty="0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: </a:t>
            </a:r>
            <a:r>
              <a:rPr lang="es-CO" sz="1400" i="0" dirty="0" err="1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Domestic</a:t>
            </a:r>
            <a:r>
              <a:rPr lang="es-CO" sz="1400" i="0" dirty="0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 </a:t>
            </a:r>
            <a:r>
              <a:rPr lang="es-CO" sz="1400" i="0" dirty="0" err="1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Efforts</a:t>
            </a:r>
            <a:r>
              <a:rPr lang="es-CO" sz="1400" i="0" dirty="0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 </a:t>
            </a:r>
            <a:r>
              <a:rPr lang="es-CO" sz="1400" i="0" dirty="0" err="1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Towards</a:t>
            </a:r>
            <a:r>
              <a:rPr lang="es-CO" sz="1400" i="0" dirty="0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 </a:t>
            </a:r>
            <a:r>
              <a:rPr lang="es-CO" sz="1400" i="0" dirty="0" err="1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Climate</a:t>
            </a:r>
            <a:r>
              <a:rPr lang="es-CO" sz="1400" i="0" dirty="0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 </a:t>
            </a:r>
            <a:r>
              <a:rPr lang="es-CO" sz="1400" i="0" dirty="0" err="1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Heritage</a:t>
            </a:r>
            <a:r>
              <a:rPr lang="es-CO" sz="1400" i="0" dirty="0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 </a:t>
            </a:r>
            <a:r>
              <a:rPr lang="es-CO" sz="1400" i="0" dirty="0" err="1">
                <a:solidFill>
                  <a:schemeClr val="accent3">
                    <a:lumMod val="75000"/>
                  </a:schemeClr>
                </a:solidFill>
                <a:effectLst/>
                <a:latin typeface="minion-pro"/>
              </a:rPr>
              <a:t>Policy</a:t>
            </a:r>
            <a:endParaRPr lang="es-CO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F77B9F-B9DE-B92C-356D-937B1B69F02C}"/>
              </a:ext>
            </a:extLst>
          </p:cNvPr>
          <p:cNvSpPr txBox="1"/>
          <p:nvPr/>
        </p:nvSpPr>
        <p:spPr>
          <a:xfrm>
            <a:off x="-278296" y="332168"/>
            <a:ext cx="9998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Local </a:t>
            </a:r>
            <a:r>
              <a:rPr lang="es-CO" sz="28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problems</a:t>
            </a:r>
            <a:r>
              <a:rPr lang="es-CO" sz="28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, global </a:t>
            </a:r>
            <a:r>
              <a:rPr lang="es-CO" sz="28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solutions</a:t>
            </a:r>
            <a:r>
              <a:rPr lang="es-CO" sz="28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: </a:t>
            </a:r>
          </a:p>
          <a:p>
            <a:pPr algn="ctr"/>
            <a:r>
              <a:rPr lang="es-CO" sz="28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CO" sz="2800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</a:t>
            </a:r>
            <a:r>
              <a:rPr lang="es-CO" sz="28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limate</a:t>
            </a:r>
            <a:r>
              <a:rPr lang="es-CO" sz="28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CO" sz="28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change</a:t>
            </a:r>
            <a:r>
              <a:rPr lang="es-CO" sz="28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s-CO" sz="28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impacts</a:t>
            </a:r>
            <a:r>
              <a:rPr lang="es-CO" sz="28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CO" sz="28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on</a:t>
            </a:r>
            <a:r>
              <a:rPr lang="es-CO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CO" sz="28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es-CO" sz="28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s-CO" sz="28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Fortified</a:t>
            </a:r>
            <a:r>
              <a:rPr lang="es-CO" sz="28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CO" sz="2800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Landscape</a:t>
            </a:r>
            <a:r>
              <a:rPr lang="es-CO" sz="28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CO" sz="28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es-CO" sz="28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Cartagena de Indias, Colombia</a:t>
            </a:r>
            <a:endParaRPr lang="es-CO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0BB3AE-9041-AC5F-88DA-0E18FDE85A3C}"/>
              </a:ext>
            </a:extLst>
          </p:cNvPr>
          <p:cNvSpPr txBox="1"/>
          <p:nvPr/>
        </p:nvSpPr>
        <p:spPr>
          <a:xfrm>
            <a:off x="5767942" y="5815198"/>
            <a:ext cx="35681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100" dirty="0">
                <a:latin typeface="minion-pro"/>
              </a:rPr>
              <a:t>U.S. </a:t>
            </a:r>
            <a:r>
              <a:rPr lang="es-CO" sz="1100" dirty="0" err="1">
                <a:latin typeface="minion-pro"/>
              </a:rPr>
              <a:t>Climate</a:t>
            </a:r>
            <a:r>
              <a:rPr lang="es-CO" sz="1100" dirty="0">
                <a:latin typeface="minion-pro"/>
              </a:rPr>
              <a:t> </a:t>
            </a:r>
            <a:r>
              <a:rPr lang="es-CO" sz="1100" dirty="0" err="1">
                <a:latin typeface="minion-pro"/>
              </a:rPr>
              <a:t>Heritage</a:t>
            </a:r>
            <a:r>
              <a:rPr lang="es-CO" sz="1100" dirty="0">
                <a:latin typeface="minion-pro"/>
              </a:rPr>
              <a:t> in </a:t>
            </a:r>
            <a:r>
              <a:rPr lang="es-CO" sz="1100" dirty="0" err="1">
                <a:latin typeface="minion-pro"/>
              </a:rPr>
              <a:t>the</a:t>
            </a:r>
            <a:r>
              <a:rPr lang="es-CO" sz="1100" dirty="0">
                <a:latin typeface="minion-pro"/>
              </a:rPr>
              <a:t> International </a:t>
            </a:r>
            <a:r>
              <a:rPr lang="es-CO" sz="1100" dirty="0" err="1">
                <a:latin typeface="minion-pro"/>
              </a:rPr>
              <a:t>Context</a:t>
            </a:r>
            <a:endParaRPr lang="es-CO" sz="1100" dirty="0">
              <a:latin typeface="minion-pro"/>
            </a:endParaRPr>
          </a:p>
          <a:p>
            <a:pPr algn="ctr"/>
            <a:r>
              <a:rPr lang="es-CO" sz="1100" dirty="0">
                <a:latin typeface="minion-pro"/>
              </a:rPr>
              <a:t>Washington D.C </a:t>
            </a:r>
            <a:r>
              <a:rPr lang="es-CO" sz="1100" dirty="0" err="1">
                <a:latin typeface="minion-pro"/>
              </a:rPr>
              <a:t>October</a:t>
            </a:r>
            <a:r>
              <a:rPr lang="es-CO" sz="1100" dirty="0">
                <a:latin typeface="minion-pro"/>
              </a:rPr>
              <a:t> 4th, 2024</a:t>
            </a:r>
            <a:endParaRPr lang="es-CO" sz="1100" dirty="0"/>
          </a:p>
        </p:txBody>
      </p:sp>
    </p:spTree>
    <p:extLst>
      <p:ext uri="{BB962C8B-B14F-4D97-AF65-F5344CB8AC3E}">
        <p14:creationId xmlns:p14="http://schemas.microsoft.com/office/powerpoint/2010/main" val="94502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074505A-E2AD-6617-4E95-682970E1C6BC}"/>
              </a:ext>
            </a:extLst>
          </p:cNvPr>
          <p:cNvSpPr txBox="1"/>
          <p:nvPr/>
        </p:nvSpPr>
        <p:spPr>
          <a:xfrm>
            <a:off x="6537394" y="2828835"/>
            <a:ext cx="2286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water</a:t>
            </a:r>
            <a:r>
              <a:rPr lang="es-CO" dirty="0"/>
              <a:t> and </a:t>
            </a:r>
            <a:r>
              <a:rPr lang="es-CO" dirty="0" err="1"/>
              <a:t>land</a:t>
            </a:r>
            <a:r>
              <a:rPr lang="es-CO" dirty="0"/>
              <a:t> </a:t>
            </a:r>
            <a:r>
              <a:rPr lang="es-CO" dirty="0" err="1"/>
              <a:t>roads</a:t>
            </a:r>
            <a:r>
              <a:rPr lang="es-CO" dirty="0"/>
              <a:t> </a:t>
            </a:r>
            <a:r>
              <a:rPr lang="es-CO" dirty="0" err="1"/>
              <a:t>that</a:t>
            </a:r>
            <a:r>
              <a:rPr lang="es-CO" dirty="0"/>
              <a:t> </a:t>
            </a:r>
            <a:r>
              <a:rPr lang="es-CO" dirty="0" err="1"/>
              <a:t>connect</a:t>
            </a:r>
            <a:r>
              <a:rPr lang="es-CO" dirty="0"/>
              <a:t> and </a:t>
            </a:r>
            <a:r>
              <a:rPr lang="es-CO" dirty="0" err="1"/>
              <a:t>communicate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entire</a:t>
            </a:r>
            <a:r>
              <a:rPr lang="es-CO" dirty="0"/>
              <a:t> </a:t>
            </a:r>
            <a:r>
              <a:rPr lang="es-CO" dirty="0" err="1"/>
              <a:t>territory</a:t>
            </a:r>
            <a:r>
              <a:rPr lang="es-CO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B2F9B2-6F8E-F5C3-622D-297155E93388}"/>
              </a:ext>
            </a:extLst>
          </p:cNvPr>
          <p:cNvSpPr txBox="1"/>
          <p:nvPr/>
        </p:nvSpPr>
        <p:spPr>
          <a:xfrm>
            <a:off x="320606" y="2875038"/>
            <a:ext cx="2286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dirty="0" err="1"/>
              <a:t>The</a:t>
            </a:r>
            <a:r>
              <a:rPr lang="es-CO" dirty="0"/>
              <a:t> natural </a:t>
            </a:r>
            <a:r>
              <a:rPr lang="es-CO" dirty="0" err="1"/>
              <a:t>elements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bay</a:t>
            </a:r>
            <a:r>
              <a:rPr lang="es-CO" dirty="0"/>
              <a:t> (</a:t>
            </a:r>
            <a:r>
              <a:rPr lang="es-CO" dirty="0" err="1"/>
              <a:t>geomorphology</a:t>
            </a:r>
            <a:r>
              <a:rPr lang="es-CO" dirty="0"/>
              <a:t>, flora, fauna),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3C04E27-9BAE-3E56-50C7-7B94B0D3DD51}"/>
              </a:ext>
            </a:extLst>
          </p:cNvPr>
          <p:cNvSpPr txBox="1"/>
          <p:nvPr/>
        </p:nvSpPr>
        <p:spPr>
          <a:xfrm>
            <a:off x="2913017" y="5273815"/>
            <a:ext cx="3546565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physical</a:t>
            </a:r>
            <a:r>
              <a:rPr lang="es-CO" dirty="0"/>
              <a:t> </a:t>
            </a:r>
            <a:r>
              <a:rPr lang="es-CO" dirty="0" err="1"/>
              <a:t>contexts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properties</a:t>
            </a:r>
            <a:r>
              <a:rPr lang="es-CO" dirty="0"/>
              <a:t> </a:t>
            </a:r>
            <a:r>
              <a:rPr lang="es-CO" dirty="0" err="1"/>
              <a:t>that</a:t>
            </a:r>
            <a:r>
              <a:rPr lang="es-CO" dirty="0"/>
              <a:t> are </a:t>
            </a:r>
            <a:r>
              <a:rPr lang="es-CO" dirty="0" err="1"/>
              <a:t>now</a:t>
            </a:r>
            <a:r>
              <a:rPr lang="es-CO" dirty="0"/>
              <a:t> </a:t>
            </a:r>
            <a:r>
              <a:rPr lang="es-CO" dirty="0" err="1"/>
              <a:t>national</a:t>
            </a:r>
            <a:r>
              <a:rPr lang="es-CO" dirty="0"/>
              <a:t> </a:t>
            </a:r>
            <a:r>
              <a:rPr lang="es-CO" dirty="0" err="1"/>
              <a:t>heritage</a:t>
            </a:r>
            <a:r>
              <a:rPr lang="es-CO" dirty="0"/>
              <a:t> (</a:t>
            </a:r>
            <a:r>
              <a:rPr lang="es-CO" dirty="0" err="1"/>
              <a:t>architecture</a:t>
            </a:r>
            <a:r>
              <a:rPr lang="es-CO" dirty="0"/>
              <a:t> </a:t>
            </a:r>
            <a:r>
              <a:rPr lang="es-CO" dirty="0" err="1"/>
              <a:t>adapted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environment</a:t>
            </a:r>
            <a:r>
              <a:rPr lang="es-CO" dirty="0"/>
              <a:t> and in response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socioeconomic</a:t>
            </a:r>
            <a:r>
              <a:rPr lang="es-CO" dirty="0"/>
              <a:t> </a:t>
            </a:r>
            <a:r>
              <a:rPr lang="es-CO" dirty="0" err="1"/>
              <a:t>conditions</a:t>
            </a:r>
            <a:r>
              <a:rPr lang="es-CO" dirty="0"/>
              <a:t>),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EE67DDC-C281-933A-6AE5-DEE09DC5B371}"/>
              </a:ext>
            </a:extLst>
          </p:cNvPr>
          <p:cNvSpPr txBox="1"/>
          <p:nvPr/>
        </p:nvSpPr>
        <p:spPr>
          <a:xfrm>
            <a:off x="2759811" y="480171"/>
            <a:ext cx="354656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customs</a:t>
            </a:r>
            <a:r>
              <a:rPr lang="es-CO" dirty="0"/>
              <a:t> and </a:t>
            </a:r>
            <a:r>
              <a:rPr lang="es-CO" dirty="0" err="1"/>
              <a:t>traditions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surrounding</a:t>
            </a:r>
            <a:r>
              <a:rPr lang="es-CO" dirty="0"/>
              <a:t> </a:t>
            </a:r>
            <a:r>
              <a:rPr lang="es-CO" dirty="0" err="1"/>
              <a:t>communities</a:t>
            </a:r>
            <a:r>
              <a:rPr lang="es-CO" dirty="0"/>
              <a:t> (</a:t>
            </a:r>
            <a:r>
              <a:rPr lang="es-CO" dirty="0" err="1"/>
              <a:t>daily</a:t>
            </a:r>
            <a:r>
              <a:rPr lang="es-CO" dirty="0"/>
              <a:t> </a:t>
            </a:r>
            <a:r>
              <a:rPr lang="es-CO" dirty="0" err="1"/>
              <a:t>life</a:t>
            </a:r>
            <a:r>
              <a:rPr lang="es-CO" dirty="0"/>
              <a:t>), 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A915C23-C7C4-1348-D09C-1537F69ABC15}"/>
              </a:ext>
            </a:extLst>
          </p:cNvPr>
          <p:cNvGrpSpPr/>
          <p:nvPr/>
        </p:nvGrpSpPr>
        <p:grpSpPr>
          <a:xfrm>
            <a:off x="3056991" y="1953603"/>
            <a:ext cx="2952206" cy="3043200"/>
            <a:chOff x="3095897" y="1603216"/>
            <a:chExt cx="2952206" cy="3043200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20C505F8-C010-1413-DEA2-22ABABFFCA7D}"/>
                </a:ext>
              </a:extLst>
            </p:cNvPr>
            <p:cNvSpPr/>
            <p:nvPr/>
          </p:nvSpPr>
          <p:spPr>
            <a:xfrm>
              <a:off x="3095897" y="1603216"/>
              <a:ext cx="2952206" cy="3043200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A051846-24A2-013D-2449-48372AECB0EE}"/>
                </a:ext>
              </a:extLst>
            </p:cNvPr>
            <p:cNvSpPr txBox="1"/>
            <p:nvPr/>
          </p:nvSpPr>
          <p:spPr>
            <a:xfrm>
              <a:off x="3180804" y="2601948"/>
              <a:ext cx="278238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dirty="0">
                  <a:latin typeface="Aharoni" panose="02010803020104030203" pitchFamily="2" charset="-79"/>
                  <a:cs typeface="Aharoni" panose="02010803020104030203" pitchFamily="2" charset="-79"/>
                </a:rPr>
                <a:t>THE FORTIFIED LANDSCAPE OF CARTAGENA DE INDIAS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1659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cuerpo de agua&#10;&#10;Descripción generada automáticamente">
            <a:extLst>
              <a:ext uri="{FF2B5EF4-FFF2-40B4-BE49-F238E27FC236}">
                <a16:creationId xmlns:a16="http://schemas.microsoft.com/office/drawing/2014/main" id="{005C71EB-E21F-4108-BD7A-0B4B49CFA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7" b="9663"/>
          <a:stretch/>
        </p:blipFill>
        <p:spPr>
          <a:xfrm>
            <a:off x="-1480126" y="21227"/>
            <a:ext cx="12154260" cy="68367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513500-C5EF-41BB-A98C-216B8A578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Heavy" panose="020B0903020102020204" pitchFamily="34" charset="0"/>
              </a:rPr>
              <a:t>Military constructions</a:t>
            </a:r>
          </a:p>
        </p:txBody>
      </p:sp>
    </p:spTree>
    <p:extLst>
      <p:ext uri="{BB962C8B-B14F-4D97-AF65-F5344CB8AC3E}">
        <p14:creationId xmlns:p14="http://schemas.microsoft.com/office/powerpoint/2010/main" val="243922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34CF81-F273-4909-B1D2-E0D4BDA95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79" y="4767495"/>
            <a:ext cx="8579095" cy="697835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Fuentes Históricas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121EB8CF-0501-4286-9179-58FC875AF85C}"/>
              </a:ext>
            </a:extLst>
          </p:cNvPr>
          <p:cNvSpPr txBox="1">
            <a:spLocks/>
          </p:cNvSpPr>
          <p:nvPr/>
        </p:nvSpPr>
        <p:spPr>
          <a:xfrm>
            <a:off x="386479" y="5510974"/>
            <a:ext cx="2517356" cy="6940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s-MX" sz="1050" dirty="0">
                <a:latin typeface="Franklin Gothic Book" panose="020B0503020102020204" pitchFamily="34" charset="0"/>
              </a:rPr>
              <a:t>Planta y perspectiva del Castillo San Luis de </a:t>
            </a:r>
            <a:r>
              <a:rPr lang="es-MX" sz="1050" dirty="0" err="1">
                <a:latin typeface="Franklin Gothic Book" panose="020B0503020102020204" pitchFamily="34" charset="0"/>
              </a:rPr>
              <a:t>voca</a:t>
            </a:r>
            <a:r>
              <a:rPr lang="es-MX" sz="1050" dirty="0">
                <a:latin typeface="Franklin Gothic Book" panose="020B0503020102020204" pitchFamily="34" charset="0"/>
              </a:rPr>
              <a:t> Chica del Puerto de la Ciudad de Cartagena (1661) MP-PANAMA 73</a:t>
            </a:r>
            <a:endParaRPr lang="es-CO" sz="1050" dirty="0">
              <a:latin typeface="Franklin Gothic Book" panose="020B0503020102020204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7460631-A2F7-4669-A518-2917BFADEF82}"/>
              </a:ext>
            </a:extLst>
          </p:cNvPr>
          <p:cNvSpPr txBox="1">
            <a:spLocks/>
          </p:cNvSpPr>
          <p:nvPr/>
        </p:nvSpPr>
        <p:spPr>
          <a:xfrm>
            <a:off x="3452262" y="5526045"/>
            <a:ext cx="2517356" cy="6940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n-US" sz="900" dirty="0">
                <a:latin typeface="Franklin Gothic Book" panose="020B0503020102020204" pitchFamily="34" charset="0"/>
              </a:rPr>
              <a:t>A plan of Fort St. Louis, St. Joseph, St. </a:t>
            </a:r>
            <a:r>
              <a:rPr lang="en-US" sz="900" dirty="0" err="1">
                <a:latin typeface="Franklin Gothic Book" panose="020B0503020102020204" pitchFamily="34" charset="0"/>
              </a:rPr>
              <a:t>Jago</a:t>
            </a:r>
            <a:r>
              <a:rPr lang="en-US" sz="900" dirty="0">
                <a:latin typeface="Franklin Gothic Book" panose="020B0503020102020204" pitchFamily="34" charset="0"/>
              </a:rPr>
              <a:t> &amp; of St. Philip </a:t>
            </a:r>
            <a:r>
              <a:rPr lang="en-US" sz="900" dirty="0" err="1">
                <a:latin typeface="Franklin Gothic Book" panose="020B0503020102020204" pitchFamily="34" charset="0"/>
              </a:rPr>
              <a:t>scituated</a:t>
            </a:r>
            <a:r>
              <a:rPr lang="en-US" sz="900" dirty="0">
                <a:latin typeface="Franklin Gothic Book" panose="020B0503020102020204" pitchFamily="34" charset="0"/>
              </a:rPr>
              <a:t> at ye entrance of Cartagena Harbour or Boca-Chica with ye parts adjacent and also of the attacks made against the said forts (1741) Library of the Congress</a:t>
            </a:r>
            <a:endParaRPr lang="es-CO" sz="900" dirty="0">
              <a:latin typeface="Franklin Gothic Book" panose="020B05030201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4D36279-59AE-41A5-9C78-CB8877278A14}"/>
              </a:ext>
            </a:extLst>
          </p:cNvPr>
          <p:cNvSpPr txBox="1">
            <a:spLocks/>
          </p:cNvSpPr>
          <p:nvPr/>
        </p:nvSpPr>
        <p:spPr>
          <a:xfrm>
            <a:off x="6430885" y="5515495"/>
            <a:ext cx="2517356" cy="6940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s-CO" sz="1200" dirty="0">
                <a:latin typeface="Franklin Gothic Book" panose="020B0503020102020204" pitchFamily="34" charset="0"/>
              </a:rPr>
              <a:t>Plano del Canal de Boca Chica, Cartagena de Indias (1758) MP-PANAMA,342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58331DD-0CED-418D-8512-CD71DC79FF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3949" y="3124378"/>
            <a:ext cx="2223788" cy="238659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6BD8851-BB24-4438-8905-0BDF21284EE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41491" y="3124379"/>
            <a:ext cx="2296144" cy="2336767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06C486D-C02D-437A-9C3F-F88E11206AEF}"/>
              </a:ext>
            </a:extLst>
          </p:cNvPr>
          <p:cNvPicPr/>
          <p:nvPr/>
        </p:nvPicPr>
        <p:blipFill>
          <a:blip r:embed="rId4"/>
          <a:srcRect b="12878"/>
          <a:stretch>
            <a:fillRect/>
          </a:stretch>
        </p:blipFill>
        <p:spPr>
          <a:xfrm>
            <a:off x="3397424" y="3124378"/>
            <a:ext cx="2478417" cy="2383271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6EBCEFA-2D37-9E30-098B-32F5D6F790EF}"/>
              </a:ext>
            </a:extLst>
          </p:cNvPr>
          <p:cNvSpPr txBox="1">
            <a:spLocks/>
          </p:cNvSpPr>
          <p:nvPr/>
        </p:nvSpPr>
        <p:spPr>
          <a:xfrm>
            <a:off x="463020" y="2656525"/>
            <a:ext cx="2517356" cy="6940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s-CO" sz="1800" dirty="0">
                <a:latin typeface="Franklin Gothic Book" panose="020B0503020102020204" pitchFamily="34" charset="0"/>
              </a:rPr>
              <a:t>Del Cairo, C. (2011)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D6F2E50-35BC-976F-5267-41A68B29BE24}"/>
              </a:ext>
            </a:extLst>
          </p:cNvPr>
          <p:cNvSpPr txBox="1">
            <a:spLocks/>
          </p:cNvSpPr>
          <p:nvPr/>
        </p:nvSpPr>
        <p:spPr>
          <a:xfrm>
            <a:off x="3528803" y="2671596"/>
            <a:ext cx="2517356" cy="6940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s-CO" sz="1800" dirty="0">
                <a:latin typeface="Franklin Gothic Book" panose="020B0503020102020204" pitchFamily="34" charset="0"/>
              </a:rPr>
              <a:t>Del Cairo, C. (2011)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5AD7B51-02D8-D604-7AB2-064B1EF57C50}"/>
              </a:ext>
            </a:extLst>
          </p:cNvPr>
          <p:cNvSpPr txBox="1">
            <a:spLocks/>
          </p:cNvSpPr>
          <p:nvPr/>
        </p:nvSpPr>
        <p:spPr>
          <a:xfrm>
            <a:off x="6507426" y="2661046"/>
            <a:ext cx="2517356" cy="6940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s-CO" sz="1800" dirty="0">
                <a:latin typeface="Franklin Gothic Book" panose="020B0503020102020204" pitchFamily="34" charset="0"/>
              </a:rPr>
              <a:t>Del Cairo, C. (2011)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A696C4E0-607A-EE64-137A-A8702967CD4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4" y="269930"/>
            <a:ext cx="2543175" cy="229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0ABFC9F4-E18C-9C54-D33A-65B0B0964FA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18450" y="341531"/>
            <a:ext cx="2295309" cy="214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C4B5BD-F5FD-C67C-96F3-4B439D465A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3887" y="257523"/>
            <a:ext cx="2541362" cy="235073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73DDD8F-141F-DCC4-1D53-C4EC661F2180}"/>
              </a:ext>
            </a:extLst>
          </p:cNvPr>
          <p:cNvSpPr txBox="1">
            <a:spLocks/>
          </p:cNvSpPr>
          <p:nvPr/>
        </p:nvSpPr>
        <p:spPr>
          <a:xfrm>
            <a:off x="282452" y="6099019"/>
            <a:ext cx="8579095" cy="82885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s-CO" sz="2000" dirty="0" err="1">
                <a:latin typeface="Franklin Gothic Heavy" panose="020B0903020102020204" pitchFamily="34" charset="0"/>
              </a:rPr>
              <a:t>Archaeological</a:t>
            </a:r>
            <a:r>
              <a:rPr lang="es-CO" sz="2000" dirty="0">
                <a:latin typeface="Franklin Gothic Heavy" panose="020B0903020102020204" pitchFamily="34" charset="0"/>
              </a:rPr>
              <a:t> </a:t>
            </a:r>
            <a:r>
              <a:rPr lang="es-CO" sz="2000" dirty="0" err="1">
                <a:latin typeface="Franklin Gothic Heavy" panose="020B0903020102020204" pitchFamily="34" charset="0"/>
              </a:rPr>
              <a:t>remains</a:t>
            </a:r>
            <a:endParaRPr lang="es-CO" sz="2000" dirty="0">
              <a:latin typeface="Franklin Gothic Heavy" panose="020B0903020102020204" pitchFamily="34" charset="0"/>
            </a:endParaRPr>
          </a:p>
          <a:p>
            <a:pPr algn="ctr">
              <a:spcAft>
                <a:spcPts val="450"/>
              </a:spcAft>
            </a:pPr>
            <a:r>
              <a:rPr lang="es-CO" sz="2000" dirty="0">
                <a:latin typeface="Franklin Gothic Heavy" panose="020B0903020102020204" pitchFamily="34" charset="0"/>
              </a:rPr>
              <a:t>Castillo de San Luis - S. XVII/XVIII</a:t>
            </a:r>
            <a:endParaRPr lang="es-CO" sz="18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18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1D8E53-E947-446C-A7E3-C14192C7524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0" b="13060"/>
          <a:stretch/>
        </p:blipFill>
        <p:spPr bwMode="auto">
          <a:xfrm>
            <a:off x="-198784" y="-156540"/>
            <a:ext cx="9819861" cy="7153688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513500-C5EF-41BB-A98C-216B8A578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66" y="5442122"/>
            <a:ext cx="8408194" cy="558627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Heavy" panose="020B0903020102020204" pitchFamily="34" charset="0"/>
              </a:rPr>
              <a:t>Underwater Cultural Heritage </a:t>
            </a:r>
          </a:p>
        </p:txBody>
      </p:sp>
    </p:spTree>
    <p:extLst>
      <p:ext uri="{BB962C8B-B14F-4D97-AF65-F5344CB8AC3E}">
        <p14:creationId xmlns:p14="http://schemas.microsoft.com/office/powerpoint/2010/main" val="1006819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34CF81-F273-4909-B1D2-E0D4BDA95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5072117"/>
            <a:ext cx="8579095" cy="697835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Fuentes Históricas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54D1DDB-A2E4-4DD1-9CB9-9D8DD74644FB}"/>
              </a:ext>
            </a:extLst>
          </p:cNvPr>
          <p:cNvSpPr txBox="1">
            <a:spLocks/>
          </p:cNvSpPr>
          <p:nvPr/>
        </p:nvSpPr>
        <p:spPr>
          <a:xfrm>
            <a:off x="281353" y="6029141"/>
            <a:ext cx="8579095" cy="82885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s-CO" sz="2000" dirty="0" err="1">
                <a:latin typeface="Franklin Gothic Heavy" panose="020B0903020102020204" pitchFamily="34" charset="0"/>
              </a:rPr>
              <a:t>Shipwreck</a:t>
            </a:r>
            <a:r>
              <a:rPr lang="es-CO" sz="2000" dirty="0">
                <a:latin typeface="Franklin Gothic Heavy" panose="020B0903020102020204" pitchFamily="34" charset="0"/>
              </a:rPr>
              <a:t> San Felipe - 1741</a:t>
            </a:r>
            <a:br>
              <a:rPr lang="es-CO" sz="2000" dirty="0">
                <a:latin typeface="Franklin Gothic Book" panose="020B0503020102020204" pitchFamily="34" charset="0"/>
              </a:rPr>
            </a:br>
            <a:r>
              <a:rPr lang="es-CO" sz="1400" dirty="0">
                <a:latin typeface="Franklin Gothic Book" panose="020B0503020102020204" pitchFamily="34" charset="0"/>
              </a:rPr>
              <a:t>(Canal de Bocachica)</a:t>
            </a:r>
            <a:endParaRPr lang="es-CO" sz="1600" dirty="0">
              <a:latin typeface="Franklin Gothic Book" panose="020B0503020102020204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121EB8CF-0501-4286-9179-58FC875AF85C}"/>
              </a:ext>
            </a:extLst>
          </p:cNvPr>
          <p:cNvSpPr txBox="1">
            <a:spLocks/>
          </p:cNvSpPr>
          <p:nvPr/>
        </p:nvSpPr>
        <p:spPr>
          <a:xfrm>
            <a:off x="298686" y="5244067"/>
            <a:ext cx="2517356" cy="6940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n-US" sz="900" dirty="0">
                <a:latin typeface="Franklin Gothic Book" panose="020B0503020102020204" pitchFamily="34" charset="0"/>
              </a:rPr>
              <a:t>Plan of the Harbour of </a:t>
            </a:r>
            <a:r>
              <a:rPr lang="en-US" sz="900" dirty="0" err="1">
                <a:latin typeface="Franklin Gothic Book" panose="020B0503020102020204" pitchFamily="34" charset="0"/>
              </a:rPr>
              <a:t>Carthagena</a:t>
            </a:r>
            <a:r>
              <a:rPr lang="en-US" sz="900" dirty="0">
                <a:latin typeface="Franklin Gothic Book" panose="020B0503020102020204" pitchFamily="34" charset="0"/>
              </a:rPr>
              <a:t> in America Seated 16 Degrees 26 Minutes Lat. north and 75 degrees 21 Long. West of London, from a Draught brought to England by </a:t>
            </a:r>
            <a:r>
              <a:rPr lang="en-US" sz="900" dirty="0" err="1">
                <a:latin typeface="Franklin Gothic Book" panose="020B0503020102020204" pitchFamily="34" charset="0"/>
              </a:rPr>
              <a:t>by</a:t>
            </a:r>
            <a:r>
              <a:rPr lang="en-US" sz="900" dirty="0">
                <a:latin typeface="Franklin Gothic Book" panose="020B0503020102020204" pitchFamily="34" charset="0"/>
              </a:rPr>
              <a:t> Pet. Chassereau Archi: Also a View of the Fleet as they </a:t>
            </a:r>
            <a:r>
              <a:rPr lang="en-US" sz="900" dirty="0" err="1">
                <a:latin typeface="Franklin Gothic Book" panose="020B0503020102020204" pitchFamily="34" charset="0"/>
              </a:rPr>
              <a:t>Anchor'd</a:t>
            </a:r>
            <a:r>
              <a:rPr lang="en-US" sz="900" dirty="0">
                <a:latin typeface="Franklin Gothic Book" panose="020B0503020102020204" pitchFamily="34" charset="0"/>
              </a:rPr>
              <a:t> on ye C </a:t>
            </a:r>
            <a:r>
              <a:rPr lang="es-CO" sz="900" dirty="0">
                <a:latin typeface="Franklin Gothic Book" panose="020B0503020102020204" pitchFamily="34" charset="0"/>
              </a:rPr>
              <a:t>(1741) </a:t>
            </a:r>
            <a:r>
              <a:rPr lang="es-CO" sz="900" dirty="0" err="1">
                <a:latin typeface="Franklin Gothic Book" panose="020B0503020102020204" pitchFamily="34" charset="0"/>
              </a:rPr>
              <a:t>Osher</a:t>
            </a:r>
            <a:r>
              <a:rPr lang="es-CO" sz="900" dirty="0">
                <a:latin typeface="Franklin Gothic Book" panose="020B0503020102020204" pitchFamily="34" charset="0"/>
              </a:rPr>
              <a:t> </a:t>
            </a:r>
            <a:r>
              <a:rPr lang="es-CO" sz="900" dirty="0" err="1">
                <a:latin typeface="Franklin Gothic Book" panose="020B0503020102020204" pitchFamily="34" charset="0"/>
              </a:rPr>
              <a:t>Maps</a:t>
            </a:r>
            <a:endParaRPr lang="es-CO" sz="900" dirty="0">
              <a:latin typeface="Franklin Gothic Book" panose="020B0503020102020204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7460631-A2F7-4669-A518-2917BFADEF82}"/>
              </a:ext>
            </a:extLst>
          </p:cNvPr>
          <p:cNvSpPr txBox="1">
            <a:spLocks/>
          </p:cNvSpPr>
          <p:nvPr/>
        </p:nvSpPr>
        <p:spPr>
          <a:xfrm>
            <a:off x="3364469" y="5259138"/>
            <a:ext cx="2517356" cy="6940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n-US" sz="1350" dirty="0">
                <a:latin typeface="Franklin Gothic Book" panose="020B0503020102020204" pitchFamily="34" charset="0"/>
              </a:rPr>
              <a:t>A perspective view of the action at Cartagena </a:t>
            </a:r>
            <a:r>
              <a:rPr lang="es-CO" sz="1350" dirty="0">
                <a:latin typeface="Franklin Gothic Book" panose="020B0503020102020204" pitchFamily="34" charset="0"/>
              </a:rPr>
              <a:t>(1741) </a:t>
            </a:r>
            <a:br>
              <a:rPr lang="es-CO" sz="1350" dirty="0">
                <a:latin typeface="Franklin Gothic Book" panose="020B0503020102020204" pitchFamily="34" charset="0"/>
              </a:rPr>
            </a:br>
            <a:r>
              <a:rPr lang="es-CO" sz="1350" dirty="0">
                <a:latin typeface="Franklin Gothic Book" panose="020B0503020102020204" pitchFamily="34" charset="0"/>
              </a:rPr>
              <a:t>British Library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4D36279-59AE-41A5-9C78-CB8877278A14}"/>
              </a:ext>
            </a:extLst>
          </p:cNvPr>
          <p:cNvSpPr txBox="1">
            <a:spLocks/>
          </p:cNvSpPr>
          <p:nvPr/>
        </p:nvSpPr>
        <p:spPr>
          <a:xfrm>
            <a:off x="6343092" y="5248588"/>
            <a:ext cx="2517356" cy="6940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n-US" sz="1050" dirty="0">
                <a:latin typeface="Franklin Gothic Book" panose="020B0503020102020204" pitchFamily="34" charset="0"/>
              </a:rPr>
              <a:t>Most humbly inscribed to the Rt. </a:t>
            </a:r>
            <a:r>
              <a:rPr lang="en-US" sz="1050" dirty="0" err="1">
                <a:latin typeface="Franklin Gothic Book" panose="020B0503020102020204" pitchFamily="34" charset="0"/>
              </a:rPr>
              <a:t>Honble</a:t>
            </a:r>
            <a:r>
              <a:rPr lang="en-US" sz="1050" dirty="0">
                <a:latin typeface="Franklin Gothic Book" panose="020B0503020102020204" pitchFamily="34" charset="0"/>
              </a:rPr>
              <a:t>. Sir Charles Wager. First lord </a:t>
            </a:r>
            <a:r>
              <a:rPr lang="en-US" sz="1050" dirty="0" err="1">
                <a:latin typeface="Franklin Gothic Book" panose="020B0503020102020204" pitchFamily="34" charset="0"/>
              </a:rPr>
              <a:t>comissioner</a:t>
            </a:r>
            <a:r>
              <a:rPr lang="en-US" sz="1050" dirty="0">
                <a:latin typeface="Franklin Gothic Book" panose="020B0503020102020204" pitchFamily="34" charset="0"/>
              </a:rPr>
              <a:t> of the admiralty, this plan of the </a:t>
            </a:r>
            <a:r>
              <a:rPr lang="en-US" sz="1050" dirty="0" err="1">
                <a:latin typeface="Franklin Gothic Book" panose="020B0503020102020204" pitchFamily="34" charset="0"/>
              </a:rPr>
              <a:t>harbour</a:t>
            </a:r>
            <a:r>
              <a:rPr lang="en-US" sz="1050" dirty="0">
                <a:latin typeface="Franklin Gothic Book" panose="020B0503020102020204" pitchFamily="34" charset="0"/>
              </a:rPr>
              <a:t>, town and several forts of Cartagena (1741</a:t>
            </a:r>
            <a:r>
              <a:rPr lang="es-CO" sz="1050" dirty="0">
                <a:latin typeface="Franklin Gothic Book" panose="020B0503020102020204" pitchFamily="34" charset="0"/>
              </a:rPr>
              <a:t>) </a:t>
            </a:r>
            <a:r>
              <a:rPr lang="es-CO" sz="1050" dirty="0" err="1">
                <a:latin typeface="Franklin Gothic Book" panose="020B0503020102020204" pitchFamily="34" charset="0"/>
              </a:rPr>
              <a:t>Bnf</a:t>
            </a:r>
            <a:r>
              <a:rPr lang="es-CO" sz="1050" dirty="0">
                <a:latin typeface="Franklin Gothic Book" panose="020B0503020102020204" pitchFamily="34" charset="0"/>
              </a:rPr>
              <a:t> </a:t>
            </a:r>
            <a:r>
              <a:rPr lang="es-CO" sz="1050" dirty="0" err="1">
                <a:latin typeface="Franklin Gothic Book" panose="020B0503020102020204" pitchFamily="34" charset="0"/>
              </a:rPr>
              <a:t>Gallica</a:t>
            </a:r>
            <a:endParaRPr lang="es-CO" sz="1050" dirty="0">
              <a:latin typeface="Franklin Gothic Book" panose="020B05030201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DF91CDA-1F5D-4223-84BE-31072870A7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78458" y="3156247"/>
            <a:ext cx="2142962" cy="174939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7C91F58-DD5F-4654-B576-C3CC568EF09A}"/>
              </a:ext>
            </a:extLst>
          </p:cNvPr>
          <p:cNvPicPr/>
          <p:nvPr/>
        </p:nvPicPr>
        <p:blipFill rotWithShape="1">
          <a:blip r:embed="rId3"/>
          <a:srcRect t="6925" b="17340"/>
          <a:stretch/>
        </p:blipFill>
        <p:spPr bwMode="auto">
          <a:xfrm>
            <a:off x="496042" y="3156248"/>
            <a:ext cx="2122644" cy="1749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40222C8-BDF4-45E1-9B2B-6C454EE1599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530293" y="3156247"/>
            <a:ext cx="2142955" cy="1749393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ED3099F-3A89-8C9F-7DE1-3CDA1F7ED4A6}"/>
              </a:ext>
            </a:extLst>
          </p:cNvPr>
          <p:cNvSpPr txBox="1">
            <a:spLocks/>
          </p:cNvSpPr>
          <p:nvPr/>
        </p:nvSpPr>
        <p:spPr>
          <a:xfrm>
            <a:off x="310588" y="2387633"/>
            <a:ext cx="2517356" cy="6940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s-CO" sz="1800" dirty="0">
                <a:latin typeface="Franklin Gothic Book" panose="020B0503020102020204" pitchFamily="34" charset="0"/>
              </a:rPr>
              <a:t>Fundación Terrafirme (2017)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5148121-0588-A9EC-ABE1-ECDAC5C73553}"/>
              </a:ext>
            </a:extLst>
          </p:cNvPr>
          <p:cNvSpPr txBox="1">
            <a:spLocks/>
          </p:cNvSpPr>
          <p:nvPr/>
        </p:nvSpPr>
        <p:spPr>
          <a:xfrm>
            <a:off x="3332666" y="2387633"/>
            <a:ext cx="2517356" cy="6940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s-CO" sz="1800" dirty="0">
                <a:latin typeface="Franklin Gothic Book" panose="020B0503020102020204" pitchFamily="34" charset="0"/>
              </a:rPr>
              <a:t>Aldana, J. (2019)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369AE36-3359-4A5B-14D5-246A7FEE86A3}"/>
              </a:ext>
            </a:extLst>
          </p:cNvPr>
          <p:cNvSpPr txBox="1">
            <a:spLocks/>
          </p:cNvSpPr>
          <p:nvPr/>
        </p:nvSpPr>
        <p:spPr>
          <a:xfrm>
            <a:off x="6354994" y="2392154"/>
            <a:ext cx="2517356" cy="6940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s-CO" sz="1800" dirty="0">
                <a:latin typeface="Franklin Gothic Book" panose="020B0503020102020204" pitchFamily="34" charset="0"/>
              </a:rPr>
              <a:t>Fundación Terrafirme (2017)</a:t>
            </a:r>
          </a:p>
        </p:txBody>
      </p:sp>
      <p:pic>
        <p:nvPicPr>
          <p:cNvPr id="7" name="Imagen 6" descr="Imagen que contiene verde, agua, tabla, grande&#10;&#10;Descripción generada automáticamente">
            <a:extLst>
              <a:ext uri="{FF2B5EF4-FFF2-40B4-BE49-F238E27FC236}">
                <a16:creationId xmlns:a16="http://schemas.microsoft.com/office/drawing/2014/main" id="{E445D5F9-E57A-8DED-78CC-A76AEFFDB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" y="609720"/>
            <a:ext cx="2331902" cy="15483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D7767B-2908-BD69-74EF-19D5118B1D40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3819" r="1677" b="9477"/>
          <a:stretch/>
        </p:blipFill>
        <p:spPr bwMode="auto">
          <a:xfrm>
            <a:off x="3404948" y="609720"/>
            <a:ext cx="2331903" cy="154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Imagen que contiene tarta, verde&#10;&#10;Descripción generada automáticamente">
            <a:extLst>
              <a:ext uri="{FF2B5EF4-FFF2-40B4-BE49-F238E27FC236}">
                <a16:creationId xmlns:a16="http://schemas.microsoft.com/office/drawing/2014/main" id="{27242356-C698-2DBE-FAD2-052EF80279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15" t="16172" r="2" b="2"/>
          <a:stretch/>
        </p:blipFill>
        <p:spPr>
          <a:xfrm>
            <a:off x="6441772" y="609720"/>
            <a:ext cx="2319996" cy="15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67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9D0BEF4-9EE5-68D5-0FE0-91CB883075C6}"/>
              </a:ext>
            </a:extLst>
          </p:cNvPr>
          <p:cNvSpPr txBox="1"/>
          <p:nvPr/>
        </p:nvSpPr>
        <p:spPr>
          <a:xfrm>
            <a:off x="650429" y="598503"/>
            <a:ext cx="75927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000" b="1" dirty="0" err="1"/>
              <a:t>Declaration</a:t>
            </a:r>
            <a:r>
              <a:rPr lang="es-CO" sz="3000" b="1" dirty="0"/>
              <a:t> </a:t>
            </a:r>
            <a:r>
              <a:rPr lang="es-CO" sz="3000" b="1" dirty="0" err="1"/>
              <a:t>of</a:t>
            </a:r>
            <a:r>
              <a:rPr lang="es-CO" sz="3000" b="1" dirty="0"/>
              <a:t> </a:t>
            </a:r>
            <a:r>
              <a:rPr lang="es-CO" sz="3000" b="1" dirty="0" err="1"/>
              <a:t>the</a:t>
            </a:r>
            <a:r>
              <a:rPr lang="es-CO" sz="3000" b="1" dirty="0"/>
              <a:t> </a:t>
            </a:r>
            <a:r>
              <a:rPr lang="es-CO" sz="3000" b="1" dirty="0" err="1"/>
              <a:t>archaeological</a:t>
            </a:r>
            <a:r>
              <a:rPr lang="es-CO" sz="3000" b="1" dirty="0"/>
              <a:t> </a:t>
            </a:r>
            <a:r>
              <a:rPr lang="es-CO" sz="3000" b="1" dirty="0" err="1"/>
              <a:t>protected</a:t>
            </a:r>
            <a:r>
              <a:rPr lang="es-CO" sz="3000" b="1" dirty="0"/>
              <a:t> </a:t>
            </a:r>
            <a:r>
              <a:rPr lang="es-CO" sz="3000" b="1" dirty="0" err="1"/>
              <a:t>area</a:t>
            </a:r>
            <a:r>
              <a:rPr lang="es-CO" sz="3000" b="1" dirty="0"/>
              <a:t> </a:t>
            </a:r>
            <a:r>
              <a:rPr lang="es-CO" sz="3000" b="1" dirty="0" err="1"/>
              <a:t>archaeological</a:t>
            </a:r>
            <a:r>
              <a:rPr lang="es-CO" sz="3000" b="1" dirty="0"/>
              <a:t> </a:t>
            </a:r>
            <a:r>
              <a:rPr lang="es-CO" sz="3000" b="1" dirty="0" err="1"/>
              <a:t>context</a:t>
            </a:r>
            <a:r>
              <a:rPr lang="es-CO" sz="3000" b="1" dirty="0"/>
              <a:t> </a:t>
            </a:r>
            <a:r>
              <a:rPr lang="es-CO" sz="3000" b="1" dirty="0" err="1"/>
              <a:t>Galleon</a:t>
            </a:r>
            <a:r>
              <a:rPr lang="es-CO" sz="3000" b="1" dirty="0"/>
              <a:t> San José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067C3A9-6023-D991-5044-C189E438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45" y="2379977"/>
            <a:ext cx="4341855" cy="32998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B0ACBCA-8266-F9B6-0D2B-96D214A78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18" r="9251" b="6726"/>
          <a:stretch/>
        </p:blipFill>
        <p:spPr>
          <a:xfrm>
            <a:off x="4469363" y="2312133"/>
            <a:ext cx="2745483" cy="141919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2005460-E9FC-1679-5A6A-C3E877CE2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40" b="2913"/>
          <a:stretch/>
        </p:blipFill>
        <p:spPr>
          <a:xfrm>
            <a:off x="4459082" y="3742589"/>
            <a:ext cx="2755764" cy="2173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43A71FC-F427-BCFB-2761-EE8B9556C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072" y="3018750"/>
            <a:ext cx="1900286" cy="20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67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99FF7CC-B104-DAD4-F665-DDE031979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8" y="1501514"/>
            <a:ext cx="3312310" cy="3705006"/>
          </a:xfrm>
          <a:prstGeom prst="rect">
            <a:avLst/>
          </a:prstGeom>
        </p:spPr>
      </p:pic>
      <p:sp>
        <p:nvSpPr>
          <p:cNvPr id="8" name="Google Shape;127;p26">
            <a:extLst>
              <a:ext uri="{FF2B5EF4-FFF2-40B4-BE49-F238E27FC236}">
                <a16:creationId xmlns:a16="http://schemas.microsoft.com/office/drawing/2014/main" id="{0431BFA2-29ED-970A-F958-334E9F765FF2}"/>
              </a:ext>
            </a:extLst>
          </p:cNvPr>
          <p:cNvSpPr txBox="1">
            <a:spLocks/>
          </p:cNvSpPr>
          <p:nvPr/>
        </p:nvSpPr>
        <p:spPr>
          <a:xfrm>
            <a:off x="1" y="5224344"/>
            <a:ext cx="3347357" cy="2771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i="1" dirty="0" err="1">
                <a:solidFill>
                  <a:schemeClr val="tx2"/>
                </a:solidFill>
              </a:rPr>
              <a:t>Desperta</a:t>
            </a:r>
            <a:r>
              <a:rPr lang="en-US" sz="1800" b="1" i="1" dirty="0">
                <a:solidFill>
                  <a:schemeClr val="tx2"/>
                </a:solidFill>
              </a:rPr>
              <a:t> Ferro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2E9F3C5-B1DC-D0FF-445C-8D8A7FDA3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384" y="1291749"/>
            <a:ext cx="5563337" cy="3310698"/>
          </a:xfrm>
          <a:prstGeom prst="rect">
            <a:avLst/>
          </a:prstGeom>
        </p:spPr>
      </p:pic>
      <p:pic>
        <p:nvPicPr>
          <p:cNvPr id="12" name="Imagen 11" descr="Texto, Carta&#10;&#10;Descripción generada automáticamente">
            <a:extLst>
              <a:ext uri="{FF2B5EF4-FFF2-40B4-BE49-F238E27FC236}">
                <a16:creationId xmlns:a16="http://schemas.microsoft.com/office/drawing/2014/main" id="{A1483D26-4353-ECBD-3687-BFC0640D09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44"/>
          <a:stretch/>
        </p:blipFill>
        <p:spPr bwMode="auto">
          <a:xfrm>
            <a:off x="3353420" y="4896116"/>
            <a:ext cx="2372018" cy="9335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0F690DC7-0342-F0C0-ACCA-DCE26824D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5953" y="4068867"/>
            <a:ext cx="1857853" cy="1016588"/>
          </a:xfrm>
          <a:prstGeom prst="rect">
            <a:avLst/>
          </a:prstGeom>
        </p:spPr>
      </p:pic>
      <p:pic>
        <p:nvPicPr>
          <p:cNvPr id="11" name="Imagen 10" descr="Une image contenant texte, dessin, croquis, peinture&#10;&#10;Description générée automatiquement">
            <a:extLst>
              <a:ext uri="{FF2B5EF4-FFF2-40B4-BE49-F238E27FC236}">
                <a16:creationId xmlns:a16="http://schemas.microsoft.com/office/drawing/2014/main" id="{ECDC9392-DC62-039F-034B-24EE8A84BF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85" t="3294" r="7751" b="30706"/>
          <a:stretch/>
        </p:blipFill>
        <p:spPr bwMode="auto">
          <a:xfrm>
            <a:off x="5802022" y="5110419"/>
            <a:ext cx="1811783" cy="8614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008157D-2AEA-0D98-963D-EE12A2756B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0389" y="4226878"/>
            <a:ext cx="1383030" cy="145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30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9"/>
          <p:cNvSpPr txBox="1">
            <a:spLocks noGrp="1"/>
          </p:cNvSpPr>
          <p:nvPr>
            <p:ph type="title"/>
          </p:nvPr>
        </p:nvSpPr>
        <p:spPr>
          <a:xfrm>
            <a:off x="268224" y="300121"/>
            <a:ext cx="914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es-ES" sz="2800" dirty="0" err="1">
                <a:solidFill>
                  <a:schemeClr val="tx2"/>
                </a:solidFill>
              </a:rPr>
              <a:t>Archaeological</a:t>
            </a:r>
            <a:r>
              <a:rPr lang="es-ES" sz="2800" dirty="0">
                <a:solidFill>
                  <a:schemeClr val="tx2"/>
                </a:solidFill>
              </a:rPr>
              <a:t> </a:t>
            </a:r>
            <a:r>
              <a:rPr lang="es-ES" sz="2800" dirty="0" err="1">
                <a:solidFill>
                  <a:schemeClr val="tx2"/>
                </a:solidFill>
              </a:rPr>
              <a:t>Potential</a:t>
            </a:r>
            <a:r>
              <a:rPr lang="es-ES" sz="2800" dirty="0">
                <a:solidFill>
                  <a:schemeClr val="tx2"/>
                </a:solidFill>
              </a:rPr>
              <a:t> of Cartagena de Indias</a:t>
            </a:r>
          </a:p>
        </p:txBody>
      </p:sp>
      <p:sp>
        <p:nvSpPr>
          <p:cNvPr id="4" name="Google Shape;98;g1dd840472a1_0_30">
            <a:extLst>
              <a:ext uri="{FF2B5EF4-FFF2-40B4-BE49-F238E27FC236}">
                <a16:creationId xmlns:a16="http://schemas.microsoft.com/office/drawing/2014/main" id="{02924D70-306B-39A5-96FD-A07513375227}"/>
              </a:ext>
            </a:extLst>
          </p:cNvPr>
          <p:cNvSpPr/>
          <p:nvPr/>
        </p:nvSpPr>
        <p:spPr>
          <a:xfrm>
            <a:off x="6380470" y="4556230"/>
            <a:ext cx="28558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1100"/>
              </a:spcBef>
            </a:pPr>
            <a:r>
              <a:rPr lang="es-CO" sz="2800" u="sng" dirty="0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WORLD HERITAGE SINCE 1984</a:t>
            </a:r>
            <a:endParaRPr sz="2800" u="sng" dirty="0">
              <a:solidFill>
                <a:srgbClr val="333333"/>
              </a:solidFill>
              <a:highlight>
                <a:srgbClr val="FFFFFF"/>
              </a:highlight>
              <a:latin typeface="Fira Sans Extra Condensed" panose="020B0503050000020004" pitchFamily="34" charset="0"/>
            </a:endParaRPr>
          </a:p>
          <a:p>
            <a:pPr algn="ctr">
              <a:lnSpc>
                <a:spcPct val="115000"/>
              </a:lnSpc>
              <a:spcBef>
                <a:spcPts val="1100"/>
              </a:spcBef>
              <a:spcAft>
                <a:spcPts val="1200"/>
              </a:spcAft>
            </a:pPr>
            <a:endParaRPr dirty="0">
              <a:solidFill>
                <a:srgbClr val="595959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55B3DE5-D0A8-698E-F748-AB8F2B897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1817" r="2256" b="2875"/>
          <a:stretch/>
        </p:blipFill>
        <p:spPr bwMode="auto">
          <a:xfrm>
            <a:off x="59636" y="1364637"/>
            <a:ext cx="6406901" cy="45424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09CAEF1-4454-5F9C-7315-0150048631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21884" r="49301"/>
          <a:stretch/>
        </p:blipFill>
        <p:spPr bwMode="auto">
          <a:xfrm>
            <a:off x="6526171" y="1447217"/>
            <a:ext cx="2564442" cy="28953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39200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9"/>
          <p:cNvSpPr txBox="1">
            <a:spLocks noGrp="1"/>
          </p:cNvSpPr>
          <p:nvPr>
            <p:ph type="title"/>
          </p:nvPr>
        </p:nvSpPr>
        <p:spPr>
          <a:xfrm>
            <a:off x="249769" y="195866"/>
            <a:ext cx="914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Underwater Archaeology in Historical Shipwrecks</a:t>
            </a:r>
          </a:p>
        </p:txBody>
      </p:sp>
      <p:sp>
        <p:nvSpPr>
          <p:cNvPr id="4" name="Google Shape;98;g1dd840472a1_0_30">
            <a:extLst>
              <a:ext uri="{FF2B5EF4-FFF2-40B4-BE49-F238E27FC236}">
                <a16:creationId xmlns:a16="http://schemas.microsoft.com/office/drawing/2014/main" id="{02924D70-306B-39A5-96FD-A07513375227}"/>
              </a:ext>
            </a:extLst>
          </p:cNvPr>
          <p:cNvSpPr/>
          <p:nvPr/>
        </p:nvSpPr>
        <p:spPr>
          <a:xfrm>
            <a:off x="249769" y="1265246"/>
            <a:ext cx="8536422" cy="216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1100"/>
              </a:spcBef>
            </a:pPr>
            <a:r>
              <a:rPr lang="es-CO" sz="2400" dirty="0" err="1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Two</a:t>
            </a:r>
            <a:r>
              <a:rPr lang="es-CO" sz="2400" dirty="0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 Cases </a:t>
            </a:r>
            <a:r>
              <a:rPr lang="es-CO" sz="2400" dirty="0" err="1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from</a:t>
            </a:r>
            <a:r>
              <a:rPr lang="es-CO" sz="2400" dirty="0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 2015: Manzanillo and Bocachica </a:t>
            </a:r>
            <a:r>
              <a:rPr lang="es-CO" sz="2400" dirty="0" err="1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Shipwrecks</a:t>
            </a:r>
            <a:endParaRPr sz="2400" dirty="0">
              <a:solidFill>
                <a:srgbClr val="333333"/>
              </a:solidFill>
              <a:highlight>
                <a:srgbClr val="FFFFFF"/>
              </a:highlight>
              <a:latin typeface="Fira Sans Extra Condensed" panose="020B0503050000020004" pitchFamily="34" charset="0"/>
            </a:endParaRPr>
          </a:p>
          <a:p>
            <a:pPr algn="ctr">
              <a:lnSpc>
                <a:spcPct val="115000"/>
              </a:lnSpc>
              <a:spcBef>
                <a:spcPts val="1100"/>
              </a:spcBef>
              <a:spcAft>
                <a:spcPts val="1200"/>
              </a:spcAft>
            </a:pPr>
            <a:endParaRPr dirty="0">
              <a:solidFill>
                <a:srgbClr val="595959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11212B-BD01-23C8-F91F-9B17C67960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3123" b="4494"/>
          <a:stretch/>
        </p:blipFill>
        <p:spPr bwMode="auto">
          <a:xfrm>
            <a:off x="3226905" y="2006749"/>
            <a:ext cx="5685691" cy="3791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8125107-AF2A-DC76-CEAE-89C36F9AC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59" t="2819" r="31093" b="4302"/>
          <a:stretch/>
        </p:blipFill>
        <p:spPr bwMode="auto">
          <a:xfrm>
            <a:off x="77491" y="1837946"/>
            <a:ext cx="2977135" cy="4109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177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9"/>
          <p:cNvSpPr txBox="1">
            <a:spLocks noGrp="1"/>
          </p:cNvSpPr>
          <p:nvPr>
            <p:ph type="title"/>
          </p:nvPr>
        </p:nvSpPr>
        <p:spPr>
          <a:xfrm>
            <a:off x="914400" y="239626"/>
            <a:ext cx="914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Underwater Archaeology in Historical Shipwrecks</a:t>
            </a:r>
          </a:p>
        </p:txBody>
      </p:sp>
      <p:sp>
        <p:nvSpPr>
          <p:cNvPr id="4" name="Google Shape;98;g1dd840472a1_0_30">
            <a:extLst>
              <a:ext uri="{FF2B5EF4-FFF2-40B4-BE49-F238E27FC236}">
                <a16:creationId xmlns:a16="http://schemas.microsoft.com/office/drawing/2014/main" id="{02924D70-306B-39A5-96FD-A07513375227}"/>
              </a:ext>
            </a:extLst>
          </p:cNvPr>
          <p:cNvSpPr/>
          <p:nvPr/>
        </p:nvSpPr>
        <p:spPr>
          <a:xfrm>
            <a:off x="2038305" y="1163763"/>
            <a:ext cx="461433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1100"/>
              </a:spcBef>
            </a:pPr>
            <a:r>
              <a:rPr lang="es-CO" b="1" dirty="0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Manzanillo Shipwreck: Merchant </a:t>
            </a:r>
            <a:r>
              <a:rPr lang="es-CO" b="1" dirty="0" err="1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Ship</a:t>
            </a:r>
            <a:r>
              <a:rPr lang="es-CO" b="1" dirty="0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, 1741</a:t>
            </a:r>
            <a:endParaRPr b="1" dirty="0">
              <a:solidFill>
                <a:srgbClr val="333333"/>
              </a:solidFill>
              <a:highlight>
                <a:srgbClr val="FFFFFF"/>
              </a:highlight>
              <a:latin typeface="Fira Sans Extra Condensed" panose="020B0503050000020004" pitchFamily="34" charset="0"/>
            </a:endParaRPr>
          </a:p>
          <a:p>
            <a:pPr algn="ctr">
              <a:lnSpc>
                <a:spcPct val="115000"/>
              </a:lnSpc>
              <a:spcBef>
                <a:spcPts val="1100"/>
              </a:spcBef>
              <a:spcAft>
                <a:spcPts val="1200"/>
              </a:spcAft>
            </a:pPr>
            <a:endParaRPr dirty="0">
              <a:solidFill>
                <a:srgbClr val="595959"/>
              </a:solidFill>
            </a:endParaRPr>
          </a:p>
        </p:txBody>
      </p:sp>
      <p:pic>
        <p:nvPicPr>
          <p:cNvPr id="3" name="Imagen 2" descr="P1030640">
            <a:extLst>
              <a:ext uri="{FF2B5EF4-FFF2-40B4-BE49-F238E27FC236}">
                <a16:creationId xmlns:a16="http://schemas.microsoft.com/office/drawing/2014/main" id="{A4CD0BD4-352E-C495-1704-A159C859F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248" y="3656340"/>
            <a:ext cx="2500473" cy="17410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8B86C3-662A-B119-622B-0D9F40DE2DAD}"/>
              </a:ext>
            </a:extLst>
          </p:cNvPr>
          <p:cNvSpPr txBox="1"/>
          <p:nvPr/>
        </p:nvSpPr>
        <p:spPr>
          <a:xfrm>
            <a:off x="85632" y="5460899"/>
            <a:ext cx="90118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u="sng" dirty="0"/>
              <a:t>16 mts </a:t>
            </a:r>
            <a:r>
              <a:rPr lang="es-ES" sz="1600" b="1" u="sng" dirty="0" err="1"/>
              <a:t>depth</a:t>
            </a:r>
            <a:r>
              <a:rPr lang="es-ES" sz="1600" b="1" dirty="0"/>
              <a:t>: </a:t>
            </a:r>
            <a:r>
              <a:rPr lang="es-ES" sz="1600" b="1" dirty="0" err="1"/>
              <a:t>Wooden</a:t>
            </a:r>
            <a:r>
              <a:rPr lang="es-ES" sz="1600" b="1" dirty="0"/>
              <a:t> </a:t>
            </a:r>
            <a:r>
              <a:rPr lang="es-ES" sz="1600" b="1" dirty="0" err="1"/>
              <a:t>structures</a:t>
            </a:r>
            <a:r>
              <a:rPr lang="es-ES" sz="1600" b="1" dirty="0"/>
              <a:t> (</a:t>
            </a:r>
            <a:r>
              <a:rPr lang="en-US" sz="1600" b="1" dirty="0"/>
              <a:t>almost</a:t>
            </a:r>
            <a:r>
              <a:rPr lang="es-ES" sz="1600" b="1" dirty="0"/>
              <a:t> 50 </a:t>
            </a:r>
            <a:r>
              <a:rPr lang="es-ES" sz="1600" b="1" dirty="0" err="1"/>
              <a:t>elements</a:t>
            </a:r>
            <a:r>
              <a:rPr lang="es-ES" sz="1600" b="1" dirty="0"/>
              <a:t>) </a:t>
            </a:r>
            <a:r>
              <a:rPr lang="es-ES" sz="1600" b="1" dirty="0" err="1"/>
              <a:t>related</a:t>
            </a:r>
            <a:r>
              <a:rPr lang="es-ES" sz="1600" b="1" dirty="0"/>
              <a:t> </a:t>
            </a:r>
            <a:r>
              <a:rPr lang="es-ES" sz="1600" b="1" dirty="0" err="1"/>
              <a:t>with</a:t>
            </a:r>
            <a:r>
              <a:rPr lang="es-ES" sz="1600" b="1" dirty="0"/>
              <a:t> </a:t>
            </a:r>
            <a:r>
              <a:rPr lang="es-ES" sz="1600" b="1" dirty="0" err="1"/>
              <a:t>the</a:t>
            </a:r>
            <a:r>
              <a:rPr lang="es-ES" sz="1600" b="1" dirty="0"/>
              <a:t> </a:t>
            </a:r>
            <a:r>
              <a:rPr lang="es-ES" sz="1600" b="1" dirty="0" err="1"/>
              <a:t>keel</a:t>
            </a:r>
            <a:r>
              <a:rPr lang="es-ES" sz="1600" b="1" dirty="0"/>
              <a:t>, </a:t>
            </a:r>
            <a:r>
              <a:rPr lang="es-ES" sz="1600" b="1" dirty="0" err="1"/>
              <a:t>the</a:t>
            </a:r>
            <a:r>
              <a:rPr lang="es-ES" sz="1600" b="1" dirty="0"/>
              <a:t> </a:t>
            </a:r>
            <a:r>
              <a:rPr lang="es-ES" sz="1600" b="1" dirty="0" err="1"/>
              <a:t>keelson</a:t>
            </a:r>
            <a:r>
              <a:rPr lang="es-ES" sz="1600" b="1" dirty="0"/>
              <a:t>, and </a:t>
            </a:r>
            <a:r>
              <a:rPr lang="es-ES" sz="1600" b="1" dirty="0" err="1"/>
              <a:t>floor</a:t>
            </a:r>
            <a:r>
              <a:rPr lang="es-ES" sz="1600" b="1" dirty="0"/>
              <a:t> </a:t>
            </a:r>
            <a:r>
              <a:rPr lang="es-ES" sz="1600" b="1" dirty="0" err="1"/>
              <a:t>timbers</a:t>
            </a:r>
            <a:r>
              <a:rPr lang="es-ES" sz="1600" b="1" dirty="0"/>
              <a:t>; </a:t>
            </a:r>
            <a:r>
              <a:rPr lang="es-ES" sz="1600" b="1" dirty="0" err="1"/>
              <a:t>one</a:t>
            </a:r>
            <a:r>
              <a:rPr lang="es-ES" sz="1600" b="1" dirty="0"/>
              <a:t> </a:t>
            </a:r>
            <a:r>
              <a:rPr lang="es-ES" sz="1600" b="1" dirty="0" err="1"/>
              <a:t>isolated</a:t>
            </a:r>
            <a:r>
              <a:rPr lang="es-ES" sz="1600" b="1" dirty="0"/>
              <a:t> </a:t>
            </a:r>
            <a:r>
              <a:rPr lang="es-ES" sz="1600" b="1" dirty="0" err="1"/>
              <a:t>iron</a:t>
            </a:r>
            <a:r>
              <a:rPr lang="es-ES" sz="1600" b="1" dirty="0"/>
              <a:t> </a:t>
            </a:r>
            <a:r>
              <a:rPr lang="es-ES" sz="1600" b="1" dirty="0" err="1"/>
              <a:t>cannon</a:t>
            </a:r>
            <a:endParaRPr lang="es-CO" sz="1600" b="1" dirty="0"/>
          </a:p>
        </p:txBody>
      </p:sp>
      <p:pic>
        <p:nvPicPr>
          <p:cNvPr id="10" name="Imagen 9" descr="GOPR2035">
            <a:extLst>
              <a:ext uri="{FF2B5EF4-FFF2-40B4-BE49-F238E27FC236}">
                <a16:creationId xmlns:a16="http://schemas.microsoft.com/office/drawing/2014/main" id="{2CE69C3C-BD3D-8EB6-846A-60112BA81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26" y="1632058"/>
            <a:ext cx="2595054" cy="194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GOPR2030">
            <a:extLst>
              <a:ext uri="{FF2B5EF4-FFF2-40B4-BE49-F238E27FC236}">
                <a16:creationId xmlns:a16="http://schemas.microsoft.com/office/drawing/2014/main" id="{EDFCA64E-8276-CB00-B615-D40879DB8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" y="1631596"/>
            <a:ext cx="1456316" cy="194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DSC_3968">
            <a:extLst>
              <a:ext uri="{FF2B5EF4-FFF2-40B4-BE49-F238E27FC236}">
                <a16:creationId xmlns:a16="http://schemas.microsoft.com/office/drawing/2014/main" id="{6490028A-78EC-E78A-9252-E057E4FE22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/>
          <a:stretch/>
        </p:blipFill>
        <p:spPr bwMode="auto">
          <a:xfrm>
            <a:off x="47807" y="3674480"/>
            <a:ext cx="1987445" cy="175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DSC_4026">
            <a:extLst>
              <a:ext uri="{FF2B5EF4-FFF2-40B4-BE49-F238E27FC236}">
                <a16:creationId xmlns:a16="http://schemas.microsoft.com/office/drawing/2014/main" id="{25065A28-8309-0884-4F1D-EDE7BD2476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1"/>
          <a:stretch/>
        </p:blipFill>
        <p:spPr bwMode="auto">
          <a:xfrm>
            <a:off x="2142315" y="3669927"/>
            <a:ext cx="1634869" cy="174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DSC_5305">
            <a:extLst>
              <a:ext uri="{FF2B5EF4-FFF2-40B4-BE49-F238E27FC236}">
                <a16:creationId xmlns:a16="http://schemas.microsoft.com/office/drawing/2014/main" id="{B33779CB-6DCF-416F-FDEE-66CCFD9919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02" y="1630220"/>
            <a:ext cx="2557151" cy="193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DSC_4092">
            <a:extLst>
              <a:ext uri="{FF2B5EF4-FFF2-40B4-BE49-F238E27FC236}">
                <a16:creationId xmlns:a16="http://schemas.microsoft.com/office/drawing/2014/main" id="{E9777A68-AB09-7E0F-0BDD-D62F083B3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02" y="3669927"/>
            <a:ext cx="2557151" cy="171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EE0F09D-92C2-D2CC-8328-E477ACD666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735" t="19763" r="26455" b="7147"/>
          <a:stretch/>
        </p:blipFill>
        <p:spPr bwMode="auto">
          <a:xfrm>
            <a:off x="4183181" y="1630220"/>
            <a:ext cx="2349021" cy="1937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4347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620CF6-E766-507F-5F13-C127F6EB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3" y="1483197"/>
            <a:ext cx="5970243" cy="42546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4255C6A-1C24-027A-AB46-63DA6EA43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228" y="1483198"/>
            <a:ext cx="3007953" cy="425465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DF9E35FA-1003-CCC6-99A4-96DC738A2866}"/>
              </a:ext>
            </a:extLst>
          </p:cNvPr>
          <p:cNvSpPr/>
          <p:nvPr/>
        </p:nvSpPr>
        <p:spPr>
          <a:xfrm>
            <a:off x="2693720" y="3701259"/>
            <a:ext cx="1639740" cy="2036594"/>
          </a:xfrm>
          <a:prstGeom prst="ellipse">
            <a:avLst/>
          </a:prstGeom>
          <a:solidFill>
            <a:schemeClr val="bg1">
              <a:alpha val="17641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E4A69C9-E79F-7154-1317-5A0F8E2A9D93}"/>
              </a:ext>
            </a:extLst>
          </p:cNvPr>
          <p:cNvCxnSpPr>
            <a:stCxn id="2" idx="6"/>
            <a:endCxn id="5" idx="1"/>
          </p:cNvCxnSpPr>
          <p:nvPr/>
        </p:nvCxnSpPr>
        <p:spPr>
          <a:xfrm flipV="1">
            <a:off x="4333460" y="3610526"/>
            <a:ext cx="1718768" cy="11090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DB72A5CB-2425-C79A-8B17-ABC6CCBFCEEB}"/>
              </a:ext>
            </a:extLst>
          </p:cNvPr>
          <p:cNvSpPr/>
          <p:nvPr/>
        </p:nvSpPr>
        <p:spPr>
          <a:xfrm>
            <a:off x="7136296" y="2323033"/>
            <a:ext cx="593708" cy="718341"/>
          </a:xfrm>
          <a:prstGeom prst="ellipse">
            <a:avLst/>
          </a:prstGeom>
          <a:solidFill>
            <a:srgbClr val="FF0000">
              <a:alpha val="176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8F00FE8-20C8-86F6-0D27-073C6B947CDF}"/>
              </a:ext>
            </a:extLst>
          </p:cNvPr>
          <p:cNvCxnSpPr>
            <a:cxnSpLocks/>
          </p:cNvCxnSpPr>
          <p:nvPr/>
        </p:nvCxnSpPr>
        <p:spPr>
          <a:xfrm flipV="1">
            <a:off x="4374452" y="2802835"/>
            <a:ext cx="2761844" cy="19167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EF0CCFE-DCF5-384F-8E1C-2C5FBE2CD8AF}"/>
              </a:ext>
            </a:extLst>
          </p:cNvPr>
          <p:cNvSpPr txBox="1"/>
          <p:nvPr/>
        </p:nvSpPr>
        <p:spPr>
          <a:xfrm>
            <a:off x="1838720" y="521505"/>
            <a:ext cx="6708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/>
              <a:t>Cartagena de Indias, Colombia, South </a:t>
            </a:r>
            <a:r>
              <a:rPr lang="es-CO" sz="2400" b="1" dirty="0" err="1"/>
              <a:t>America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3135228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9"/>
          <p:cNvSpPr txBox="1">
            <a:spLocks noGrp="1"/>
          </p:cNvSpPr>
          <p:nvPr>
            <p:ph type="title"/>
          </p:nvPr>
        </p:nvSpPr>
        <p:spPr>
          <a:xfrm>
            <a:off x="0" y="771784"/>
            <a:ext cx="914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Underwater Archaeology in Historical Shipwrecks</a:t>
            </a:r>
          </a:p>
        </p:txBody>
      </p:sp>
      <p:sp>
        <p:nvSpPr>
          <p:cNvPr id="4" name="Google Shape;98;g1dd840472a1_0_30">
            <a:extLst>
              <a:ext uri="{FF2B5EF4-FFF2-40B4-BE49-F238E27FC236}">
                <a16:creationId xmlns:a16="http://schemas.microsoft.com/office/drawing/2014/main" id="{02924D70-306B-39A5-96FD-A07513375227}"/>
              </a:ext>
            </a:extLst>
          </p:cNvPr>
          <p:cNvSpPr/>
          <p:nvPr/>
        </p:nvSpPr>
        <p:spPr>
          <a:xfrm>
            <a:off x="1355035" y="1050856"/>
            <a:ext cx="643393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1100"/>
              </a:spcBef>
            </a:pPr>
            <a:r>
              <a:rPr lang="es-CO" b="1" dirty="0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Bocachica Shipwreck: San Felipe </a:t>
            </a:r>
            <a:r>
              <a:rPr lang="es-CO" b="1" dirty="0" err="1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Ship</a:t>
            </a:r>
            <a:r>
              <a:rPr lang="es-CO" b="1" dirty="0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 of </a:t>
            </a:r>
            <a:r>
              <a:rPr lang="es-CO" b="1" dirty="0" err="1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the</a:t>
            </a:r>
            <a:r>
              <a:rPr lang="es-CO" b="1" dirty="0">
                <a:solidFill>
                  <a:srgbClr val="333333"/>
                </a:solidFill>
                <a:highlight>
                  <a:srgbClr val="FFFFFF"/>
                </a:highlight>
                <a:latin typeface="Fira Sans Extra Condensed" panose="020B0503050000020004" pitchFamily="34" charset="0"/>
              </a:rPr>
              <a:t> Line, 1741</a:t>
            </a:r>
            <a:endParaRPr b="1" dirty="0">
              <a:solidFill>
                <a:srgbClr val="333333"/>
              </a:solidFill>
              <a:highlight>
                <a:srgbClr val="FFFFFF"/>
              </a:highlight>
              <a:latin typeface="Fira Sans Extra Condensed" panose="020B0503050000020004" pitchFamily="34" charset="0"/>
            </a:endParaRPr>
          </a:p>
          <a:p>
            <a:pPr algn="ctr">
              <a:lnSpc>
                <a:spcPct val="115000"/>
              </a:lnSpc>
              <a:spcBef>
                <a:spcPts val="1100"/>
              </a:spcBef>
              <a:spcAft>
                <a:spcPts val="1200"/>
              </a:spcAft>
            </a:pPr>
            <a:endParaRPr dirty="0">
              <a:solidFill>
                <a:srgbClr val="595959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D337E25-5178-1037-7CA1-FCBDD6F95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8" y="1563337"/>
            <a:ext cx="3553407" cy="20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580132-05F1-FC22-D0F3-6AB46C461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807" y="3655821"/>
            <a:ext cx="3024027" cy="167988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92C3949-956A-20E2-4F54-B3AB68A9F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994" y="1570014"/>
            <a:ext cx="2682316" cy="20117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582A126-912C-4685-9431-31ABC1525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605" y="3577995"/>
            <a:ext cx="2865644" cy="176069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A668588-2329-D282-C6E2-B7C54C253FE2}"/>
              </a:ext>
            </a:extLst>
          </p:cNvPr>
          <p:cNvSpPr txBox="1"/>
          <p:nvPr/>
        </p:nvSpPr>
        <p:spPr>
          <a:xfrm>
            <a:off x="-1" y="5351297"/>
            <a:ext cx="9144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u="sng" dirty="0"/>
              <a:t>5 mts </a:t>
            </a:r>
            <a:r>
              <a:rPr lang="es-ES" sz="1600" b="1" u="sng" dirty="0" err="1"/>
              <a:t>depth</a:t>
            </a:r>
            <a:r>
              <a:rPr lang="es-CO" sz="1600" b="1" dirty="0"/>
              <a:t>: S</a:t>
            </a:r>
            <a:r>
              <a:rPr lang="en-US" sz="1600" b="1" dirty="0"/>
              <a:t>tructural and other wooden elements (keel, keelson, frames, internal and external planking), ballast stones, ceramic fragments, lead sheets, fastening elements</a:t>
            </a:r>
            <a:endParaRPr lang="es-CO" sz="16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A93603-7FF6-E316-92C4-0FE2C6633B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911" b="1884"/>
          <a:stretch/>
        </p:blipFill>
        <p:spPr bwMode="auto">
          <a:xfrm>
            <a:off x="3680936" y="1579700"/>
            <a:ext cx="2544991" cy="2002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AC3D050-B8F8-CB99-2FD8-3F10FDE8D01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0" b="13060"/>
          <a:stretch/>
        </p:blipFill>
        <p:spPr bwMode="auto">
          <a:xfrm>
            <a:off x="89313" y="3673510"/>
            <a:ext cx="2865644" cy="1677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8300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40A1AB7-2301-C68D-B3A0-C4F553207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8643"/>
            <a:ext cx="9144000" cy="316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4AECA7C-55F5-7609-B1D0-DACDC9D42F5B}"/>
              </a:ext>
            </a:extLst>
          </p:cNvPr>
          <p:cNvSpPr txBox="1"/>
          <p:nvPr/>
        </p:nvSpPr>
        <p:spPr>
          <a:xfrm>
            <a:off x="1270972" y="695739"/>
            <a:ext cx="7005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/>
              <a:t>Natural </a:t>
            </a:r>
            <a:r>
              <a:rPr lang="es-CO" sz="2800" b="1" dirty="0" err="1"/>
              <a:t>resources</a:t>
            </a:r>
            <a:r>
              <a:rPr lang="es-CO" sz="2800" b="1" dirty="0"/>
              <a:t> and local </a:t>
            </a:r>
            <a:r>
              <a:rPr lang="es-CO" sz="2800" b="1" dirty="0" err="1"/>
              <a:t>communities</a:t>
            </a:r>
            <a:r>
              <a:rPr lang="es-CO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7500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94A5D36-8868-7E88-98C8-43BE99F34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" y="683350"/>
            <a:ext cx="9136975" cy="54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51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E50C324-A554-3B4F-8A4C-57729ACAD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2193"/>
            <a:ext cx="9144000" cy="4418794"/>
          </a:xfrm>
          <a:prstGeom prst="rect">
            <a:avLst/>
          </a:prstGeom>
        </p:spPr>
      </p:pic>
      <p:pic>
        <p:nvPicPr>
          <p:cNvPr id="2" name="Google Shape;118;g19ac459db8b_0_27">
            <a:extLst>
              <a:ext uri="{FF2B5EF4-FFF2-40B4-BE49-F238E27FC236}">
                <a16:creationId xmlns:a16="http://schemas.microsoft.com/office/drawing/2014/main" id="{C21F29CE-B54D-5231-FED5-C3B3D25BC8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2240" y="5702283"/>
            <a:ext cx="111442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9;g19ac459db8b_0_27">
            <a:extLst>
              <a:ext uri="{FF2B5EF4-FFF2-40B4-BE49-F238E27FC236}">
                <a16:creationId xmlns:a16="http://schemas.microsoft.com/office/drawing/2014/main" id="{B17933DE-DD1A-24CD-A5F5-42471914CF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1614" y="5949345"/>
            <a:ext cx="164004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0;g19ac459db8b_0_27">
            <a:extLst>
              <a:ext uri="{FF2B5EF4-FFF2-40B4-BE49-F238E27FC236}">
                <a16:creationId xmlns:a16="http://schemas.microsoft.com/office/drawing/2014/main" id="{7B8C48EC-67EC-F81E-EBFB-D588FBF618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90" y="5731472"/>
            <a:ext cx="1114425" cy="104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A1A05A-D302-A5FD-9CC9-C9AD58669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134" y="1029976"/>
            <a:ext cx="1631731" cy="33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E4563A6-B9D7-4F2E-EE4E-238C131F98FD}"/>
              </a:ext>
            </a:extLst>
          </p:cNvPr>
          <p:cNvSpPr txBox="1"/>
          <p:nvPr/>
        </p:nvSpPr>
        <p:spPr>
          <a:xfrm>
            <a:off x="1975104" y="50817"/>
            <a:ext cx="54376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Community participation in the management of climate change impacts on the maritime cultural heritage of Cartagena de </a:t>
            </a:r>
            <a:r>
              <a:rPr lang="en-US" sz="1800" b="1" dirty="0" err="1"/>
              <a:t>Indias</a:t>
            </a:r>
            <a:r>
              <a:rPr lang="en-US" sz="1800" b="1" dirty="0"/>
              <a:t>, Colombia</a:t>
            </a:r>
            <a:endParaRPr lang="es-CO" b="1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B3BC476-DE52-5974-5E3B-033314136894}"/>
              </a:ext>
            </a:extLst>
          </p:cNvPr>
          <p:cNvGrpSpPr/>
          <p:nvPr/>
        </p:nvGrpSpPr>
        <p:grpSpPr>
          <a:xfrm>
            <a:off x="4571999" y="6038850"/>
            <a:ext cx="4933148" cy="819150"/>
            <a:chOff x="1189575" y="4521370"/>
            <a:chExt cx="6215187" cy="915428"/>
          </a:xfrm>
        </p:grpSpPr>
        <p:pic>
          <p:nvPicPr>
            <p:cNvPr id="13" name="Google Shape;54;p13">
              <a:extLst>
                <a:ext uri="{FF2B5EF4-FFF2-40B4-BE49-F238E27FC236}">
                  <a16:creationId xmlns:a16="http://schemas.microsoft.com/office/drawing/2014/main" id="{4097B1C5-79B8-09AB-C34C-193C91D7209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9575" y="4521370"/>
              <a:ext cx="643235" cy="6791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55;p13">
              <a:extLst>
                <a:ext uri="{FF2B5EF4-FFF2-40B4-BE49-F238E27FC236}">
                  <a16:creationId xmlns:a16="http://schemas.microsoft.com/office/drawing/2014/main" id="{E496F2CD-930D-C589-C963-C4E92BCA3589}"/>
                </a:ext>
              </a:extLst>
            </p:cNvPr>
            <p:cNvSpPr txBox="1"/>
            <p:nvPr/>
          </p:nvSpPr>
          <p:spPr>
            <a:xfrm>
              <a:off x="1397862" y="5128998"/>
              <a:ext cx="600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800"/>
              </a:pPr>
              <a:r>
                <a:rPr lang="en" sz="800" dirty="0">
                  <a:solidFill>
                    <a:srgbClr val="1B3C1C"/>
                  </a:solidFill>
                  <a:latin typeface="Inter"/>
                  <a:ea typeface="Inter"/>
                  <a:cs typeface="Inter"/>
                  <a:sym typeface="Inter"/>
                </a:rPr>
                <a:t>Copyright / Privacy / Ownership</a:t>
              </a:r>
              <a:endParaRPr sz="800" dirty="0">
                <a:solidFill>
                  <a:srgbClr val="1B3C1C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5" name="Google Shape;56;p13">
              <a:extLst>
                <a:ext uri="{FF2B5EF4-FFF2-40B4-BE49-F238E27FC236}">
                  <a16:creationId xmlns:a16="http://schemas.microsoft.com/office/drawing/2014/main" id="{E75EF7A5-04B8-5193-DF9D-1CEA57C98EE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60954" y="4618744"/>
              <a:ext cx="1548355" cy="456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57;p13">
              <a:extLst>
                <a:ext uri="{FF2B5EF4-FFF2-40B4-BE49-F238E27FC236}">
                  <a16:creationId xmlns:a16="http://schemas.microsoft.com/office/drawing/2014/main" id="{7F9CAD94-9FA0-028C-49D2-DB9D412F4EC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30675"/>
            <a:stretch/>
          </p:blipFill>
          <p:spPr>
            <a:xfrm>
              <a:off x="4008851" y="4572826"/>
              <a:ext cx="1052075" cy="576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58;p13">
              <a:extLst>
                <a:ext uri="{FF2B5EF4-FFF2-40B4-BE49-F238E27FC236}">
                  <a16:creationId xmlns:a16="http://schemas.microsoft.com/office/drawing/2014/main" id="{AF9ECB05-A990-4F61-AD4C-2C67565AF80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204775" y="4681907"/>
              <a:ext cx="1401989" cy="35806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30249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4A7850-FE63-694A-A7EA-49BD7760C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"/>
            <a:ext cx="9144000" cy="50292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8933575-F52C-BCF0-5444-978D616BE4E2}"/>
              </a:ext>
            </a:extLst>
          </p:cNvPr>
          <p:cNvGrpSpPr/>
          <p:nvPr/>
        </p:nvGrpSpPr>
        <p:grpSpPr>
          <a:xfrm>
            <a:off x="2450593" y="5828504"/>
            <a:ext cx="4572000" cy="911436"/>
            <a:chOff x="2450593" y="5828504"/>
            <a:chExt cx="4572000" cy="911436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A8239CAB-0A7F-8300-A054-1FA22BE84E3D}"/>
                </a:ext>
              </a:extLst>
            </p:cNvPr>
            <p:cNvSpPr txBox="1"/>
            <p:nvPr/>
          </p:nvSpPr>
          <p:spPr>
            <a:xfrm>
              <a:off x="2450593" y="6370608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b="0" i="0" u="none" strike="noStrike" dirty="0">
                  <a:effectLst/>
                  <a:latin typeface="Bncringesans"/>
                  <a:hlinkClick r:id="rId3"/>
                </a:rPr>
                <a:t>Funded by The National Geographic Society</a:t>
              </a:r>
              <a:endParaRPr lang="es-CO" dirty="0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2CB197D-F228-650D-0834-097C79E73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176" y="5828504"/>
              <a:ext cx="1755648" cy="363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4090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/>
          <p:nvPr/>
        </p:nvSpPr>
        <p:spPr>
          <a:xfrm>
            <a:off x="0" y="1346065"/>
            <a:ext cx="9144000" cy="55241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32484" y="1342925"/>
            <a:ext cx="8408250" cy="558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ct val="100000"/>
            </a:pPr>
            <a:br>
              <a:rPr lang="en-US" sz="16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Devolving decision making to the lowest appropriate level: </a:t>
            </a:r>
            <a:r>
              <a:rPr lang="en-US" sz="1650">
                <a:solidFill>
                  <a:schemeClr val="lt1"/>
                </a:solidFill>
              </a:rPr>
              <a:t>The importance of the community </a:t>
            </a:r>
            <a:endParaRPr/>
          </a:p>
          <a:p>
            <a:pPr algn="ctr">
              <a:spcBef>
                <a:spcPts val="0"/>
              </a:spcBef>
              <a:buClr>
                <a:schemeClr val="dk1"/>
              </a:buClr>
              <a:buSzPct val="100000"/>
            </a:pPr>
            <a:endParaRPr sz="16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3" descr="A person in a blue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600" y="2565346"/>
            <a:ext cx="8178800" cy="2392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E6630C8-92B5-0E3E-7556-2B6FFEAE1D65}"/>
              </a:ext>
            </a:extLst>
          </p:cNvPr>
          <p:cNvGrpSpPr/>
          <p:nvPr/>
        </p:nvGrpSpPr>
        <p:grpSpPr>
          <a:xfrm>
            <a:off x="2450593" y="5828504"/>
            <a:ext cx="4572000" cy="911436"/>
            <a:chOff x="2450593" y="5828504"/>
            <a:chExt cx="4572000" cy="911436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5E3F579D-83C2-49EE-873A-560174EA66BF}"/>
                </a:ext>
              </a:extLst>
            </p:cNvPr>
            <p:cNvSpPr txBox="1"/>
            <p:nvPr/>
          </p:nvSpPr>
          <p:spPr>
            <a:xfrm>
              <a:off x="2450593" y="6370608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b="0" i="0" u="none" strike="noStrike" dirty="0">
                  <a:effectLst/>
                  <a:latin typeface="Bncringesans"/>
                  <a:hlinkClick r:id="rId4"/>
                </a:rPr>
                <a:t>Funded by The National Geographic Society</a:t>
              </a:r>
              <a:endParaRPr lang="es-CO" dirty="0"/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0E52754-0D4D-BC34-E179-0EF34BAC9F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176" y="5828504"/>
              <a:ext cx="1755648" cy="363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/>
          <p:nvPr/>
        </p:nvSpPr>
        <p:spPr>
          <a:xfrm>
            <a:off x="0" y="1077968"/>
            <a:ext cx="9141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418974" y="284104"/>
            <a:ext cx="7886700" cy="5514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Addressing structural inequalities faced by women, youth, children, people with disabilities, people who are displaced, Indigenous Peoples and marginalized ethnic groups</a:t>
            </a:r>
            <a:endParaRPr sz="2000" dirty="0"/>
          </a:p>
        </p:txBody>
      </p:sp>
      <p:pic>
        <p:nvPicPr>
          <p:cNvPr id="108" name="Google Shape;108;p4" descr="A group of people posing for a phot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259" y="1570498"/>
            <a:ext cx="4436075" cy="387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 descr="A collage of people sitting on chai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6593" y="1795654"/>
            <a:ext cx="4371196" cy="2805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5B52F9B-9E65-EE4B-DD7D-5FC73B2486B2}"/>
              </a:ext>
            </a:extLst>
          </p:cNvPr>
          <p:cNvGrpSpPr/>
          <p:nvPr/>
        </p:nvGrpSpPr>
        <p:grpSpPr>
          <a:xfrm>
            <a:off x="2450593" y="5828504"/>
            <a:ext cx="4572000" cy="911436"/>
            <a:chOff x="2450593" y="5828504"/>
            <a:chExt cx="4572000" cy="911436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5D4F9E5C-86BF-E63E-F735-1077B1CAA92A}"/>
                </a:ext>
              </a:extLst>
            </p:cNvPr>
            <p:cNvSpPr txBox="1"/>
            <p:nvPr/>
          </p:nvSpPr>
          <p:spPr>
            <a:xfrm>
              <a:off x="2450593" y="6370608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b="0" i="0" u="none" strike="noStrike" dirty="0">
                  <a:effectLst/>
                  <a:latin typeface="Bncringesans"/>
                  <a:hlinkClick r:id="rId5"/>
                </a:rPr>
                <a:t>Funded by The National Geographic Society</a:t>
              </a:r>
              <a:endParaRPr lang="es-CO" dirty="0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9C5AA57-63BB-D74A-A717-0397C54BC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176" y="5828504"/>
              <a:ext cx="1755648" cy="363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5" descr="A group of people in a room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8012" r="4430"/>
          <a:stretch/>
        </p:blipFill>
        <p:spPr>
          <a:xfrm>
            <a:off x="110358" y="1803181"/>
            <a:ext cx="6802806" cy="419756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/>
          <p:nvPr/>
        </p:nvSpPr>
        <p:spPr>
          <a:xfrm>
            <a:off x="0" y="5615880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1504359" y="298623"/>
            <a:ext cx="6802805" cy="9621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262626"/>
              </a:buClr>
              <a:buSzPts val="3600"/>
            </a:pPr>
            <a:r>
              <a:rPr lang="en-US" sz="2800" dirty="0">
                <a:solidFill>
                  <a:srgbClr val="262626"/>
                </a:solidFill>
              </a:rPr>
              <a:t>Investing in local capabilities to leave an institutional legacy: </a:t>
            </a:r>
            <a:endParaRPr sz="2800" dirty="0"/>
          </a:p>
        </p:txBody>
      </p:sp>
      <p:cxnSp>
        <p:nvCxnSpPr>
          <p:cNvPr id="117" name="Google Shape;117;p5"/>
          <p:cNvCxnSpPr/>
          <p:nvPr/>
        </p:nvCxnSpPr>
        <p:spPr>
          <a:xfrm>
            <a:off x="0" y="478873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8" name="Google Shape;118;p5"/>
          <p:cNvCxnSpPr/>
          <p:nvPr/>
        </p:nvCxnSpPr>
        <p:spPr>
          <a:xfrm>
            <a:off x="0" y="5458389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162DB287-0CA4-6E46-B6CC-A32598B3C03C}"/>
              </a:ext>
            </a:extLst>
          </p:cNvPr>
          <p:cNvSpPr txBox="1"/>
          <p:nvPr/>
        </p:nvSpPr>
        <p:spPr>
          <a:xfrm>
            <a:off x="4721773" y="4326465"/>
            <a:ext cx="4311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dirty="0" err="1"/>
              <a:t>Capacity</a:t>
            </a:r>
            <a:r>
              <a:rPr lang="es-CO" sz="3600" dirty="0"/>
              <a:t> </a:t>
            </a:r>
            <a:r>
              <a:rPr lang="es-CO" sz="3600" dirty="0" err="1"/>
              <a:t>building</a:t>
            </a:r>
            <a:r>
              <a:rPr lang="es-CO" sz="3600" dirty="0"/>
              <a:t> at </a:t>
            </a:r>
            <a:r>
              <a:rPr lang="es-CO" sz="3600" dirty="0" err="1"/>
              <a:t>the</a:t>
            </a:r>
            <a:r>
              <a:rPr lang="es-CO" sz="3600" dirty="0"/>
              <a:t> local </a:t>
            </a:r>
            <a:r>
              <a:rPr lang="es-CO" sz="3600" dirty="0" err="1"/>
              <a:t>level</a:t>
            </a:r>
            <a:r>
              <a:rPr lang="es-CO" sz="3600" dirty="0"/>
              <a:t>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E2A9B21-E75E-A32D-AF52-E4D134CBB0F6}"/>
              </a:ext>
            </a:extLst>
          </p:cNvPr>
          <p:cNvGrpSpPr/>
          <p:nvPr/>
        </p:nvGrpSpPr>
        <p:grpSpPr>
          <a:xfrm>
            <a:off x="2230821" y="5950354"/>
            <a:ext cx="4572000" cy="911436"/>
            <a:chOff x="2450593" y="5828504"/>
            <a:chExt cx="4572000" cy="911436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6E11C3C8-01F6-D506-960B-A684865261D7}"/>
                </a:ext>
              </a:extLst>
            </p:cNvPr>
            <p:cNvSpPr txBox="1"/>
            <p:nvPr/>
          </p:nvSpPr>
          <p:spPr>
            <a:xfrm>
              <a:off x="2450593" y="6370608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b="0" i="0" u="none" strike="noStrike" dirty="0">
                  <a:effectLst/>
                  <a:latin typeface="Bncringesans"/>
                  <a:hlinkClick r:id="rId4"/>
                </a:rPr>
                <a:t>Funded by The National Geographic Society</a:t>
              </a:r>
              <a:endParaRPr lang="es-CO" dirty="0"/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48194BE5-6948-22EB-FEC3-4EC27AD570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176" y="5828504"/>
              <a:ext cx="1755648" cy="363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/>
          <p:nvPr/>
        </p:nvSpPr>
        <p:spPr>
          <a:xfrm rot="166180">
            <a:off x="15337" y="5201597"/>
            <a:ext cx="1593614" cy="673331"/>
          </a:xfrm>
          <a:prstGeom prst="flowChartManualInpu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0234" y="1262925"/>
            <a:ext cx="5299657" cy="350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7112" y="1038328"/>
            <a:ext cx="3636889" cy="4351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4016" y="4494311"/>
            <a:ext cx="3668503" cy="1462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8" descr="A group of people holding a sign in the wa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629" b="6651"/>
          <a:stretch/>
        </p:blipFill>
        <p:spPr>
          <a:xfrm>
            <a:off x="1" y="457215"/>
            <a:ext cx="9144000" cy="55435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8"/>
          <p:cNvSpPr/>
          <p:nvPr/>
        </p:nvSpPr>
        <p:spPr>
          <a:xfrm>
            <a:off x="0" y="4847357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8"/>
          <p:cNvSpPr txBox="1">
            <a:spLocks noGrp="1"/>
          </p:cNvSpPr>
          <p:nvPr>
            <p:ph type="title"/>
          </p:nvPr>
        </p:nvSpPr>
        <p:spPr>
          <a:xfrm>
            <a:off x="-1" y="6137865"/>
            <a:ext cx="9526579" cy="5586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262626"/>
              </a:buClr>
              <a:buSzPts val="3600"/>
            </a:pPr>
            <a:r>
              <a:rPr lang="en-US" sz="2800" dirty="0">
                <a:solidFill>
                  <a:srgbClr val="262626"/>
                </a:solidFill>
              </a:rPr>
              <a:t>Locally Led Adaptation Principles for Locally Led Adaptation: Local Knowledge to understand the context </a:t>
            </a:r>
            <a:endParaRPr sz="2800" dirty="0"/>
          </a:p>
        </p:txBody>
      </p:sp>
      <p:cxnSp>
        <p:nvCxnSpPr>
          <p:cNvPr id="143" name="Google Shape;143;p8"/>
          <p:cNvCxnSpPr/>
          <p:nvPr/>
        </p:nvCxnSpPr>
        <p:spPr>
          <a:xfrm>
            <a:off x="0" y="478873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" name="Google Shape;144;p8"/>
          <p:cNvCxnSpPr/>
          <p:nvPr/>
        </p:nvCxnSpPr>
        <p:spPr>
          <a:xfrm>
            <a:off x="0" y="5816198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1A9D8A1-066A-9ADB-DFB9-1C1A22397A79}"/>
              </a:ext>
            </a:extLst>
          </p:cNvPr>
          <p:cNvSpPr txBox="1"/>
          <p:nvPr/>
        </p:nvSpPr>
        <p:spPr>
          <a:xfrm>
            <a:off x="9086" y="757130"/>
            <a:ext cx="367066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The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city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comprises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the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World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Heritage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site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of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 </a:t>
            </a:r>
            <a:r>
              <a:rPr lang="es-CO" sz="2000" b="0" i="0" u="none" strike="noStrike" dirty="0">
                <a:solidFill>
                  <a:srgbClr val="0077D4"/>
                </a:solidFill>
                <a:effectLst/>
                <a:latin typeface="Inter"/>
                <a:hlinkClick r:id="rId2"/>
              </a:rPr>
              <a:t>Port, Fortresses and Group of Monuments, Cartagena</a:t>
            </a:r>
            <a:r>
              <a:rPr lang="es-CO" sz="2000" u="none" strike="noStrike" dirty="0">
                <a:solidFill>
                  <a:srgbClr val="212121"/>
                </a:solidFill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was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inscribed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in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the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World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Heritage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list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in 1984 </a:t>
            </a:r>
          </a:p>
          <a:p>
            <a:pPr algn="ctr"/>
            <a:endParaRPr lang="es-CO" sz="2000" dirty="0">
              <a:solidFill>
                <a:srgbClr val="212121"/>
              </a:solidFill>
              <a:latin typeface="Inter"/>
            </a:endParaRPr>
          </a:p>
          <a:p>
            <a:pPr algn="ctr"/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The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site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includes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the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most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extensive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fortifications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in South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America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, as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well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as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several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quarters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of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the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historic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city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. A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system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of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zones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divides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the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city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into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three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neighbourhoods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: San Pedro,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with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the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cathedral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and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many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Andalusian-style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palaces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; San Diego,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where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merchants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and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the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middle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class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lived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; and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Gethsemani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,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the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 'popular </a:t>
            </a:r>
            <a:r>
              <a:rPr lang="es-CO" sz="2000" b="0" i="0" dirty="0" err="1">
                <a:solidFill>
                  <a:srgbClr val="212121"/>
                </a:solidFill>
                <a:effectLst/>
                <a:latin typeface="Inter"/>
              </a:rPr>
              <a:t>quarter</a:t>
            </a:r>
            <a:r>
              <a:rPr lang="es-CO" sz="2000" b="0" i="0" dirty="0">
                <a:solidFill>
                  <a:srgbClr val="212121"/>
                </a:solidFill>
                <a:effectLst/>
                <a:latin typeface="Inter"/>
              </a:rPr>
              <a:t>'.</a:t>
            </a:r>
            <a:endParaRPr lang="es-CO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44E61E-F9B0-4EF4-BC89-8B1A3AEF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725" t="16764"/>
          <a:stretch/>
        </p:blipFill>
        <p:spPr>
          <a:xfrm rot="5400000">
            <a:off x="2982875" y="696874"/>
            <a:ext cx="6858000" cy="546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00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C6E6DF4-C880-0F43-B830-A83A776AB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330"/>
            <a:ext cx="7609862" cy="6446570"/>
          </a:xfrm>
          <a:prstGeom prst="rect">
            <a:avLst/>
          </a:prstGeom>
        </p:spPr>
      </p:pic>
      <p:sp>
        <p:nvSpPr>
          <p:cNvPr id="2" name="Google Shape;173;p31">
            <a:extLst>
              <a:ext uri="{FF2B5EF4-FFF2-40B4-BE49-F238E27FC236}">
                <a16:creationId xmlns:a16="http://schemas.microsoft.com/office/drawing/2014/main" id="{8C6F7312-7087-B8FC-9357-924EC2F2509A}"/>
              </a:ext>
            </a:extLst>
          </p:cNvPr>
          <p:cNvSpPr/>
          <p:nvPr/>
        </p:nvSpPr>
        <p:spPr>
          <a:xfrm>
            <a:off x="7610168" y="864112"/>
            <a:ext cx="1388349" cy="1388349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l="-16998" r="-16998"/>
            </a:stretch>
          </a:blip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74;p31">
            <a:extLst>
              <a:ext uri="{FF2B5EF4-FFF2-40B4-BE49-F238E27FC236}">
                <a16:creationId xmlns:a16="http://schemas.microsoft.com/office/drawing/2014/main" id="{94AE381D-2BEA-EAD7-5994-F1631610544E}"/>
              </a:ext>
            </a:extLst>
          </p:cNvPr>
          <p:cNvSpPr/>
          <p:nvPr/>
        </p:nvSpPr>
        <p:spPr>
          <a:xfrm>
            <a:off x="7613834" y="2819346"/>
            <a:ext cx="1388349" cy="1388349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l="-16998" r="-16998"/>
            </a:stretch>
          </a:blip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75;p31">
            <a:extLst>
              <a:ext uri="{FF2B5EF4-FFF2-40B4-BE49-F238E27FC236}">
                <a16:creationId xmlns:a16="http://schemas.microsoft.com/office/drawing/2014/main" id="{27B94696-40D0-E0D0-87EE-8F18FA833C9F}"/>
              </a:ext>
            </a:extLst>
          </p:cNvPr>
          <p:cNvSpPr/>
          <p:nvPr/>
        </p:nvSpPr>
        <p:spPr>
          <a:xfrm>
            <a:off x="7581880" y="4756874"/>
            <a:ext cx="1388349" cy="1388349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l="-38996" r="-38996"/>
            </a:stretch>
          </a:blip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77;p31">
            <a:extLst>
              <a:ext uri="{FF2B5EF4-FFF2-40B4-BE49-F238E27FC236}">
                <a16:creationId xmlns:a16="http://schemas.microsoft.com/office/drawing/2014/main" id="{E135723F-AF03-9C81-9799-A3707B62AD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957" t="34362" r="51958" b="30698"/>
          <a:stretch/>
        </p:blipFill>
        <p:spPr>
          <a:xfrm>
            <a:off x="7609862" y="878400"/>
            <a:ext cx="1363500" cy="136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Google Shape;178;p31">
            <a:extLst>
              <a:ext uri="{FF2B5EF4-FFF2-40B4-BE49-F238E27FC236}">
                <a16:creationId xmlns:a16="http://schemas.microsoft.com/office/drawing/2014/main" id="{B6D1B47D-B5DA-363D-DE34-CAC772D0DDA6}"/>
              </a:ext>
            </a:extLst>
          </p:cNvPr>
          <p:cNvSpPr/>
          <p:nvPr/>
        </p:nvSpPr>
        <p:spPr>
          <a:xfrm>
            <a:off x="7610168" y="2808784"/>
            <a:ext cx="1388349" cy="1388349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l="-16998" r="-16998"/>
            </a:stretch>
          </a:blip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79;p31">
            <a:extLst>
              <a:ext uri="{FF2B5EF4-FFF2-40B4-BE49-F238E27FC236}">
                <a16:creationId xmlns:a16="http://schemas.microsoft.com/office/drawing/2014/main" id="{BA64229E-6071-7311-4966-54E954203199}"/>
              </a:ext>
            </a:extLst>
          </p:cNvPr>
          <p:cNvSpPr/>
          <p:nvPr/>
        </p:nvSpPr>
        <p:spPr>
          <a:xfrm>
            <a:off x="7585013" y="4774580"/>
            <a:ext cx="1388349" cy="1388349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l="-38996" r="-38996"/>
            </a:stretch>
          </a:blip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681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1" descr="A graph of different colored ba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693" y="343177"/>
            <a:ext cx="7801890" cy="456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1" descr="A screenshot of a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9627" t="8935" r="59527" b="63402"/>
          <a:stretch/>
        </p:blipFill>
        <p:spPr>
          <a:xfrm>
            <a:off x="6361004" y="4907980"/>
            <a:ext cx="1923485" cy="196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1" descr="A screenshot of a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0274" t="8935" r="35756" b="63402"/>
          <a:stretch/>
        </p:blipFill>
        <p:spPr>
          <a:xfrm>
            <a:off x="706693" y="4907980"/>
            <a:ext cx="1497034" cy="195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1" descr="A screenshot of a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67979" t="9173" r="8048" b="63158"/>
          <a:stretch/>
        </p:blipFill>
        <p:spPr>
          <a:xfrm>
            <a:off x="3400010" y="4907980"/>
            <a:ext cx="1479088" cy="1941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3" descr="A map of the island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7565" y="160945"/>
            <a:ext cx="8746435" cy="669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4" descr="A map of a land with a map of land and a map of land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70618" y="397565"/>
            <a:ext cx="9485236" cy="6460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9ac459db8b_0_27"/>
          <p:cNvSpPr txBox="1">
            <a:spLocks noGrp="1"/>
          </p:cNvSpPr>
          <p:nvPr>
            <p:ph type="title"/>
          </p:nvPr>
        </p:nvSpPr>
        <p:spPr>
          <a:xfrm rot="146">
            <a:off x="453845" y="1276688"/>
            <a:ext cx="5284125" cy="43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960"/>
            </a:pPr>
            <a:r>
              <a:rPr lang="es-ES" sz="2669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Antecedentes</a:t>
            </a:r>
            <a:endParaRPr sz="2669">
              <a:solidFill>
                <a:srgbClr val="073763"/>
              </a:solidFill>
            </a:endParaRPr>
          </a:p>
        </p:txBody>
      </p:sp>
      <p:sp>
        <p:nvSpPr>
          <p:cNvPr id="102" name="Google Shape;102;g19ac459db8b_0_27"/>
          <p:cNvSpPr/>
          <p:nvPr/>
        </p:nvSpPr>
        <p:spPr>
          <a:xfrm rot="-5025121">
            <a:off x="7546060" y="4800509"/>
            <a:ext cx="1651862" cy="1651862"/>
          </a:xfrm>
          <a:prstGeom prst="ellips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19ac459db8b_0_27"/>
          <p:cNvSpPr/>
          <p:nvPr/>
        </p:nvSpPr>
        <p:spPr>
          <a:xfrm rot="-5024155">
            <a:off x="6965312" y="5095620"/>
            <a:ext cx="261889" cy="261665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19ac459db8b_0_27"/>
          <p:cNvSpPr/>
          <p:nvPr/>
        </p:nvSpPr>
        <p:spPr>
          <a:xfrm rot="-5024060">
            <a:off x="6452584" y="5449591"/>
            <a:ext cx="286562" cy="286562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19ac459db8b_0_27"/>
          <p:cNvSpPr/>
          <p:nvPr/>
        </p:nvSpPr>
        <p:spPr>
          <a:xfrm rot="-5024155">
            <a:off x="8868600" y="6953507"/>
            <a:ext cx="261889" cy="261889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19ac459db8b_0_27"/>
          <p:cNvSpPr/>
          <p:nvPr/>
        </p:nvSpPr>
        <p:spPr>
          <a:xfrm rot="-5024489">
            <a:off x="7151592" y="4479599"/>
            <a:ext cx="156860" cy="156860"/>
          </a:xfrm>
          <a:prstGeom prst="ellips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19ac459db8b_0_27"/>
          <p:cNvSpPr/>
          <p:nvPr/>
        </p:nvSpPr>
        <p:spPr>
          <a:xfrm rot="-5025346">
            <a:off x="7553560" y="5104120"/>
            <a:ext cx="430278" cy="430278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19ac459db8b_0_27"/>
          <p:cNvSpPr/>
          <p:nvPr/>
        </p:nvSpPr>
        <p:spPr>
          <a:xfrm rot="-5024489">
            <a:off x="7017829" y="5602649"/>
            <a:ext cx="156860" cy="156860"/>
          </a:xfrm>
          <a:prstGeom prst="ellips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g19ac459db8b_0_27"/>
          <p:cNvGrpSpPr/>
          <p:nvPr/>
        </p:nvGrpSpPr>
        <p:grpSpPr>
          <a:xfrm>
            <a:off x="4705640" y="1705601"/>
            <a:ext cx="3464325" cy="768458"/>
            <a:chOff x="987975" y="2664139"/>
            <a:chExt cx="4619100" cy="1024611"/>
          </a:xfrm>
        </p:grpSpPr>
        <p:sp>
          <p:nvSpPr>
            <p:cNvPr id="110" name="Google Shape;110;g19ac459db8b_0_27"/>
            <p:cNvSpPr/>
            <p:nvPr/>
          </p:nvSpPr>
          <p:spPr>
            <a:xfrm>
              <a:off x="987975" y="2666300"/>
              <a:ext cx="4389125" cy="1022450"/>
            </a:xfrm>
            <a:prstGeom prst="flowChartManualInput">
              <a:avLst/>
            </a:prstGeom>
            <a:solidFill>
              <a:srgbClr val="07376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g19ac459db8b_0_27"/>
            <p:cNvSpPr txBox="1"/>
            <p:nvPr/>
          </p:nvSpPr>
          <p:spPr>
            <a:xfrm>
              <a:off x="987975" y="2891175"/>
              <a:ext cx="4619100" cy="572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marL="171450">
                <a:lnSpc>
                  <a:spcPct val="90000"/>
                </a:lnSpc>
                <a:buClr>
                  <a:srgbClr val="000000"/>
                </a:buClr>
                <a:buSzPts val="2800"/>
              </a:pPr>
              <a:r>
                <a:rPr lang="es-ES" sz="2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¿Colaborartorio Azul?</a:t>
              </a: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g19ac459db8b_0_27"/>
            <p:cNvSpPr/>
            <p:nvPr/>
          </p:nvSpPr>
          <p:spPr>
            <a:xfrm>
              <a:off x="987975" y="2664139"/>
              <a:ext cx="4389125" cy="1022450"/>
            </a:xfrm>
            <a:prstGeom prst="flowChartManualInput">
              <a:avLst/>
            </a:prstGeom>
            <a:solidFill>
              <a:srgbClr val="26749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g19ac459db8b_0_27"/>
            <p:cNvSpPr txBox="1"/>
            <p:nvPr/>
          </p:nvSpPr>
          <p:spPr>
            <a:xfrm>
              <a:off x="987975" y="2889014"/>
              <a:ext cx="4619100" cy="572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marL="171450">
                <a:lnSpc>
                  <a:spcPct val="90000"/>
                </a:lnSpc>
                <a:buClr>
                  <a:srgbClr val="000000"/>
                </a:buClr>
                <a:buSzPts val="2800"/>
              </a:pPr>
              <a:r>
                <a:rPr lang="es-ES" sz="2100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¿Blue </a:t>
              </a:r>
              <a:r>
                <a:rPr lang="es-ES" sz="2100" dirty="0" err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Collaboratory</a:t>
              </a:r>
              <a:r>
                <a:rPr lang="es-ES" sz="2100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?</a:t>
              </a:r>
              <a:endParaRPr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4" name="Google Shape;114;g19ac459db8b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848" y="1607489"/>
            <a:ext cx="4141632" cy="310803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19ac459db8b_0_27"/>
          <p:cNvSpPr/>
          <p:nvPr/>
        </p:nvSpPr>
        <p:spPr>
          <a:xfrm rot="166180">
            <a:off x="352626" y="1153182"/>
            <a:ext cx="4268077" cy="673331"/>
          </a:xfrm>
          <a:prstGeom prst="flowChartManualInpu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19ac459db8b_0_27"/>
          <p:cNvSpPr txBox="1"/>
          <p:nvPr/>
        </p:nvSpPr>
        <p:spPr>
          <a:xfrm rot="146">
            <a:off x="453843" y="1276688"/>
            <a:ext cx="528412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r>
              <a:rPr lang="es-ES" sz="2669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Antecedentes</a:t>
            </a:r>
            <a:endParaRPr sz="2669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19ac459db8b_0_27"/>
          <p:cNvSpPr txBox="1"/>
          <p:nvPr/>
        </p:nvSpPr>
        <p:spPr>
          <a:xfrm>
            <a:off x="4724899" y="2480777"/>
            <a:ext cx="3606502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Knowledge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Co-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Coastal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Communities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Cartagena de Indias, Colombia 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understanding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Climate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Change 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Impacts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Maritime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Cultural </a:t>
            </a:r>
            <a:r>
              <a:rPr lang="es-E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Heritage</a:t>
            </a:r>
            <a:r>
              <a:rPr lang="es-E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50" dirty="0"/>
          </a:p>
        </p:txBody>
      </p:sp>
      <p:pic>
        <p:nvPicPr>
          <p:cNvPr id="118" name="Google Shape;118;g19ac459db8b_0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680" y="5133962"/>
            <a:ext cx="835819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19ac459db8b_0_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3711" y="5319259"/>
            <a:ext cx="1230034" cy="61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19ac459db8b_0_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268" y="5155855"/>
            <a:ext cx="835819" cy="784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19ac459db8b_0_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44336" y="3588773"/>
            <a:ext cx="3186933" cy="172164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19ac459db8b_0_27"/>
          <p:cNvSpPr/>
          <p:nvPr/>
        </p:nvSpPr>
        <p:spPr>
          <a:xfrm rot="166180">
            <a:off x="352628" y="1154422"/>
            <a:ext cx="4268077" cy="673331"/>
          </a:xfrm>
          <a:prstGeom prst="flowChartManualInpu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19ac459db8b_0_27"/>
          <p:cNvSpPr txBox="1"/>
          <p:nvPr/>
        </p:nvSpPr>
        <p:spPr>
          <a:xfrm rot="146">
            <a:off x="453845" y="1277928"/>
            <a:ext cx="528412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endParaRPr sz="2669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19ac459db8b_0_27"/>
          <p:cNvSpPr/>
          <p:nvPr/>
        </p:nvSpPr>
        <p:spPr>
          <a:xfrm rot="166180">
            <a:off x="469172" y="4177552"/>
            <a:ext cx="1593614" cy="673331"/>
          </a:xfrm>
          <a:prstGeom prst="flowChartManualInpu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19ac459db8b_0_27"/>
          <p:cNvSpPr txBox="1"/>
          <p:nvPr/>
        </p:nvSpPr>
        <p:spPr>
          <a:xfrm rot="146">
            <a:off x="568828" y="4365593"/>
            <a:ext cx="148857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r>
              <a:rPr lang="es-ES" sz="2400" b="1" dirty="0" err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PHase</a:t>
            </a:r>
            <a:r>
              <a:rPr lang="es-ES" sz="24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 1</a:t>
            </a:r>
            <a:endParaRPr sz="24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19ac459db8b_0_27"/>
          <p:cNvSpPr/>
          <p:nvPr/>
        </p:nvSpPr>
        <p:spPr>
          <a:xfrm rot="166180">
            <a:off x="2538815" y="4134850"/>
            <a:ext cx="1593614" cy="673331"/>
          </a:xfrm>
          <a:prstGeom prst="flowChartManualInput">
            <a:avLst/>
          </a:prstGeom>
          <a:solidFill>
            <a:srgbClr val="26749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19ac459db8b_0_27"/>
          <p:cNvSpPr txBox="1"/>
          <p:nvPr/>
        </p:nvSpPr>
        <p:spPr>
          <a:xfrm rot="146">
            <a:off x="2659182" y="4340596"/>
            <a:ext cx="148857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r>
              <a:rPr lang="es-ES" sz="24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Phase</a:t>
            </a:r>
            <a:r>
              <a:rPr lang="es-ES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2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FA20C-AD9C-262B-032E-5AA1C73C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83" y="5471971"/>
            <a:ext cx="1755648" cy="36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/>
          <p:nvPr/>
        </p:nvSpPr>
        <p:spPr>
          <a:xfrm rot="-5025121">
            <a:off x="8114096" y="4849000"/>
            <a:ext cx="1651862" cy="1651862"/>
          </a:xfrm>
          <a:prstGeom prst="ellipse">
            <a:avLst/>
          </a:prstGeom>
          <a:noFill/>
          <a:ln w="9525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14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040598" y="272156"/>
            <a:ext cx="4810342" cy="370222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4"/>
          <p:cNvSpPr txBox="1">
            <a:spLocks noGrp="1"/>
          </p:cNvSpPr>
          <p:nvPr>
            <p:ph type="body" idx="1"/>
          </p:nvPr>
        </p:nvSpPr>
        <p:spPr>
          <a:xfrm>
            <a:off x="114983" y="2429663"/>
            <a:ext cx="6576763" cy="24107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Clr>
                <a:srgbClr val="262626"/>
              </a:buClr>
              <a:buSzPts val="2000"/>
              <a:buNone/>
            </a:pP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develop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pilot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phase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methodological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proposal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identification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analysis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impacts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climate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change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Cultural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Interest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Assets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are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part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Bay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Cartagena,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based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co-participatory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approach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allows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integration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knowledge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 local </a:t>
            </a:r>
            <a:r>
              <a:rPr lang="es-ES" sz="2000" dirty="0" err="1">
                <a:latin typeface="Arial"/>
                <a:ea typeface="Arial"/>
                <a:cs typeface="Arial"/>
                <a:sym typeface="Arial"/>
              </a:rPr>
              <a:t>communities</a:t>
            </a:r>
            <a:r>
              <a:rPr lang="es-ES" sz="20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000" dirty="0"/>
          </a:p>
        </p:txBody>
      </p:sp>
      <p:sp>
        <p:nvSpPr>
          <p:cNvPr id="148" name="Google Shape;148;p14"/>
          <p:cNvSpPr/>
          <p:nvPr/>
        </p:nvSpPr>
        <p:spPr>
          <a:xfrm rot="166180">
            <a:off x="352256" y="1168458"/>
            <a:ext cx="4900350" cy="673331"/>
          </a:xfrm>
          <a:prstGeom prst="flowChartManualInpu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4"/>
          <p:cNvSpPr txBox="1"/>
          <p:nvPr/>
        </p:nvSpPr>
        <p:spPr>
          <a:xfrm rot="146">
            <a:off x="453845" y="1285514"/>
            <a:ext cx="528412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r>
              <a:rPr lang="es-ES" sz="2669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General </a:t>
            </a:r>
            <a:r>
              <a:rPr lang="es-ES" sz="2669" b="1" dirty="0" err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objective</a:t>
            </a:r>
            <a:endParaRPr sz="2669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8182" y="5135072"/>
            <a:ext cx="835819" cy="78489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4"/>
          <p:cNvSpPr/>
          <p:nvPr/>
        </p:nvSpPr>
        <p:spPr>
          <a:xfrm rot="166180">
            <a:off x="15337" y="5201597"/>
            <a:ext cx="1593614" cy="673331"/>
          </a:xfrm>
          <a:prstGeom prst="flowChartManualInpu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4"/>
          <p:cNvSpPr txBox="1"/>
          <p:nvPr/>
        </p:nvSpPr>
        <p:spPr>
          <a:xfrm rot="146">
            <a:off x="114993" y="5389638"/>
            <a:ext cx="148857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r>
              <a:rPr lang="es-ES" sz="2669" b="1" dirty="0" err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Phase</a:t>
            </a:r>
            <a:r>
              <a:rPr lang="es-ES" sz="2669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 1</a:t>
            </a:r>
            <a:endParaRPr sz="2669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B7472F5-1745-888C-30CC-785FB53A0D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9C812D-091A-8FA8-1594-16A8CE3B9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005" y="4233943"/>
            <a:ext cx="1715850" cy="241076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 txBox="1"/>
          <p:nvPr/>
        </p:nvSpPr>
        <p:spPr>
          <a:xfrm>
            <a:off x="181053" y="1038179"/>
            <a:ext cx="3067150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Generate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scenarios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for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training and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community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strengthening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supported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by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use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of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virtual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tools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8" name="Google Shape;158;p17"/>
          <p:cNvSpPr txBox="1"/>
          <p:nvPr/>
        </p:nvSpPr>
        <p:spPr>
          <a:xfrm>
            <a:off x="3238713" y="4573785"/>
            <a:ext cx="2954126" cy="14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Designing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participatory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mechanisms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for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measuring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impacts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of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climate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change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on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Cultural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Heritage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Sites.</a:t>
            </a:r>
            <a:endParaRPr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9" name="Google Shape;159;p17"/>
          <p:cNvSpPr txBox="1"/>
          <p:nvPr/>
        </p:nvSpPr>
        <p:spPr>
          <a:xfrm>
            <a:off x="6113072" y="1031007"/>
            <a:ext cx="2849875" cy="173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Develop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a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communication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strategy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based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on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co-creation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of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content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that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integrates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knowledge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and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skills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of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local </a:t>
            </a:r>
            <a:r>
              <a:rPr lang="es-ES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communities</a:t>
            </a:r>
            <a:r>
              <a:rPr lang="es-E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0" name="Google Shape;16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886" y="2661044"/>
            <a:ext cx="756131" cy="76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8636" y="6216057"/>
            <a:ext cx="756131" cy="73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2983" y="2783267"/>
            <a:ext cx="756131" cy="75053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/>
          <p:nvPr/>
        </p:nvSpPr>
        <p:spPr>
          <a:xfrm rot="166180">
            <a:off x="15337" y="5201597"/>
            <a:ext cx="1593614" cy="673331"/>
          </a:xfrm>
          <a:prstGeom prst="flowChartManualInpu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7"/>
          <p:cNvSpPr txBox="1"/>
          <p:nvPr/>
        </p:nvSpPr>
        <p:spPr>
          <a:xfrm rot="146">
            <a:off x="114993" y="5389638"/>
            <a:ext cx="148857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r>
              <a:rPr lang="es-ES" sz="2669" b="1" dirty="0" err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Phase</a:t>
            </a:r>
            <a:r>
              <a:rPr lang="es-ES" sz="2669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 1</a:t>
            </a:r>
            <a:endParaRPr sz="2669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7"/>
          <p:cNvSpPr/>
          <p:nvPr/>
        </p:nvSpPr>
        <p:spPr>
          <a:xfrm rot="-5025121">
            <a:off x="8114096" y="4849000"/>
            <a:ext cx="1651862" cy="1651862"/>
          </a:xfrm>
          <a:prstGeom prst="ellipse">
            <a:avLst/>
          </a:prstGeom>
          <a:noFill/>
          <a:ln w="9525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08182" y="5135072"/>
            <a:ext cx="835819" cy="784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2;p16">
            <a:extLst>
              <a:ext uri="{FF2B5EF4-FFF2-40B4-BE49-F238E27FC236}">
                <a16:creationId xmlns:a16="http://schemas.microsoft.com/office/drawing/2014/main" id="{3AA6509C-93EB-7709-8D9D-BD73AE0E762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25990" y="1703356"/>
            <a:ext cx="4080425" cy="291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3;p16">
            <a:extLst>
              <a:ext uri="{FF2B5EF4-FFF2-40B4-BE49-F238E27FC236}">
                <a16:creationId xmlns:a16="http://schemas.microsoft.com/office/drawing/2014/main" id="{1F36115E-69D2-AA8B-165A-13A95D882B7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32545" y="2613967"/>
            <a:ext cx="1400175" cy="1015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2" descr="Map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t="13931"/>
          <a:stretch/>
        </p:blipFill>
        <p:spPr>
          <a:xfrm>
            <a:off x="-2" y="352404"/>
            <a:ext cx="9144002" cy="574481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2"/>
          <p:cNvSpPr txBox="1"/>
          <p:nvPr/>
        </p:nvSpPr>
        <p:spPr>
          <a:xfrm>
            <a:off x="1465263" y="6130908"/>
            <a:ext cx="7311018" cy="72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Changes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coastline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Bocachica Sector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between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1698 - 2022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superposition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historical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cartography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contemporary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satellite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photographs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(Del Cairo et al., 2022).</a:t>
            </a:r>
            <a:endParaRPr sz="1350" dirty="0"/>
          </a:p>
        </p:txBody>
      </p:sp>
      <p:sp>
        <p:nvSpPr>
          <p:cNvPr id="224" name="Google Shape;224;p32"/>
          <p:cNvSpPr/>
          <p:nvPr/>
        </p:nvSpPr>
        <p:spPr>
          <a:xfrm rot="166180">
            <a:off x="-143686" y="6146560"/>
            <a:ext cx="1593614" cy="673331"/>
          </a:xfrm>
          <a:prstGeom prst="flowChartManualInpu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4" descr="Un hombre parado al lado de un río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5561" y="1903601"/>
            <a:ext cx="4799999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4" descr="Casa de madera en el agua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666" y="1903601"/>
            <a:ext cx="3600000" cy="27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4"/>
          <p:cNvSpPr txBox="1"/>
          <p:nvPr/>
        </p:nvSpPr>
        <p:spPr>
          <a:xfrm>
            <a:off x="187036" y="4759465"/>
            <a:ext cx="8126886" cy="288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Affectations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at Fort San José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due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sea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level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25" i="1" dirty="0" err="1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changes</a:t>
            </a:r>
            <a:r>
              <a:rPr lang="es-ES" sz="1425" i="1" dirty="0">
                <a:solidFill>
                  <a:srgbClr val="174577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50" dirty="0"/>
          </a:p>
        </p:txBody>
      </p:sp>
      <p:sp>
        <p:nvSpPr>
          <p:cNvPr id="242" name="Google Shape;242;p34"/>
          <p:cNvSpPr/>
          <p:nvPr/>
        </p:nvSpPr>
        <p:spPr>
          <a:xfrm rot="166180">
            <a:off x="15337" y="5201597"/>
            <a:ext cx="1593614" cy="673331"/>
          </a:xfrm>
          <a:prstGeom prst="flowChartManualInpu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4"/>
          <p:cNvSpPr txBox="1"/>
          <p:nvPr/>
        </p:nvSpPr>
        <p:spPr>
          <a:xfrm rot="146">
            <a:off x="114993" y="5389638"/>
            <a:ext cx="148857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endParaRPr sz="2669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4"/>
          <p:cNvSpPr/>
          <p:nvPr/>
        </p:nvSpPr>
        <p:spPr>
          <a:xfrm rot="-5025121">
            <a:off x="8114096" y="4849000"/>
            <a:ext cx="1651862" cy="1651862"/>
          </a:xfrm>
          <a:prstGeom prst="ellipse">
            <a:avLst/>
          </a:prstGeom>
          <a:noFill/>
          <a:ln w="9525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8182" y="5135072"/>
            <a:ext cx="835819" cy="784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377" y="1051054"/>
            <a:ext cx="3547319" cy="273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5"/>
          <p:cNvPicPr preferRelativeResize="0"/>
          <p:nvPr/>
        </p:nvPicPr>
        <p:blipFill rotWithShape="1">
          <a:blip r:embed="rId4">
            <a:alphaModFix/>
          </a:blip>
          <a:srcRect l="18331" t="7382"/>
          <a:stretch/>
        </p:blipFill>
        <p:spPr>
          <a:xfrm>
            <a:off x="2718977" y="2324067"/>
            <a:ext cx="4404946" cy="2744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5"/>
          <p:cNvSpPr/>
          <p:nvPr/>
        </p:nvSpPr>
        <p:spPr>
          <a:xfrm rot="166180">
            <a:off x="15337" y="5186608"/>
            <a:ext cx="1593614" cy="673331"/>
          </a:xfrm>
          <a:prstGeom prst="flowChartManualInpu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5"/>
          <p:cNvSpPr txBox="1"/>
          <p:nvPr/>
        </p:nvSpPr>
        <p:spPr>
          <a:xfrm rot="146">
            <a:off x="114993" y="5389638"/>
            <a:ext cx="148857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r>
              <a:rPr lang="es-ES" sz="2669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Fase 1</a:t>
            </a:r>
            <a:endParaRPr sz="2669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35" descr="Pin on Backgrounds"/>
          <p:cNvPicPr preferRelativeResize="0"/>
          <p:nvPr/>
        </p:nvPicPr>
        <p:blipFill rotWithShape="1">
          <a:blip r:embed="rId5">
            <a:alphaModFix/>
          </a:blip>
          <a:srcRect l="4228" t="10454" r="64473" b="58182"/>
          <a:stretch/>
        </p:blipFill>
        <p:spPr>
          <a:xfrm>
            <a:off x="2337247" y="2901337"/>
            <a:ext cx="1430942" cy="143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5" descr="Pin on Backgrounds"/>
          <p:cNvPicPr preferRelativeResize="0"/>
          <p:nvPr/>
        </p:nvPicPr>
        <p:blipFill rotWithShape="1">
          <a:blip r:embed="rId5">
            <a:alphaModFix/>
          </a:blip>
          <a:srcRect l="35211" t="11081" r="33491" b="56808"/>
          <a:stretch/>
        </p:blipFill>
        <p:spPr>
          <a:xfrm>
            <a:off x="-125416" y="1947823"/>
            <a:ext cx="1430943" cy="1468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9145" y="3618310"/>
            <a:ext cx="4981167" cy="332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 descr="Pin on Backgrounds"/>
          <p:cNvPicPr preferRelativeResize="0"/>
          <p:nvPr/>
        </p:nvPicPr>
        <p:blipFill rotWithShape="1">
          <a:blip r:embed="rId5">
            <a:alphaModFix/>
          </a:blip>
          <a:srcRect l="36250" t="49884" r="34773" b="18753"/>
          <a:stretch/>
        </p:blipFill>
        <p:spPr>
          <a:xfrm>
            <a:off x="5026489" y="4286436"/>
            <a:ext cx="1324841" cy="143394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5"/>
          <p:cNvSpPr/>
          <p:nvPr/>
        </p:nvSpPr>
        <p:spPr>
          <a:xfrm>
            <a:off x="5774425" y="3800682"/>
            <a:ext cx="4632167" cy="93859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5"/>
          <p:cNvSpPr/>
          <p:nvPr/>
        </p:nvSpPr>
        <p:spPr>
          <a:xfrm rot="166180">
            <a:off x="15337" y="5202672"/>
            <a:ext cx="1593614" cy="673331"/>
          </a:xfrm>
          <a:prstGeom prst="flowChartManualInpu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5"/>
          <p:cNvSpPr txBox="1"/>
          <p:nvPr/>
        </p:nvSpPr>
        <p:spPr>
          <a:xfrm rot="146">
            <a:off x="114993" y="5405702"/>
            <a:ext cx="148857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r>
              <a:rPr lang="es-ES" sz="2669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Fase 1</a:t>
            </a:r>
            <a:endParaRPr sz="2669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5"/>
          <p:cNvSpPr/>
          <p:nvPr/>
        </p:nvSpPr>
        <p:spPr>
          <a:xfrm>
            <a:off x="7263385" y="4049977"/>
            <a:ext cx="455220" cy="82829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5"/>
          <p:cNvSpPr/>
          <p:nvPr/>
        </p:nvSpPr>
        <p:spPr>
          <a:xfrm>
            <a:off x="7035775" y="5947642"/>
            <a:ext cx="455220" cy="82829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4A5CB94-47BD-734D-851F-2F6FC463BA8C}"/>
              </a:ext>
            </a:extLst>
          </p:cNvPr>
          <p:cNvSpPr/>
          <p:nvPr/>
        </p:nvSpPr>
        <p:spPr>
          <a:xfrm>
            <a:off x="158208" y="1249529"/>
            <a:ext cx="3738536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Cultural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policies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heritage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conservation</a:t>
            </a:r>
            <a:endParaRPr lang="es-CO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4EC8501-995D-7849-9360-760A1A685B92}"/>
              </a:ext>
            </a:extLst>
          </p:cNvPr>
          <p:cNvSpPr/>
          <p:nvPr/>
        </p:nvSpPr>
        <p:spPr>
          <a:xfrm>
            <a:off x="158208" y="2466067"/>
            <a:ext cx="3738535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verticality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competences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9CF2CDB-54F8-224D-B3EF-E689BD8C5B6B}"/>
              </a:ext>
            </a:extLst>
          </p:cNvPr>
          <p:cNvSpPr/>
          <p:nvPr/>
        </p:nvSpPr>
        <p:spPr>
          <a:xfrm>
            <a:off x="158211" y="3463982"/>
            <a:ext cx="3738535" cy="14773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excluded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strategic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participation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relevant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actors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processes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dissemination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divulgation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cultural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heritage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4CD45FB-ABA9-FF48-97CE-D2A22B239519}"/>
              </a:ext>
            </a:extLst>
          </p:cNvPr>
          <p:cNvSpPr/>
          <p:nvPr/>
        </p:nvSpPr>
        <p:spPr>
          <a:xfrm>
            <a:off x="158208" y="5247631"/>
            <a:ext cx="3738536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contribute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avoid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cultural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contexts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. 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0945B92-0994-004D-A9EF-EC5E34B86F07}"/>
              </a:ext>
            </a:extLst>
          </p:cNvPr>
          <p:cNvSpPr/>
          <p:nvPr/>
        </p:nvSpPr>
        <p:spPr>
          <a:xfrm rot="5400000">
            <a:off x="2464828" y="2774113"/>
            <a:ext cx="4820877" cy="17717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0" name="Flecha abajo 9">
            <a:extLst>
              <a:ext uri="{FF2B5EF4-FFF2-40B4-BE49-F238E27FC236}">
                <a16:creationId xmlns:a16="http://schemas.microsoft.com/office/drawing/2014/main" id="{4DB0AB94-CA25-FE40-B972-0BCBEE93D8EC}"/>
              </a:ext>
            </a:extLst>
          </p:cNvPr>
          <p:cNvSpPr/>
          <p:nvPr/>
        </p:nvSpPr>
        <p:spPr>
          <a:xfrm>
            <a:off x="4390188" y="1703483"/>
            <a:ext cx="970156" cy="3520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536B3D2-F1DE-A85D-E28E-507C8E4BF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9653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33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739" y="1251289"/>
            <a:ext cx="3778241" cy="263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511168"/>
            <a:ext cx="4747169" cy="199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3089" y="3097172"/>
            <a:ext cx="3577823" cy="240618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6"/>
          <p:cNvSpPr/>
          <p:nvPr/>
        </p:nvSpPr>
        <p:spPr>
          <a:xfrm rot="166180">
            <a:off x="15337" y="5202672"/>
            <a:ext cx="1593614" cy="673331"/>
          </a:xfrm>
          <a:prstGeom prst="flowChartManualInpu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6"/>
          <p:cNvSpPr txBox="1"/>
          <p:nvPr/>
        </p:nvSpPr>
        <p:spPr>
          <a:xfrm rot="146">
            <a:off x="114993" y="5405702"/>
            <a:ext cx="148857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endParaRPr sz="2669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6"/>
          <p:cNvSpPr/>
          <p:nvPr/>
        </p:nvSpPr>
        <p:spPr>
          <a:xfrm rot="-5025121">
            <a:off x="8114096" y="4849000"/>
            <a:ext cx="1651862" cy="1651862"/>
          </a:xfrm>
          <a:prstGeom prst="ellipse">
            <a:avLst/>
          </a:prstGeom>
          <a:noFill/>
          <a:ln w="9525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08182" y="5135072"/>
            <a:ext cx="835819" cy="784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"/>
          <p:cNvSpPr/>
          <p:nvPr/>
        </p:nvSpPr>
        <p:spPr>
          <a:xfrm rot="166180">
            <a:off x="15337" y="5254510"/>
            <a:ext cx="1593614" cy="673331"/>
          </a:xfrm>
          <a:prstGeom prst="flowChartManualInput">
            <a:avLst/>
          </a:prstGeom>
          <a:solidFill>
            <a:srgbClr val="26749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9"/>
          <p:cNvSpPr txBox="1"/>
          <p:nvPr/>
        </p:nvSpPr>
        <p:spPr>
          <a:xfrm rot="146">
            <a:off x="135704" y="5460255"/>
            <a:ext cx="148857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endParaRPr sz="2669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8955" y="857250"/>
            <a:ext cx="327504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161" y="1857929"/>
            <a:ext cx="5091450" cy="2843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1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endParaRPr/>
          </a:p>
        </p:txBody>
      </p:sp>
      <p:sp>
        <p:nvSpPr>
          <p:cNvPr id="317" name="Google Shape;317;p41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342900" indent="-171450">
              <a:spcBef>
                <a:spcPts val="750"/>
              </a:spcBef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318" name="Google Shape;31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9527" y="1480391"/>
            <a:ext cx="5112727" cy="452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1" descr="Website - Free multimedia ic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6717" y="2509851"/>
            <a:ext cx="1232249" cy="123224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1"/>
          <p:cNvSpPr/>
          <p:nvPr/>
        </p:nvSpPr>
        <p:spPr>
          <a:xfrm rot="166180">
            <a:off x="15337" y="5254510"/>
            <a:ext cx="1593614" cy="673331"/>
          </a:xfrm>
          <a:prstGeom prst="flowChartManualInput">
            <a:avLst/>
          </a:prstGeom>
          <a:solidFill>
            <a:srgbClr val="26749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1"/>
          <p:cNvSpPr txBox="1"/>
          <p:nvPr/>
        </p:nvSpPr>
        <p:spPr>
          <a:xfrm rot="146">
            <a:off x="135704" y="5460255"/>
            <a:ext cx="148857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3960"/>
            </a:pPr>
            <a:endParaRPr sz="2669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E8D0700-F0CD-631E-3FA8-8734685A16E8}"/>
              </a:ext>
            </a:extLst>
          </p:cNvPr>
          <p:cNvGrpSpPr/>
          <p:nvPr/>
        </p:nvGrpSpPr>
        <p:grpSpPr>
          <a:xfrm>
            <a:off x="1799175" y="5082202"/>
            <a:ext cx="6215187" cy="915428"/>
            <a:chOff x="1189575" y="4521370"/>
            <a:chExt cx="6215187" cy="915428"/>
          </a:xfrm>
        </p:grpSpPr>
        <p:pic>
          <p:nvPicPr>
            <p:cNvPr id="54" name="Google Shape;54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89575" y="4521370"/>
              <a:ext cx="643235" cy="6791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55;p13"/>
            <p:cNvSpPr txBox="1"/>
            <p:nvPr/>
          </p:nvSpPr>
          <p:spPr>
            <a:xfrm>
              <a:off x="1397862" y="5128998"/>
              <a:ext cx="600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800"/>
              </a:pPr>
              <a:r>
                <a:rPr lang="en" sz="800" dirty="0">
                  <a:solidFill>
                    <a:srgbClr val="1B3C1C"/>
                  </a:solidFill>
                  <a:latin typeface="Inter"/>
                  <a:ea typeface="Inter"/>
                  <a:cs typeface="Inter"/>
                  <a:sym typeface="Inter"/>
                </a:rPr>
                <a:t>Copyright / Privacy / Ownership</a:t>
              </a:r>
              <a:endParaRPr sz="800" dirty="0">
                <a:solidFill>
                  <a:srgbClr val="1B3C1C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56" name="Google Shape;56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60954" y="4618744"/>
              <a:ext cx="1548355" cy="456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3"/>
            <p:cNvPicPr preferRelativeResize="0"/>
            <p:nvPr/>
          </p:nvPicPr>
          <p:blipFill rotWithShape="1">
            <a:blip r:embed="rId5">
              <a:alphaModFix/>
            </a:blip>
            <a:srcRect l="30675"/>
            <a:stretch/>
          </p:blipFill>
          <p:spPr>
            <a:xfrm>
              <a:off x="4008851" y="4572826"/>
              <a:ext cx="1052075" cy="576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4775" y="4681907"/>
              <a:ext cx="1401989" cy="3580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AA77A675-65F9-FC23-53A8-FBA2DB48C5BC}"/>
              </a:ext>
            </a:extLst>
          </p:cNvPr>
          <p:cNvSpPr txBox="1"/>
          <p:nvPr/>
        </p:nvSpPr>
        <p:spPr>
          <a:xfrm>
            <a:off x="3415524" y="2721114"/>
            <a:ext cx="2843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dirty="0"/>
              <a:t>THANK YOU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3934D20-DA97-F04D-8A6C-AB2A9285A235}"/>
              </a:ext>
            </a:extLst>
          </p:cNvPr>
          <p:cNvSpPr/>
          <p:nvPr/>
        </p:nvSpPr>
        <p:spPr>
          <a:xfrm>
            <a:off x="1464992" y="1264500"/>
            <a:ext cx="656597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Governance</a:t>
            </a:r>
            <a:r>
              <a:rPr lang="es-CO" sz="3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3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CO" sz="3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cultural </a:t>
            </a:r>
            <a:r>
              <a:rPr lang="es-CO" sz="3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heritage</a:t>
            </a:r>
            <a:r>
              <a:rPr lang="es-CO" sz="3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CO" sz="33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2F60A2A-D161-1647-A014-AB6A909F64DA}"/>
              </a:ext>
            </a:extLst>
          </p:cNvPr>
          <p:cNvSpPr/>
          <p:nvPr/>
        </p:nvSpPr>
        <p:spPr>
          <a:xfrm>
            <a:off x="1464992" y="2540572"/>
            <a:ext cx="6272561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transnational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policies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CO" sz="16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F7EE59E-C165-964D-BDF6-899BFB5F7A19}"/>
              </a:ext>
            </a:extLst>
          </p:cNvPr>
          <p:cNvSpPr/>
          <p:nvPr/>
        </p:nvSpPr>
        <p:spPr>
          <a:xfrm>
            <a:off x="1464992" y="3278613"/>
            <a:ext cx="6272561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authorities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local civil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actors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academic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pluralistic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inclusive and non-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hierarchical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co-production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regulations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CO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actions</a:t>
            </a:r>
            <a:r>
              <a:rPr lang="es-C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sz="16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3EE99B3-8DEF-6942-B40D-8D90D93E7E4F}"/>
              </a:ext>
            </a:extLst>
          </p:cNvPr>
          <p:cNvSpPr/>
          <p:nvPr/>
        </p:nvSpPr>
        <p:spPr>
          <a:xfrm>
            <a:off x="2376746" y="4428795"/>
            <a:ext cx="4513206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Construction</a:t>
            </a:r>
            <a:r>
              <a:rPr lang="es-CO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CO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CO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es-CO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endParaRPr lang="es-CO" sz="3600" b="1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125C3E4F-54BD-9E49-9FB4-83735483A358}"/>
              </a:ext>
            </a:extLst>
          </p:cNvPr>
          <p:cNvCxnSpPr>
            <a:cxnSpLocks/>
          </p:cNvCxnSpPr>
          <p:nvPr/>
        </p:nvCxnSpPr>
        <p:spPr>
          <a:xfrm>
            <a:off x="1464992" y="2143450"/>
            <a:ext cx="6272561" cy="0"/>
          </a:xfrm>
          <a:prstGeom prst="straightConnector1">
            <a:avLst/>
          </a:prstGeom>
          <a:ln w="76200">
            <a:solidFill>
              <a:srgbClr val="FF25B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95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55BA7F3-9EDD-B95B-389F-A5B37DFF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67695A9-948C-40EA-68D2-215ED3A435D4}"/>
              </a:ext>
            </a:extLst>
          </p:cNvPr>
          <p:cNvSpPr txBox="1"/>
          <p:nvPr/>
        </p:nvSpPr>
        <p:spPr>
          <a:xfrm>
            <a:off x="5295900" y="135570"/>
            <a:ext cx="3448594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dirty="0" err="1"/>
              <a:t>The</a:t>
            </a:r>
            <a:r>
              <a:rPr lang="es-CO" sz="2400" dirty="0"/>
              <a:t> </a:t>
            </a:r>
            <a:r>
              <a:rPr lang="es-CO" sz="2400" dirty="0" err="1"/>
              <a:t>Fortified</a:t>
            </a:r>
            <a:r>
              <a:rPr lang="es-CO" sz="2400" dirty="0"/>
              <a:t> Cultural </a:t>
            </a:r>
            <a:r>
              <a:rPr lang="es-CO" sz="2400" dirty="0" err="1"/>
              <a:t>Landscape</a:t>
            </a:r>
            <a:r>
              <a:rPr lang="es-CO" sz="2400" dirty="0"/>
              <a:t> </a:t>
            </a:r>
            <a:r>
              <a:rPr lang="es-CO" sz="2400" dirty="0" err="1"/>
              <a:t>of</a:t>
            </a:r>
            <a:r>
              <a:rPr lang="es-CO" sz="2400" dirty="0"/>
              <a:t> Cartagena de Indias </a:t>
            </a:r>
            <a:r>
              <a:rPr lang="es-CO" sz="2400" dirty="0" err="1"/>
              <a:t>is</a:t>
            </a:r>
            <a:r>
              <a:rPr lang="es-CO" sz="2400" dirty="0"/>
              <a:t> </a:t>
            </a:r>
          </a:p>
          <a:p>
            <a:pPr algn="ctr"/>
            <a:endParaRPr lang="es-CO" sz="2400" dirty="0"/>
          </a:p>
          <a:p>
            <a:pPr algn="ctr"/>
            <a:r>
              <a:rPr lang="es-CO" sz="2400" dirty="0" err="1"/>
              <a:t>An</a:t>
            </a:r>
            <a:r>
              <a:rPr lang="es-CO" sz="2400" dirty="0"/>
              <a:t> </a:t>
            </a:r>
            <a:r>
              <a:rPr lang="es-CO" sz="2400" dirty="0" err="1"/>
              <a:t>hybrid</a:t>
            </a:r>
            <a:r>
              <a:rPr lang="es-CO" sz="2400" dirty="0"/>
              <a:t> </a:t>
            </a:r>
            <a:r>
              <a:rPr lang="es-CO" sz="2400" dirty="0" err="1"/>
              <a:t>territory</a:t>
            </a:r>
            <a:endParaRPr lang="es-CO" sz="2400" dirty="0"/>
          </a:p>
          <a:p>
            <a:pPr algn="ctr"/>
            <a:endParaRPr lang="es-CO" sz="2400" dirty="0"/>
          </a:p>
          <a:p>
            <a:pPr algn="ctr"/>
            <a:r>
              <a:rPr lang="es-CO" sz="2400" dirty="0"/>
              <a:t>Sea and </a:t>
            </a:r>
            <a:r>
              <a:rPr lang="es-CO" sz="2400" dirty="0" err="1"/>
              <a:t>land</a:t>
            </a:r>
            <a:r>
              <a:rPr lang="es-CO" sz="2400" dirty="0"/>
              <a:t> </a:t>
            </a:r>
            <a:r>
              <a:rPr lang="es-CO" sz="2400" dirty="0" err="1"/>
              <a:t>integrated</a:t>
            </a:r>
            <a:r>
              <a:rPr lang="es-CO" sz="2400" dirty="0"/>
              <a:t> as </a:t>
            </a:r>
            <a:r>
              <a:rPr lang="es-CO" sz="2400" dirty="0" err="1"/>
              <a:t>an</a:t>
            </a:r>
            <a:r>
              <a:rPr lang="es-CO" sz="2400" dirty="0"/>
              <a:t> </a:t>
            </a:r>
            <a:r>
              <a:rPr lang="es-CO" sz="2400" dirty="0" err="1"/>
              <a:t>assemblage</a:t>
            </a:r>
            <a:r>
              <a:rPr lang="es-CO" sz="2400" dirty="0"/>
              <a:t> </a:t>
            </a:r>
            <a:r>
              <a:rPr lang="es-CO" sz="2400" dirty="0" err="1"/>
              <a:t>of</a:t>
            </a:r>
            <a:r>
              <a:rPr lang="es-CO" sz="2400" dirty="0"/>
              <a:t> non human and human actor</a:t>
            </a:r>
          </a:p>
          <a:p>
            <a:pPr algn="ctr"/>
            <a:endParaRPr lang="es-CO" sz="2400" dirty="0"/>
          </a:p>
          <a:p>
            <a:pPr algn="ctr"/>
            <a:r>
              <a:rPr lang="es-CO" sz="2400" dirty="0" err="1"/>
              <a:t>Dissolution</a:t>
            </a:r>
            <a:r>
              <a:rPr lang="es-CO" sz="2400" dirty="0"/>
              <a:t> </a:t>
            </a:r>
            <a:r>
              <a:rPr lang="es-CO" sz="2400" dirty="0" err="1"/>
              <a:t>of</a:t>
            </a:r>
            <a:r>
              <a:rPr lang="es-CO" sz="2400" dirty="0"/>
              <a:t> </a:t>
            </a:r>
            <a:r>
              <a:rPr lang="es-CO" sz="2400" dirty="0" err="1"/>
              <a:t>borders</a:t>
            </a:r>
            <a:r>
              <a:rPr lang="es-CO" sz="2400" dirty="0"/>
              <a:t> horizontal and </a:t>
            </a:r>
            <a:r>
              <a:rPr lang="es-CO" sz="2400" dirty="0" err="1"/>
              <a:t>vertica</a:t>
            </a:r>
            <a:endParaRPr lang="es-CO" sz="2400" dirty="0"/>
          </a:p>
          <a:p>
            <a:pPr algn="ctr"/>
            <a:r>
              <a:rPr lang="es-CO" sz="2400" dirty="0"/>
              <a:t>Sea-</a:t>
            </a:r>
            <a:r>
              <a:rPr lang="es-CO" sz="2400" dirty="0" err="1"/>
              <a:t>Land</a:t>
            </a:r>
            <a:endParaRPr lang="es-CO" sz="2400" dirty="0"/>
          </a:p>
          <a:p>
            <a:pPr algn="ctr"/>
            <a:endParaRPr lang="es-CO" sz="2400" dirty="0"/>
          </a:p>
          <a:p>
            <a:pPr algn="ctr"/>
            <a:r>
              <a:rPr lang="es-CO" sz="2400" dirty="0" err="1"/>
              <a:t>Dissolution</a:t>
            </a:r>
            <a:r>
              <a:rPr lang="es-CO" sz="2400" dirty="0"/>
              <a:t> </a:t>
            </a:r>
            <a:r>
              <a:rPr lang="es-CO" sz="2400" dirty="0" err="1"/>
              <a:t>of</a:t>
            </a:r>
            <a:r>
              <a:rPr lang="es-CO" sz="2400" dirty="0"/>
              <a:t> </a:t>
            </a:r>
            <a:r>
              <a:rPr lang="es-CO" sz="2400" dirty="0" err="1"/>
              <a:t>dichotomy</a:t>
            </a:r>
            <a:r>
              <a:rPr lang="es-CO" sz="2400" dirty="0"/>
              <a:t> </a:t>
            </a:r>
            <a:r>
              <a:rPr lang="es-CO" sz="2400" dirty="0" err="1"/>
              <a:t>between</a:t>
            </a:r>
            <a:r>
              <a:rPr lang="es-CO" sz="2400" dirty="0"/>
              <a:t> </a:t>
            </a:r>
            <a:r>
              <a:rPr lang="es-CO" sz="2400" dirty="0" err="1"/>
              <a:t>nature</a:t>
            </a:r>
            <a:r>
              <a:rPr lang="es-CO" sz="2400" dirty="0"/>
              <a:t> and culture </a:t>
            </a:r>
          </a:p>
          <a:p>
            <a:pPr algn="ctr"/>
            <a:endParaRPr lang="es-CO" sz="2400" dirty="0"/>
          </a:p>
          <a:p>
            <a:pPr algn="ctr"/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4283976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44226DE-6E35-306B-983F-E63BC9C46B49}"/>
              </a:ext>
            </a:extLst>
          </p:cNvPr>
          <p:cNvSpPr txBox="1"/>
          <p:nvPr/>
        </p:nvSpPr>
        <p:spPr>
          <a:xfrm>
            <a:off x="694944" y="1137410"/>
            <a:ext cx="77541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 err="1"/>
              <a:t>if</a:t>
            </a:r>
            <a:r>
              <a:rPr lang="es-CO" sz="2800" dirty="0"/>
              <a:t> </a:t>
            </a:r>
            <a:r>
              <a:rPr lang="es-CO" sz="2800" dirty="0" err="1"/>
              <a:t>waves</a:t>
            </a:r>
            <a:r>
              <a:rPr lang="es-CO" sz="2800" dirty="0"/>
              <a:t> are </a:t>
            </a:r>
            <a:r>
              <a:rPr lang="es-CO" sz="2800" dirty="0" err="1"/>
              <a:t>understood</a:t>
            </a:r>
            <a:r>
              <a:rPr lang="es-CO" sz="2800" dirty="0"/>
              <a:t> in </a:t>
            </a:r>
            <a:r>
              <a:rPr lang="es-CO" sz="2800" dirty="0" err="1"/>
              <a:t>all</a:t>
            </a:r>
            <a:r>
              <a:rPr lang="es-CO" sz="2800" dirty="0"/>
              <a:t> </a:t>
            </a:r>
            <a:r>
              <a:rPr lang="es-CO" sz="2800" dirty="0" err="1"/>
              <a:t>their</a:t>
            </a:r>
            <a:r>
              <a:rPr lang="es-CO" sz="2800" dirty="0"/>
              <a:t> </a:t>
            </a:r>
            <a:r>
              <a:rPr lang="es-CO" sz="2800" dirty="0" err="1"/>
              <a:t>complexity</a:t>
            </a:r>
            <a:r>
              <a:rPr lang="es-CO" sz="2800" dirty="0"/>
              <a:t> – as </a:t>
            </a:r>
            <a:r>
              <a:rPr lang="es-CO" sz="2800" dirty="0" err="1"/>
              <a:t>forces</a:t>
            </a:r>
            <a:r>
              <a:rPr lang="es-CO" sz="2800" dirty="0"/>
              <a:t>, as </a:t>
            </a:r>
            <a:r>
              <a:rPr lang="es-CO" sz="2800" dirty="0" err="1"/>
              <a:t>vectors</a:t>
            </a:r>
            <a:r>
              <a:rPr lang="es-CO" sz="2800" dirty="0"/>
              <a:t>, as </a:t>
            </a:r>
            <a:r>
              <a:rPr lang="es-CO" sz="2800" dirty="0" err="1"/>
              <a:t>assemblages</a:t>
            </a:r>
            <a:r>
              <a:rPr lang="es-CO" sz="2800" dirty="0"/>
              <a:t> </a:t>
            </a:r>
            <a:r>
              <a:rPr lang="es-CO" sz="2800" dirty="0" err="1"/>
              <a:t>of</a:t>
            </a:r>
            <a:r>
              <a:rPr lang="es-CO" sz="2800" dirty="0"/>
              <a:t> </a:t>
            </a:r>
            <a:r>
              <a:rPr lang="es-CO" sz="2800" dirty="0" err="1"/>
              <a:t>molecules</a:t>
            </a:r>
            <a:r>
              <a:rPr lang="es-CO" sz="2800" dirty="0"/>
              <a:t> and </a:t>
            </a:r>
            <a:r>
              <a:rPr lang="es-CO" sz="2800" dirty="0" err="1"/>
              <a:t>meanings</a:t>
            </a:r>
            <a:r>
              <a:rPr lang="es-CO" sz="2800" dirty="0"/>
              <a:t>, as </a:t>
            </a:r>
            <a:r>
              <a:rPr lang="es-CO" sz="2800" dirty="0" err="1"/>
              <a:t>spaces</a:t>
            </a:r>
            <a:r>
              <a:rPr lang="es-CO" sz="2800" dirty="0"/>
              <a:t> </a:t>
            </a:r>
            <a:r>
              <a:rPr lang="es-CO" sz="2800" dirty="0" err="1"/>
              <a:t>of</a:t>
            </a:r>
            <a:r>
              <a:rPr lang="es-CO" sz="2800" dirty="0"/>
              <a:t> </a:t>
            </a:r>
            <a:r>
              <a:rPr lang="es-CO" sz="2800" dirty="0" err="1"/>
              <a:t>periodicity</a:t>
            </a:r>
            <a:r>
              <a:rPr lang="es-CO" sz="2800" dirty="0"/>
              <a:t>, </a:t>
            </a:r>
            <a:r>
              <a:rPr lang="es-CO" sz="2800" dirty="0" err="1"/>
              <a:t>randomness</a:t>
            </a:r>
            <a:r>
              <a:rPr lang="es-CO" sz="2800" dirty="0"/>
              <a:t>, </a:t>
            </a:r>
            <a:r>
              <a:rPr lang="es-CO" sz="2800" dirty="0" err="1"/>
              <a:t>instability</a:t>
            </a:r>
            <a:r>
              <a:rPr lang="es-CO" sz="2800" dirty="0"/>
              <a:t> and </a:t>
            </a:r>
            <a:r>
              <a:rPr lang="es-CO" sz="2800" dirty="0" err="1"/>
              <a:t>transformation</a:t>
            </a:r>
            <a:r>
              <a:rPr lang="es-CO" sz="2800" dirty="0"/>
              <a:t>, and as </a:t>
            </a:r>
            <a:r>
              <a:rPr lang="es-CO" sz="2800" dirty="0" err="1"/>
              <a:t>volumes</a:t>
            </a:r>
            <a:r>
              <a:rPr lang="es-CO" sz="2800" dirty="0"/>
              <a:t> (</a:t>
            </a:r>
            <a:r>
              <a:rPr lang="es-CO" sz="2800" dirty="0" err="1"/>
              <a:t>depths</a:t>
            </a:r>
            <a:r>
              <a:rPr lang="es-CO" sz="2800" dirty="0"/>
              <a:t>) and </a:t>
            </a:r>
            <a:r>
              <a:rPr lang="es-CO" sz="2800" dirty="0" err="1"/>
              <a:t>areas</a:t>
            </a:r>
            <a:r>
              <a:rPr lang="es-CO" sz="2800" dirty="0"/>
              <a:t> (</a:t>
            </a:r>
            <a:r>
              <a:rPr lang="es-CO" sz="2800" dirty="0" err="1"/>
              <a:t>surfaces</a:t>
            </a:r>
            <a:r>
              <a:rPr lang="es-CO" sz="2800" dirty="0"/>
              <a:t>) – </a:t>
            </a:r>
            <a:r>
              <a:rPr lang="es-CO" sz="2800" dirty="0" err="1"/>
              <a:t>then</a:t>
            </a:r>
            <a:r>
              <a:rPr lang="es-CO" sz="2800" dirty="0"/>
              <a:t> </a:t>
            </a:r>
            <a:r>
              <a:rPr lang="es-CO" sz="2800" dirty="0" err="1"/>
              <a:t>waves</a:t>
            </a:r>
            <a:r>
              <a:rPr lang="es-CO" sz="2800" dirty="0"/>
              <a:t>, and </a:t>
            </a:r>
            <a:r>
              <a:rPr lang="es-CO" sz="2800" dirty="0" err="1"/>
              <a:t>the</a:t>
            </a:r>
            <a:r>
              <a:rPr lang="es-CO" sz="2800" dirty="0"/>
              <a:t> </a:t>
            </a:r>
            <a:r>
              <a:rPr lang="es-CO" sz="2800" dirty="0" err="1"/>
              <a:t>wet</a:t>
            </a:r>
            <a:r>
              <a:rPr lang="es-CO" sz="2800" dirty="0"/>
              <a:t> </a:t>
            </a:r>
            <a:r>
              <a:rPr lang="es-CO" sz="2800" dirty="0" err="1"/>
              <a:t>ontology</a:t>
            </a:r>
            <a:r>
              <a:rPr lang="es-CO" sz="2800" dirty="0"/>
              <a:t> </a:t>
            </a:r>
            <a:r>
              <a:rPr lang="es-CO" sz="2800" dirty="0" err="1"/>
              <a:t>they</a:t>
            </a:r>
            <a:r>
              <a:rPr lang="es-CO" sz="2800" dirty="0"/>
              <a:t> </a:t>
            </a:r>
            <a:r>
              <a:rPr lang="es-CO" sz="2800" dirty="0" err="1"/>
              <a:t>exemplify</a:t>
            </a:r>
            <a:r>
              <a:rPr lang="es-CO" sz="2800" dirty="0"/>
              <a:t>, </a:t>
            </a:r>
            <a:r>
              <a:rPr lang="es-CO" sz="2800" dirty="0" err="1"/>
              <a:t>may</a:t>
            </a:r>
            <a:r>
              <a:rPr lang="es-CO" sz="2800" dirty="0"/>
              <a:t> be </a:t>
            </a:r>
            <a:r>
              <a:rPr lang="es-CO" sz="2800" dirty="0" err="1"/>
              <a:t>exceptionally</a:t>
            </a:r>
            <a:r>
              <a:rPr lang="es-CO" sz="2800" dirty="0"/>
              <a:t> </a:t>
            </a:r>
            <a:r>
              <a:rPr lang="es-CO" sz="2800" dirty="0" err="1"/>
              <a:t>well</a:t>
            </a:r>
            <a:r>
              <a:rPr lang="es-CO" sz="2800" dirty="0"/>
              <a:t> </a:t>
            </a:r>
            <a:r>
              <a:rPr lang="es-CO" sz="2800" dirty="0" err="1"/>
              <a:t>suited</a:t>
            </a:r>
            <a:r>
              <a:rPr lang="es-CO" sz="2800" dirty="0"/>
              <a:t> </a:t>
            </a:r>
            <a:r>
              <a:rPr lang="es-CO" sz="2800" dirty="0" err="1"/>
              <a:t>for</a:t>
            </a:r>
            <a:r>
              <a:rPr lang="es-CO" sz="2800" dirty="0"/>
              <a:t> </a:t>
            </a:r>
            <a:r>
              <a:rPr lang="es-CO" sz="2800" dirty="0" err="1"/>
              <a:t>understanding</a:t>
            </a:r>
            <a:r>
              <a:rPr lang="es-CO" sz="2800" dirty="0"/>
              <a:t> </a:t>
            </a:r>
            <a:r>
              <a:rPr lang="es-CO" sz="2800" dirty="0" err="1"/>
              <a:t>the</a:t>
            </a:r>
            <a:r>
              <a:rPr lang="es-CO" sz="2800" dirty="0"/>
              <a:t> </a:t>
            </a:r>
            <a:r>
              <a:rPr lang="es-CO" sz="2800" dirty="0" err="1"/>
              <a:t>politics</a:t>
            </a:r>
            <a:r>
              <a:rPr lang="es-CO" sz="2800" dirty="0"/>
              <a:t> </a:t>
            </a:r>
            <a:r>
              <a:rPr lang="es-CO" sz="2800" dirty="0" err="1"/>
              <a:t>of</a:t>
            </a:r>
            <a:r>
              <a:rPr lang="es-CO" sz="2800" dirty="0"/>
              <a:t> </a:t>
            </a:r>
            <a:r>
              <a:rPr lang="es-CO" sz="2800" dirty="0" err="1"/>
              <a:t>our</a:t>
            </a:r>
            <a:r>
              <a:rPr lang="es-CO" sz="2800" dirty="0"/>
              <a:t> </a:t>
            </a:r>
            <a:r>
              <a:rPr lang="es-CO" sz="2800" dirty="0" err="1"/>
              <a:t>watery</a:t>
            </a:r>
            <a:r>
              <a:rPr lang="es-CO" sz="2800" dirty="0"/>
              <a:t> </a:t>
            </a:r>
            <a:r>
              <a:rPr lang="es-CO" sz="2800" dirty="0" err="1"/>
              <a:t>planet</a:t>
            </a:r>
            <a:r>
              <a:rPr lang="es-CO" sz="2800" dirty="0"/>
              <a:t>. (Steinberg, 2015)</a:t>
            </a:r>
          </a:p>
        </p:txBody>
      </p:sp>
    </p:spTree>
    <p:extLst>
      <p:ext uri="{BB962C8B-B14F-4D97-AF65-F5344CB8AC3E}">
        <p14:creationId xmlns:p14="http://schemas.microsoft.com/office/powerpoint/2010/main" val="85747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45F2CA8-84CF-F56A-AAE1-4913C9AB8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185" y="0"/>
            <a:ext cx="122089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19BCF1B-3566-64A9-1DF5-7AFB4893EC82}"/>
              </a:ext>
            </a:extLst>
          </p:cNvPr>
          <p:cNvSpPr txBox="1"/>
          <p:nvPr/>
        </p:nvSpPr>
        <p:spPr>
          <a:xfrm>
            <a:off x="59712" y="281245"/>
            <a:ext cx="9024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dirty="0"/>
              <a:t>A </a:t>
            </a:r>
            <a:r>
              <a:rPr lang="es-CO" sz="3600" b="1" dirty="0" err="1"/>
              <a:t>Special</a:t>
            </a:r>
            <a:r>
              <a:rPr lang="es-CO" sz="3600" b="1" dirty="0"/>
              <a:t> Management and </a:t>
            </a:r>
            <a:r>
              <a:rPr lang="es-CO" sz="3600" b="1" dirty="0" err="1"/>
              <a:t>Protection</a:t>
            </a:r>
            <a:r>
              <a:rPr lang="es-CO" sz="3600" b="1" dirty="0"/>
              <a:t> Plan (PEMP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73D321-A780-33EC-FD99-9F1870CD43C7}"/>
              </a:ext>
            </a:extLst>
          </p:cNvPr>
          <p:cNvSpPr txBox="1"/>
          <p:nvPr/>
        </p:nvSpPr>
        <p:spPr>
          <a:xfrm>
            <a:off x="3452351" y="3899099"/>
            <a:ext cx="56319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/>
              <a:t> </a:t>
            </a:r>
            <a:r>
              <a:rPr lang="es-CO" sz="2800" dirty="0" err="1"/>
              <a:t>is</a:t>
            </a:r>
            <a:r>
              <a:rPr lang="es-CO" sz="2800" dirty="0"/>
              <a:t> a cultural </a:t>
            </a:r>
            <a:r>
              <a:rPr lang="es-CO" sz="2800" dirty="0" err="1"/>
              <a:t>heritage</a:t>
            </a:r>
            <a:r>
              <a:rPr lang="es-CO" sz="2800" dirty="0"/>
              <a:t> </a:t>
            </a:r>
            <a:r>
              <a:rPr lang="es-CO" sz="2800" dirty="0" err="1"/>
              <a:t>planning</a:t>
            </a:r>
            <a:r>
              <a:rPr lang="es-CO" sz="2800" dirty="0"/>
              <a:t> and </a:t>
            </a:r>
            <a:r>
              <a:rPr lang="es-CO" sz="2800" dirty="0" err="1"/>
              <a:t>management</a:t>
            </a:r>
            <a:r>
              <a:rPr lang="es-CO" sz="2800" dirty="0"/>
              <a:t> </a:t>
            </a:r>
            <a:r>
              <a:rPr lang="es-CO" sz="2800" dirty="0" err="1"/>
              <a:t>instrument</a:t>
            </a:r>
            <a:r>
              <a:rPr lang="es-CO" sz="2800" dirty="0"/>
              <a:t> </a:t>
            </a:r>
            <a:r>
              <a:rPr lang="es-CO" sz="2800" dirty="0" err="1"/>
              <a:t>that</a:t>
            </a:r>
            <a:r>
              <a:rPr lang="es-CO" sz="2800" dirty="0"/>
              <a:t> </a:t>
            </a:r>
            <a:r>
              <a:rPr lang="es-CO" sz="2800" dirty="0" err="1"/>
              <a:t>establishes</a:t>
            </a:r>
            <a:r>
              <a:rPr lang="es-CO" sz="2800" dirty="0"/>
              <a:t> </a:t>
            </a:r>
            <a:r>
              <a:rPr lang="es-CO" sz="2800" dirty="0" err="1"/>
              <a:t>the</a:t>
            </a:r>
            <a:r>
              <a:rPr lang="es-CO" sz="2800" dirty="0"/>
              <a:t> </a:t>
            </a:r>
            <a:r>
              <a:rPr lang="es-CO" sz="2800" dirty="0" err="1"/>
              <a:t>necessary</a:t>
            </a:r>
            <a:r>
              <a:rPr lang="es-CO" sz="2800" dirty="0"/>
              <a:t> </a:t>
            </a:r>
            <a:r>
              <a:rPr lang="es-CO" sz="2800" dirty="0" err="1"/>
              <a:t>actions</a:t>
            </a:r>
            <a:r>
              <a:rPr lang="es-CO" sz="2800" dirty="0"/>
              <a:t> </a:t>
            </a:r>
            <a:r>
              <a:rPr lang="es-CO" sz="2800" dirty="0" err="1"/>
              <a:t>to</a:t>
            </a:r>
            <a:r>
              <a:rPr lang="es-CO" sz="2800" dirty="0"/>
              <a:t> </a:t>
            </a:r>
            <a:r>
              <a:rPr lang="es-CO" sz="2800" dirty="0" err="1"/>
              <a:t>guarantee</a:t>
            </a:r>
            <a:r>
              <a:rPr lang="es-CO" sz="2800" dirty="0"/>
              <a:t> </a:t>
            </a:r>
            <a:r>
              <a:rPr lang="es-CO" sz="2800" dirty="0" err="1"/>
              <a:t>the</a:t>
            </a:r>
            <a:r>
              <a:rPr lang="es-CO" sz="2800" dirty="0"/>
              <a:t> </a:t>
            </a:r>
            <a:r>
              <a:rPr lang="es-CO" sz="2800" dirty="0" err="1"/>
              <a:t>protection</a:t>
            </a:r>
            <a:r>
              <a:rPr lang="es-CO" sz="2800" dirty="0"/>
              <a:t>, </a:t>
            </a:r>
            <a:r>
              <a:rPr lang="es-CO" sz="2800" dirty="0" err="1"/>
              <a:t>conservation</a:t>
            </a:r>
            <a:r>
              <a:rPr lang="es-CO" sz="2800" dirty="0"/>
              <a:t> and </a:t>
            </a:r>
            <a:r>
              <a:rPr lang="es-CO" sz="2800" dirty="0" err="1"/>
              <a:t>sustainability</a:t>
            </a:r>
            <a:r>
              <a:rPr lang="es-CO" sz="2800" dirty="0"/>
              <a:t> </a:t>
            </a:r>
            <a:r>
              <a:rPr lang="es-CO" sz="2800" dirty="0" err="1"/>
              <a:t>of</a:t>
            </a:r>
            <a:r>
              <a:rPr lang="es-CO" sz="2800" dirty="0"/>
              <a:t> </a:t>
            </a:r>
            <a:r>
              <a:rPr lang="es-CO" sz="2800" dirty="0" err="1"/>
              <a:t>heritage</a:t>
            </a:r>
            <a:r>
              <a:rPr lang="es-CO" sz="2800" dirty="0"/>
              <a:t> </a:t>
            </a:r>
            <a:r>
              <a:rPr lang="es-CO" sz="2800" dirty="0" err="1"/>
              <a:t>assets</a:t>
            </a:r>
            <a:r>
              <a:rPr lang="es-CO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6960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9"/>
          <p:cNvSpPr txBox="1">
            <a:spLocks noGrp="1"/>
          </p:cNvSpPr>
          <p:nvPr>
            <p:ph type="title"/>
          </p:nvPr>
        </p:nvSpPr>
        <p:spPr>
          <a:xfrm>
            <a:off x="0" y="791936"/>
            <a:ext cx="914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Interinstitutional Work in the Recent Years</a:t>
            </a:r>
          </a:p>
        </p:txBody>
      </p:sp>
      <p:sp>
        <p:nvSpPr>
          <p:cNvPr id="6" name="Google Shape;689;p39">
            <a:extLst>
              <a:ext uri="{FF2B5EF4-FFF2-40B4-BE49-F238E27FC236}">
                <a16:creationId xmlns:a16="http://schemas.microsoft.com/office/drawing/2014/main" id="{BE47C2DF-AA55-533D-9BD0-D6B7043DCA6C}"/>
              </a:ext>
            </a:extLst>
          </p:cNvPr>
          <p:cNvSpPr txBox="1"/>
          <p:nvPr/>
        </p:nvSpPr>
        <p:spPr>
          <a:xfrm>
            <a:off x="760218" y="3213274"/>
            <a:ext cx="2141276" cy="46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 sz="3600" dirty="0" err="1">
                <a:latin typeface="Fira Sans Extra Condensed" panose="020B0503050000020004" pitchFamily="34" charset="0"/>
                <a:ea typeface="Roboto" panose="02000000000000000000" pitchFamily="2" charset="0"/>
              </a:rPr>
              <a:t>Academy</a:t>
            </a:r>
            <a:endParaRPr lang="es-ES" sz="3600" dirty="0">
              <a:solidFill>
                <a:schemeClr val="dk2"/>
              </a:solidFill>
              <a:latin typeface="Fira Sans Extra Condensed" panose="020B0503050000020004" pitchFamily="34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sp>
        <p:nvSpPr>
          <p:cNvPr id="8" name="Google Shape;693;p39">
            <a:extLst>
              <a:ext uri="{FF2B5EF4-FFF2-40B4-BE49-F238E27FC236}">
                <a16:creationId xmlns:a16="http://schemas.microsoft.com/office/drawing/2014/main" id="{BDFC1EC5-7FCC-D4E1-844B-86E1A45E9684}"/>
              </a:ext>
            </a:extLst>
          </p:cNvPr>
          <p:cNvSpPr/>
          <p:nvPr/>
        </p:nvSpPr>
        <p:spPr>
          <a:xfrm>
            <a:off x="671550" y="4992582"/>
            <a:ext cx="7800900" cy="779309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 sz="2400" b="1" dirty="0">
                <a:latin typeface="Fira Sans Extra Condensed" panose="020B0503050000020004" pitchFamily="34" charset="0"/>
                <a:ea typeface="Roboto" panose="02000000000000000000" pitchFamily="2" charset="0"/>
              </a:rPr>
              <a:t>MANAGEMENT </a:t>
            </a:r>
            <a:r>
              <a:rPr lang="es-ES" sz="2400" b="1" dirty="0" err="1">
                <a:latin typeface="Fira Sans Extra Condensed" panose="020B0503050000020004" pitchFamily="34" charset="0"/>
                <a:ea typeface="Roboto" panose="02000000000000000000" pitchFamily="2" charset="0"/>
              </a:rPr>
              <a:t>Of</a:t>
            </a:r>
            <a:r>
              <a:rPr lang="es-ES" sz="2400" b="1" dirty="0">
                <a:latin typeface="Fira Sans Extra Condensed" panose="020B0503050000020004" pitchFamily="34" charset="0"/>
                <a:ea typeface="Roboto" panose="02000000000000000000" pitchFamily="2" charset="0"/>
              </a:rPr>
              <a:t> CULTURAL LANDSCAPE</a:t>
            </a:r>
            <a:endParaRPr lang="es-CO" sz="2400" b="1" dirty="0">
              <a:latin typeface="Fira Sans Extra Condensed" panose="020B0503050000020004" pitchFamily="34" charset="0"/>
              <a:ea typeface="Roboto" panose="02000000000000000000" pitchFamily="2" charset="0"/>
            </a:endParaRPr>
          </a:p>
        </p:txBody>
      </p:sp>
      <p:cxnSp>
        <p:nvCxnSpPr>
          <p:cNvPr id="9" name="Google Shape;694;p39">
            <a:extLst>
              <a:ext uri="{FF2B5EF4-FFF2-40B4-BE49-F238E27FC236}">
                <a16:creationId xmlns:a16="http://schemas.microsoft.com/office/drawing/2014/main" id="{F8BA607E-DAC5-56F2-B707-E515C0C536D9}"/>
              </a:ext>
            </a:extLst>
          </p:cNvPr>
          <p:cNvCxnSpPr>
            <a:cxnSpLocks/>
            <a:stCxn id="8" idx="0"/>
          </p:cNvCxnSpPr>
          <p:nvPr/>
        </p:nvCxnSpPr>
        <p:spPr>
          <a:xfrm rot="16200000" flipV="1">
            <a:off x="3381888" y="3802468"/>
            <a:ext cx="832553" cy="1547674"/>
          </a:xfrm>
          <a:prstGeom prst="curvedConnector2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695;p39">
            <a:extLst>
              <a:ext uri="{FF2B5EF4-FFF2-40B4-BE49-F238E27FC236}">
                <a16:creationId xmlns:a16="http://schemas.microsoft.com/office/drawing/2014/main" id="{E16D33D5-9FFE-AD0A-381A-F7F0FB3D6E8E}"/>
              </a:ext>
            </a:extLst>
          </p:cNvPr>
          <p:cNvSpPr/>
          <p:nvPr/>
        </p:nvSpPr>
        <p:spPr>
          <a:xfrm>
            <a:off x="6159945" y="2020025"/>
            <a:ext cx="2645389" cy="2888400"/>
          </a:xfrm>
          <a:prstGeom prst="donut">
            <a:avLst>
              <a:gd name="adj" fmla="val 728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696;p39">
            <a:extLst>
              <a:ext uri="{FF2B5EF4-FFF2-40B4-BE49-F238E27FC236}">
                <a16:creationId xmlns:a16="http://schemas.microsoft.com/office/drawing/2014/main" id="{851DEE1C-F44D-923D-73CE-954E230BB60F}"/>
              </a:ext>
            </a:extLst>
          </p:cNvPr>
          <p:cNvSpPr/>
          <p:nvPr/>
        </p:nvSpPr>
        <p:spPr>
          <a:xfrm>
            <a:off x="3216756" y="1309495"/>
            <a:ext cx="2791029" cy="2888400"/>
          </a:xfrm>
          <a:prstGeom prst="donut">
            <a:avLst>
              <a:gd name="adj" fmla="val 7285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697;p39">
            <a:extLst>
              <a:ext uri="{FF2B5EF4-FFF2-40B4-BE49-F238E27FC236}">
                <a16:creationId xmlns:a16="http://schemas.microsoft.com/office/drawing/2014/main" id="{8EF7A014-7CFD-4954-3788-B92E41E377C7}"/>
              </a:ext>
            </a:extLst>
          </p:cNvPr>
          <p:cNvSpPr/>
          <p:nvPr/>
        </p:nvSpPr>
        <p:spPr>
          <a:xfrm>
            <a:off x="444957" y="1999542"/>
            <a:ext cx="2771798" cy="2888400"/>
          </a:xfrm>
          <a:prstGeom prst="donut">
            <a:avLst>
              <a:gd name="adj" fmla="val 728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3" name="Google Shape;698;p39">
            <a:extLst>
              <a:ext uri="{FF2B5EF4-FFF2-40B4-BE49-F238E27FC236}">
                <a16:creationId xmlns:a16="http://schemas.microsoft.com/office/drawing/2014/main" id="{4DE33DA2-8AE4-F2ED-13F4-B7102D4400AC}"/>
              </a:ext>
            </a:extLst>
          </p:cNvPr>
          <p:cNvCxnSpPr>
            <a:cxnSpLocks/>
            <a:stCxn id="8" idx="0"/>
            <a:endCxn id="11" idx="4"/>
          </p:cNvCxnSpPr>
          <p:nvPr/>
        </p:nvCxnSpPr>
        <p:spPr>
          <a:xfrm rot="5400000" flipH="1" flipV="1">
            <a:off x="4194792" y="4575103"/>
            <a:ext cx="794686" cy="4027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700;p39">
            <a:extLst>
              <a:ext uri="{FF2B5EF4-FFF2-40B4-BE49-F238E27FC236}">
                <a16:creationId xmlns:a16="http://schemas.microsoft.com/office/drawing/2014/main" id="{DA1FA07D-E474-1516-A974-6ED4164BE781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 flipV="1">
            <a:off x="4572000" y="4067004"/>
            <a:ext cx="1648178" cy="925577"/>
          </a:xfrm>
          <a:prstGeom prst="curvedConnector2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689;p39">
            <a:extLst>
              <a:ext uri="{FF2B5EF4-FFF2-40B4-BE49-F238E27FC236}">
                <a16:creationId xmlns:a16="http://schemas.microsoft.com/office/drawing/2014/main" id="{B9D25161-3312-446C-18A5-B77FA998B2B4}"/>
              </a:ext>
            </a:extLst>
          </p:cNvPr>
          <p:cNvSpPr txBox="1"/>
          <p:nvPr/>
        </p:nvSpPr>
        <p:spPr>
          <a:xfrm>
            <a:off x="3443720" y="2426764"/>
            <a:ext cx="2337098" cy="48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 sz="3600" dirty="0" err="1">
                <a:solidFill>
                  <a:schemeClr val="dk2"/>
                </a:solidFill>
                <a:latin typeface="Fira Sans Extra Condensed" panose="020B0503050000020004" pitchFamily="34" charset="0"/>
                <a:ea typeface="Roboto" panose="02000000000000000000" pitchFamily="2" charset="0"/>
                <a:cs typeface="Roboto"/>
                <a:sym typeface="Roboto"/>
              </a:rPr>
              <a:t>Government</a:t>
            </a:r>
            <a:r>
              <a:rPr lang="es-ES" sz="3600" dirty="0">
                <a:solidFill>
                  <a:schemeClr val="dk2"/>
                </a:solidFill>
                <a:latin typeface="Fira Sans Extra Condensed" panose="020B0503050000020004" pitchFamily="34" charset="0"/>
                <a:ea typeface="Roboto" panose="02000000000000000000" pitchFamily="2" charset="0"/>
                <a:cs typeface="Roboto"/>
                <a:sym typeface="Roboto"/>
              </a:rPr>
              <a:t>  </a:t>
            </a:r>
            <a:r>
              <a:rPr lang="es-ES" sz="3600" dirty="0" err="1">
                <a:solidFill>
                  <a:schemeClr val="dk2"/>
                </a:solidFill>
                <a:latin typeface="Fira Sans Extra Condensed" panose="020B0503050000020004" pitchFamily="34" charset="0"/>
                <a:ea typeface="Roboto" panose="02000000000000000000" pitchFamily="2" charset="0"/>
                <a:cs typeface="Roboto"/>
                <a:sym typeface="Roboto"/>
              </a:rPr>
              <a:t>Institutions</a:t>
            </a:r>
            <a:endParaRPr lang="es-ES" sz="3600" dirty="0">
              <a:solidFill>
                <a:schemeClr val="dk2"/>
              </a:solidFill>
              <a:latin typeface="Fira Sans Extra Condensed" panose="020B0503050000020004" pitchFamily="34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sp>
        <p:nvSpPr>
          <p:cNvPr id="18" name="Google Shape;689;p39">
            <a:extLst>
              <a:ext uri="{FF2B5EF4-FFF2-40B4-BE49-F238E27FC236}">
                <a16:creationId xmlns:a16="http://schemas.microsoft.com/office/drawing/2014/main" id="{E66153A8-14A6-ED03-7CBF-D9F55ADB62AD}"/>
              </a:ext>
            </a:extLst>
          </p:cNvPr>
          <p:cNvSpPr txBox="1"/>
          <p:nvPr/>
        </p:nvSpPr>
        <p:spPr>
          <a:xfrm>
            <a:off x="6200214" y="3233799"/>
            <a:ext cx="2472545" cy="35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 sz="3600" dirty="0">
                <a:latin typeface="Fira Sans Extra Condensed" panose="020B0503050000020004" pitchFamily="34" charset="0"/>
                <a:ea typeface="Roboto" panose="02000000000000000000" pitchFamily="2" charset="0"/>
              </a:rPr>
              <a:t>Local </a:t>
            </a:r>
            <a:r>
              <a:rPr lang="es-ES" sz="3600" dirty="0" err="1">
                <a:latin typeface="Fira Sans Extra Condensed" panose="020B0503050000020004" pitchFamily="34" charset="0"/>
                <a:ea typeface="Roboto" panose="02000000000000000000" pitchFamily="2" charset="0"/>
              </a:rPr>
              <a:t>Communities</a:t>
            </a:r>
            <a:endParaRPr lang="es-ES" sz="3600" dirty="0">
              <a:solidFill>
                <a:schemeClr val="dk2"/>
              </a:solidFill>
              <a:latin typeface="Fira Sans Extra Condensed" panose="020B0503050000020004" pitchFamily="34" charset="0"/>
              <a:ea typeface="Roboto" panose="02000000000000000000" pitchFamily="2" charset="0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755287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</TotalTime>
  <Words>1203</Words>
  <Application>Microsoft Macintosh PowerPoint</Application>
  <PresentationFormat>Presentación en pantalla (4:3)</PresentationFormat>
  <Paragraphs>109</Paragraphs>
  <Slides>43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8" baseType="lpstr">
      <vt:lpstr>Aharoni</vt:lpstr>
      <vt:lpstr>Aptos</vt:lpstr>
      <vt:lpstr>Aptos Display</vt:lpstr>
      <vt:lpstr>Arial</vt:lpstr>
      <vt:lpstr>Avenir</vt:lpstr>
      <vt:lpstr>Bncringesans</vt:lpstr>
      <vt:lpstr>Calibri</vt:lpstr>
      <vt:lpstr>Fira Sans Extra Condensed</vt:lpstr>
      <vt:lpstr>Franklin Gothic Book</vt:lpstr>
      <vt:lpstr>Franklin Gothic Heavy</vt:lpstr>
      <vt:lpstr>Inter</vt:lpstr>
      <vt:lpstr>minion-pro</vt:lpstr>
      <vt:lpstr>Montserrat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Interinstitutional Work in the Recent Years</vt:lpstr>
      <vt:lpstr>Presentación de PowerPoint</vt:lpstr>
      <vt:lpstr>Military constructions</vt:lpstr>
      <vt:lpstr>Fuentes Históricas</vt:lpstr>
      <vt:lpstr>Underwater Cultural Heritage </vt:lpstr>
      <vt:lpstr>Fuentes Históricas</vt:lpstr>
      <vt:lpstr>Presentación de PowerPoint</vt:lpstr>
      <vt:lpstr>Presentación de PowerPoint</vt:lpstr>
      <vt:lpstr>Archaeological Potential of Cartagena de Indias</vt:lpstr>
      <vt:lpstr>Underwater Archaeology in Historical Shipwrecks</vt:lpstr>
      <vt:lpstr>Underwater Archaeology in Historical Shipwrecks</vt:lpstr>
      <vt:lpstr>Underwater Archaeology in Historical Shipwrecks</vt:lpstr>
      <vt:lpstr>Presentación de PowerPoint</vt:lpstr>
      <vt:lpstr>Presentación de PowerPoint</vt:lpstr>
      <vt:lpstr>Presentación de PowerPoint</vt:lpstr>
      <vt:lpstr>Presentación de PowerPoint</vt:lpstr>
      <vt:lpstr> Devolving decision making to the lowest appropriate level: The importance of the community  </vt:lpstr>
      <vt:lpstr>Addressing structural inequalities faced by women, youth, children, people with disabilities, people who are displaced, Indigenous Peoples and marginalized ethnic groups</vt:lpstr>
      <vt:lpstr>Investing in local capabilities to leave an institutional legacy: </vt:lpstr>
      <vt:lpstr>Presentación de PowerPoint</vt:lpstr>
      <vt:lpstr>Locally Led Adaptation Principles for Locally Led Adaptation: Local Knowledge to understand the context </vt:lpstr>
      <vt:lpstr>Presentación de PowerPoint</vt:lpstr>
      <vt:lpstr>Presentación de PowerPoint</vt:lpstr>
      <vt:lpstr>Presentación de PowerPoint</vt:lpstr>
      <vt:lpstr>Presentación de PowerPoint</vt:lpstr>
      <vt:lpstr>Antecedentes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CARLOS DELCAIRO HURTADO</dc:creator>
  <cp:lastModifiedBy>CARLOS DELCAIRO HURTADO</cp:lastModifiedBy>
  <cp:revision>7</cp:revision>
  <dcterms:created xsi:type="dcterms:W3CDTF">2024-10-04T08:50:33Z</dcterms:created>
  <dcterms:modified xsi:type="dcterms:W3CDTF">2024-10-04T14:05:39Z</dcterms:modified>
</cp:coreProperties>
</file>