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8" r:id="rId2"/>
    <p:sldId id="338" r:id="rId3"/>
    <p:sldId id="259" r:id="rId4"/>
    <p:sldId id="344" r:id="rId5"/>
    <p:sldId id="337" r:id="rId6"/>
    <p:sldId id="339" r:id="rId7"/>
    <p:sldId id="340" r:id="rId8"/>
    <p:sldId id="351" r:id="rId9"/>
    <p:sldId id="260" r:id="rId10"/>
    <p:sldId id="343" r:id="rId11"/>
    <p:sldId id="346" r:id="rId12"/>
    <p:sldId id="347" r:id="rId13"/>
    <p:sldId id="341" r:id="rId14"/>
    <p:sldId id="349" r:id="rId15"/>
    <p:sldId id="348" r:id="rId16"/>
    <p:sldId id="358" r:id="rId17"/>
    <p:sldId id="369" r:id="rId18"/>
    <p:sldId id="342" r:id="rId19"/>
    <p:sldId id="367" r:id="rId20"/>
    <p:sldId id="405" r:id="rId21"/>
    <p:sldId id="431" r:id="rId22"/>
    <p:sldId id="353" r:id="rId23"/>
    <p:sldId id="354" r:id="rId24"/>
    <p:sldId id="362" r:id="rId25"/>
    <p:sldId id="273" r:id="rId26"/>
    <p:sldId id="285" r:id="rId27"/>
    <p:sldId id="286" r:id="rId28"/>
    <p:sldId id="410" r:id="rId29"/>
    <p:sldId id="407" r:id="rId30"/>
    <p:sldId id="409" r:id="rId31"/>
    <p:sldId id="411" r:id="rId32"/>
    <p:sldId id="279" r:id="rId33"/>
    <p:sldId id="414" r:id="rId34"/>
    <p:sldId id="413" r:id="rId35"/>
    <p:sldId id="412" r:id="rId36"/>
    <p:sldId id="415" r:id="rId37"/>
    <p:sldId id="416" r:id="rId38"/>
    <p:sldId id="417" r:id="rId39"/>
    <p:sldId id="288" r:id="rId40"/>
    <p:sldId id="418" r:id="rId41"/>
    <p:sldId id="420" r:id="rId42"/>
    <p:sldId id="421" r:id="rId43"/>
    <p:sldId id="430" r:id="rId44"/>
    <p:sldId id="425" r:id="rId45"/>
    <p:sldId id="424" r:id="rId46"/>
    <p:sldId id="429" r:id="rId47"/>
    <p:sldId id="432" r:id="rId48"/>
    <p:sldId id="428" r:id="rId49"/>
  </p:sldIdLst>
  <p:sldSz cx="9144000" cy="5143500" type="screen16x9"/>
  <p:notesSz cx="6858000" cy="9144000"/>
  <p:defaultTextStyle>
    <a:defPPr>
      <a:defRPr lang="es-ES_tradnl"/>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3A6"/>
    <a:srgbClr val="A5D3C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8" d="100"/>
          <a:sy n="78" d="100"/>
        </p:scale>
        <p:origin x="940" y="68"/>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extLst>
      <p:ext uri="{BB962C8B-B14F-4D97-AF65-F5344CB8AC3E}">
        <p14:creationId xmlns:p14="http://schemas.microsoft.com/office/powerpoint/2010/main" val="2286911968"/>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11</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12</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13</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14</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15</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16</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17</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18</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20</a:t>
            </a:fld>
            <a:endParaRPr/>
          </a:p>
        </p:txBody>
      </p:sp>
    </p:spTree>
    <p:extLst>
      <p:ext uri="{BB962C8B-B14F-4D97-AF65-F5344CB8AC3E}">
        <p14:creationId xmlns:p14="http://schemas.microsoft.com/office/powerpoint/2010/main" val="2302318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22</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23</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24</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25</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26</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27</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29</a:t>
            </a:fld>
            <a:endParaRPr/>
          </a:p>
        </p:txBody>
      </p:sp>
    </p:spTree>
    <p:extLst>
      <p:ext uri="{BB962C8B-B14F-4D97-AF65-F5344CB8AC3E}">
        <p14:creationId xmlns:p14="http://schemas.microsoft.com/office/powerpoint/2010/main" val="4113280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30</a:t>
            </a:fld>
            <a:endParaRPr/>
          </a:p>
        </p:txBody>
      </p:sp>
    </p:spTree>
    <p:extLst>
      <p:ext uri="{BB962C8B-B14F-4D97-AF65-F5344CB8AC3E}">
        <p14:creationId xmlns:p14="http://schemas.microsoft.com/office/powerpoint/2010/main" val="1963496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31</a:t>
            </a:fld>
            <a:endParaRPr/>
          </a:p>
        </p:txBody>
      </p:sp>
    </p:spTree>
    <p:extLst>
      <p:ext uri="{BB962C8B-B14F-4D97-AF65-F5344CB8AC3E}">
        <p14:creationId xmlns:p14="http://schemas.microsoft.com/office/powerpoint/2010/main" val="273105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32</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33</a:t>
            </a:fld>
            <a:endParaRPr/>
          </a:p>
        </p:txBody>
      </p:sp>
    </p:spTree>
    <p:extLst>
      <p:ext uri="{BB962C8B-B14F-4D97-AF65-F5344CB8AC3E}">
        <p14:creationId xmlns:p14="http://schemas.microsoft.com/office/powerpoint/2010/main" val="358402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34</a:t>
            </a:fld>
            <a:endParaRPr/>
          </a:p>
        </p:txBody>
      </p:sp>
    </p:spTree>
    <p:extLst>
      <p:ext uri="{BB962C8B-B14F-4D97-AF65-F5344CB8AC3E}">
        <p14:creationId xmlns:p14="http://schemas.microsoft.com/office/powerpoint/2010/main" val="3813595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35</a:t>
            </a:fld>
            <a:endParaRPr/>
          </a:p>
        </p:txBody>
      </p:sp>
    </p:spTree>
    <p:extLst>
      <p:ext uri="{BB962C8B-B14F-4D97-AF65-F5344CB8AC3E}">
        <p14:creationId xmlns:p14="http://schemas.microsoft.com/office/powerpoint/2010/main" val="2709423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36</a:t>
            </a:fld>
            <a:endParaRPr/>
          </a:p>
        </p:txBody>
      </p:sp>
    </p:spTree>
    <p:extLst>
      <p:ext uri="{BB962C8B-B14F-4D97-AF65-F5344CB8AC3E}">
        <p14:creationId xmlns:p14="http://schemas.microsoft.com/office/powerpoint/2010/main" val="3021504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37</a:t>
            </a:fld>
            <a:endParaRPr/>
          </a:p>
        </p:txBody>
      </p:sp>
    </p:spTree>
    <p:extLst>
      <p:ext uri="{BB962C8B-B14F-4D97-AF65-F5344CB8AC3E}">
        <p14:creationId xmlns:p14="http://schemas.microsoft.com/office/powerpoint/2010/main" val="272167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38</a:t>
            </a:fld>
            <a:endParaRPr/>
          </a:p>
        </p:txBody>
      </p:sp>
    </p:spTree>
    <p:extLst>
      <p:ext uri="{BB962C8B-B14F-4D97-AF65-F5344CB8AC3E}">
        <p14:creationId xmlns:p14="http://schemas.microsoft.com/office/powerpoint/2010/main" val="4098203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39</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40</a:t>
            </a:fld>
            <a:endParaRPr/>
          </a:p>
        </p:txBody>
      </p:sp>
    </p:spTree>
    <p:extLst>
      <p:ext uri="{BB962C8B-B14F-4D97-AF65-F5344CB8AC3E}">
        <p14:creationId xmlns:p14="http://schemas.microsoft.com/office/powerpoint/2010/main" val="682166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41</a:t>
            </a:fld>
            <a:endParaRPr/>
          </a:p>
        </p:txBody>
      </p:sp>
    </p:spTree>
    <p:extLst>
      <p:ext uri="{BB962C8B-B14F-4D97-AF65-F5344CB8AC3E}">
        <p14:creationId xmlns:p14="http://schemas.microsoft.com/office/powerpoint/2010/main" val="2330767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42</a:t>
            </a:fld>
            <a:endParaRPr/>
          </a:p>
        </p:txBody>
      </p:sp>
    </p:spTree>
    <p:extLst>
      <p:ext uri="{BB962C8B-B14F-4D97-AF65-F5344CB8AC3E}">
        <p14:creationId xmlns:p14="http://schemas.microsoft.com/office/powerpoint/2010/main" val="3867758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44</a:t>
            </a:fld>
            <a:endParaRPr/>
          </a:p>
        </p:txBody>
      </p:sp>
    </p:spTree>
    <p:extLst>
      <p:ext uri="{BB962C8B-B14F-4D97-AF65-F5344CB8AC3E}">
        <p14:creationId xmlns:p14="http://schemas.microsoft.com/office/powerpoint/2010/main" val="377227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45</a:t>
            </a:fld>
            <a:endParaRPr/>
          </a:p>
        </p:txBody>
      </p:sp>
    </p:spTree>
    <p:extLst>
      <p:ext uri="{BB962C8B-B14F-4D97-AF65-F5344CB8AC3E}">
        <p14:creationId xmlns:p14="http://schemas.microsoft.com/office/powerpoint/2010/main" val="423827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46</a:t>
            </a:fld>
            <a:endParaRPr/>
          </a:p>
        </p:txBody>
      </p:sp>
    </p:spTree>
    <p:extLst>
      <p:ext uri="{BB962C8B-B14F-4D97-AF65-F5344CB8AC3E}">
        <p14:creationId xmlns:p14="http://schemas.microsoft.com/office/powerpoint/2010/main" val="1977857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47</a:t>
            </a:fld>
            <a:endParaRPr/>
          </a:p>
        </p:txBody>
      </p:sp>
    </p:spTree>
    <p:extLst>
      <p:ext uri="{BB962C8B-B14F-4D97-AF65-F5344CB8AC3E}">
        <p14:creationId xmlns:p14="http://schemas.microsoft.com/office/powerpoint/2010/main" val="483008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48</a:t>
            </a:fld>
            <a:endParaRPr/>
          </a:p>
        </p:txBody>
      </p:sp>
    </p:spTree>
    <p:extLst>
      <p:ext uri="{BB962C8B-B14F-4D97-AF65-F5344CB8AC3E}">
        <p14:creationId xmlns:p14="http://schemas.microsoft.com/office/powerpoint/2010/main" val="14526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5</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6</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7</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9</a:t>
            </a:fld>
            <a:endParaRPr/>
          </a:p>
        </p:txBody>
      </p:sp>
    </p:spTree>
    <p:extLst>
      <p:ext uri="{BB962C8B-B14F-4D97-AF65-F5344CB8AC3E}">
        <p14:creationId xmlns:p14="http://schemas.microsoft.com/office/powerpoint/2010/main" val="254962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a:prstGeom prst="rect">
            <a:avLst/>
          </a:prstGeo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584692-10A0-253F-8E2A-80F603F42F3F}" type="slidenum">
              <a:rPr/>
              <a:pPr>
                <a:defRPr/>
              </a:pPr>
              <a:t>10</a:t>
            </a:fld>
            <a:endParaRPr/>
          </a:p>
        </p:txBody>
      </p:sp>
    </p:spTree>
    <p:extLst>
      <p:ext uri="{BB962C8B-B14F-4D97-AF65-F5344CB8AC3E}">
        <p14:creationId xmlns:p14="http://schemas.microsoft.com/office/powerpoint/2010/main" val="254962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43000" y="841771"/>
            <a:ext cx="6858000" cy="1790699"/>
          </a:xfrm>
        </p:spPr>
        <p:txBody>
          <a:bodyPr anchor="b"/>
          <a:lstStyle>
            <a:lvl1pPr algn="ctr">
              <a:defRPr sz="4500"/>
            </a:lvl1pPr>
          </a:lstStyle>
          <a:p>
            <a:pPr>
              <a:defRPr/>
            </a:pPr>
            <a:r>
              <a:t>Click to edit Master title style</a:t>
            </a:r>
          </a:p>
        </p:txBody>
      </p:sp>
      <p:sp>
        <p:nvSpPr>
          <p:cNvPr id="3" name="Subtitle 2"/>
          <p:cNvSpPr>
            <a:spLocks noGrp="1"/>
          </p:cNvSpPr>
          <p:nvPr>
            <p:ph type="subTitle" idx="1"/>
          </p:nvPr>
        </p:nvSpPr>
        <p:spPr bwMode="auto">
          <a:xfrm>
            <a:off x="1143000" y="2701527"/>
            <a:ext cx="6858000" cy="124182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t>Click to edit Master subtitle style</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Click to edit Master title style</a:t>
            </a:r>
          </a:p>
        </p:txBody>
      </p:sp>
      <p:sp>
        <p:nvSpPr>
          <p:cNvPr id="3" name="Vertical Text Placeholder 2"/>
          <p:cNvSpPr>
            <a:spLocks noGrp="1"/>
          </p:cNvSpPr>
          <p:nvPr>
            <p:ph type="body" orient="vert" idx="1"/>
          </p:nvPr>
        </p:nvSpPr>
        <p:spPr bwMode="auto"/>
        <p:txBody>
          <a:bodyPr vert="eaVert"/>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273843"/>
            <a:ext cx="1971675" cy="4358878"/>
          </a:xfrm>
        </p:spPr>
        <p:txBody>
          <a:bodyPr vert="eaVert"/>
          <a:lstStyle/>
          <a:p>
            <a:pPr>
              <a:defRPr/>
            </a:pPr>
            <a:r>
              <a:t>Click to edit Master title style</a:t>
            </a:r>
          </a:p>
        </p:txBody>
      </p:sp>
      <p:sp>
        <p:nvSpPr>
          <p:cNvPr id="3" name="Vertical Text Placeholder 2"/>
          <p:cNvSpPr>
            <a:spLocks noGrp="1"/>
          </p:cNvSpPr>
          <p:nvPr>
            <p:ph type="body" orient="vert" idx="1"/>
          </p:nvPr>
        </p:nvSpPr>
        <p:spPr bwMode="auto">
          <a:xfrm>
            <a:off x="628649" y="273843"/>
            <a:ext cx="5800725" cy="4358878"/>
          </a:xfrm>
        </p:spPr>
        <p:txBody>
          <a:bodyPr vert="eaVert"/>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Click to edit Master title style</a:t>
            </a:r>
          </a:p>
        </p:txBody>
      </p:sp>
      <p:sp>
        <p:nvSpPr>
          <p:cNvPr id="3" name="Content Placeholder 2"/>
          <p:cNvSpPr>
            <a:spLocks noGrp="1"/>
          </p:cNvSpPr>
          <p:nvPr>
            <p:ph idx="1"/>
          </p:nvPr>
        </p:nvSpPr>
        <p:spPr bwMode="auto"/>
        <p:txBody>
          <a:bodyPr/>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7" y="1282303"/>
            <a:ext cx="7886700" cy="2139552"/>
          </a:xfrm>
        </p:spPr>
        <p:txBody>
          <a:bodyPr anchor="b"/>
          <a:lstStyle>
            <a:lvl1pPr>
              <a:defRPr sz="4500"/>
            </a:lvl1pPr>
          </a:lstStyle>
          <a:p>
            <a:pPr>
              <a:defRPr/>
            </a:pPr>
            <a:r>
              <a:t>Click to edit Master title style</a:t>
            </a:r>
          </a:p>
        </p:txBody>
      </p:sp>
      <p:sp>
        <p:nvSpPr>
          <p:cNvPr id="3" name="Text Placeholder 2"/>
          <p:cNvSpPr>
            <a:spLocks noGrp="1"/>
          </p:cNvSpPr>
          <p:nvPr>
            <p:ph type="body" idx="1"/>
          </p:nvPr>
        </p:nvSpPr>
        <p:spPr bwMode="auto">
          <a:xfrm>
            <a:off x="623887" y="3442097"/>
            <a:ext cx="7886700" cy="112513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t>Click to edit Master text styles</a:t>
            </a:r>
          </a:p>
        </p:txBody>
      </p:sp>
      <p:sp>
        <p:nvSpPr>
          <p:cNvPr id="4" name="Date Placeholder 3"/>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Click to edit Master title style</a:t>
            </a:r>
          </a:p>
        </p:txBody>
      </p:sp>
      <p:sp>
        <p:nvSpPr>
          <p:cNvPr id="3" name="Content Placeholder 2"/>
          <p:cNvSpPr>
            <a:spLocks noGrp="1"/>
          </p:cNvSpPr>
          <p:nvPr>
            <p:ph sz="half" idx="1"/>
          </p:nvPr>
        </p:nvSpPr>
        <p:spPr bwMode="auto">
          <a:xfrm>
            <a:off x="628649" y="1369218"/>
            <a:ext cx="3886200" cy="3263503"/>
          </a:xfrm>
        </p:spPr>
        <p:txBody>
          <a:bodyPr/>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4" name="Content Placeholder 3"/>
          <p:cNvSpPr>
            <a:spLocks noGrp="1"/>
          </p:cNvSpPr>
          <p:nvPr>
            <p:ph sz="half" idx="2"/>
          </p:nvPr>
        </p:nvSpPr>
        <p:spPr bwMode="auto">
          <a:xfrm>
            <a:off x="4629150" y="1369218"/>
            <a:ext cx="3886200" cy="3263503"/>
          </a:xfrm>
        </p:spPr>
        <p:txBody>
          <a:bodyPr/>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5" name="Date Placeholder 4"/>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0" y="273843"/>
            <a:ext cx="7886700" cy="994171"/>
          </a:xfrm>
        </p:spPr>
        <p:txBody>
          <a:bodyPr/>
          <a:lstStyle/>
          <a:p>
            <a:pPr>
              <a:defRPr/>
            </a:pPr>
            <a:r>
              <a:t>Click to edit Master title style</a:t>
            </a:r>
          </a:p>
        </p:txBody>
      </p:sp>
      <p:sp>
        <p:nvSpPr>
          <p:cNvPr id="3" name="Text Placeholder 2"/>
          <p:cNvSpPr>
            <a:spLocks noGrp="1"/>
          </p:cNvSpPr>
          <p:nvPr>
            <p:ph type="body" idx="1"/>
          </p:nvPr>
        </p:nvSpPr>
        <p:spPr bwMode="auto">
          <a:xfrm>
            <a:off x="629841" y="1260871"/>
            <a:ext cx="3868339" cy="61793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t>Click to edit Master text styles</a:t>
            </a:r>
          </a:p>
        </p:txBody>
      </p:sp>
      <p:sp>
        <p:nvSpPr>
          <p:cNvPr id="4" name="Content Placeholder 3"/>
          <p:cNvSpPr>
            <a:spLocks noGrp="1"/>
          </p:cNvSpPr>
          <p:nvPr>
            <p:ph sz="half" idx="2"/>
          </p:nvPr>
        </p:nvSpPr>
        <p:spPr bwMode="auto">
          <a:xfrm>
            <a:off x="629841" y="1878805"/>
            <a:ext cx="3868339" cy="2763440"/>
          </a:xfrm>
        </p:spPr>
        <p:txBody>
          <a:bodyPr/>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5" name="Text Placeholder 4"/>
          <p:cNvSpPr>
            <a:spLocks noGrp="1"/>
          </p:cNvSpPr>
          <p:nvPr>
            <p:ph type="body" sz="quarter" idx="3"/>
          </p:nvPr>
        </p:nvSpPr>
        <p:spPr bwMode="auto">
          <a:xfrm>
            <a:off x="4629150" y="1260871"/>
            <a:ext cx="3887390" cy="61793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t>Click to edit Master text styles</a:t>
            </a:r>
          </a:p>
        </p:txBody>
      </p:sp>
      <p:sp>
        <p:nvSpPr>
          <p:cNvPr id="6" name="Content Placeholder 5"/>
          <p:cNvSpPr>
            <a:spLocks noGrp="1"/>
          </p:cNvSpPr>
          <p:nvPr>
            <p:ph sz="quarter" idx="4"/>
          </p:nvPr>
        </p:nvSpPr>
        <p:spPr bwMode="auto">
          <a:xfrm>
            <a:off x="4629150" y="1878805"/>
            <a:ext cx="3887390" cy="2763440"/>
          </a:xfrm>
        </p:spPr>
        <p:txBody>
          <a:bodyPr/>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7" name="Date Placeholder 6"/>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8" name="Footer Placeholder 7"/>
          <p:cNvSpPr>
            <a:spLocks noGrp="1"/>
          </p:cNvSpPr>
          <p:nvPr>
            <p:ph type="ftr" sz="quarter" idx="11"/>
          </p:nvPr>
        </p:nvSpPr>
        <p:spPr bwMode="auto"/>
        <p:txBody>
          <a:bodyPr/>
          <a:lstStyle/>
          <a:p>
            <a:pPr>
              <a:defRPr/>
            </a:pPr>
            <a:endParaRPr/>
          </a:p>
        </p:txBody>
      </p:sp>
      <p:sp>
        <p:nvSpPr>
          <p:cNvPr id="9" name="Slide Number Placeholder 8"/>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Click to edit Master title style</a:t>
            </a:r>
          </a:p>
        </p:txBody>
      </p:sp>
      <p:sp>
        <p:nvSpPr>
          <p:cNvPr id="3" name="Date Placeholder 2"/>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4" name="Footer Placeholder 3"/>
          <p:cNvSpPr>
            <a:spLocks noGrp="1"/>
          </p:cNvSpPr>
          <p:nvPr>
            <p:ph type="ftr" sz="quarter" idx="11"/>
          </p:nvPr>
        </p:nvSpPr>
        <p:spPr bwMode="auto"/>
        <p:txBody>
          <a:bodyPr/>
          <a:lstStyle/>
          <a:p>
            <a:pPr>
              <a:defRPr/>
            </a:pPr>
            <a:endParaRPr/>
          </a:p>
        </p:txBody>
      </p:sp>
      <p:sp>
        <p:nvSpPr>
          <p:cNvPr id="5" name="Slide Number Placeholder 4"/>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3" name="Footer Placeholder 2"/>
          <p:cNvSpPr>
            <a:spLocks noGrp="1"/>
          </p:cNvSpPr>
          <p:nvPr>
            <p:ph type="ftr" sz="quarter" idx="11"/>
          </p:nvPr>
        </p:nvSpPr>
        <p:spPr bwMode="auto"/>
        <p:txBody>
          <a:bodyPr/>
          <a:lstStyle/>
          <a:p>
            <a:pPr>
              <a:defRPr/>
            </a:pPr>
            <a:endParaRPr/>
          </a:p>
        </p:txBody>
      </p:sp>
      <p:sp>
        <p:nvSpPr>
          <p:cNvPr id="4" name="Slide Number Placeholder 3"/>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0" y="342900"/>
            <a:ext cx="2949177" cy="1200150"/>
          </a:xfrm>
        </p:spPr>
        <p:txBody>
          <a:bodyPr anchor="b"/>
          <a:lstStyle>
            <a:lvl1pPr>
              <a:defRPr sz="2400"/>
            </a:lvl1pPr>
          </a:lstStyle>
          <a:p>
            <a:pPr>
              <a:defRPr/>
            </a:pPr>
            <a:r>
              <a:t>Click to edit Master title style</a:t>
            </a:r>
          </a:p>
        </p:txBody>
      </p:sp>
      <p:sp>
        <p:nvSpPr>
          <p:cNvPr id="3" name="Content Placeholder 2"/>
          <p:cNvSpPr>
            <a:spLocks noGrp="1"/>
          </p:cNvSpPr>
          <p:nvPr>
            <p:ph idx="1"/>
          </p:nvPr>
        </p:nvSpPr>
        <p:spPr bwMode="auto">
          <a:xfrm>
            <a:off x="3887390" y="740567"/>
            <a:ext cx="4629150" cy="365521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4" name="Text Placeholder 3"/>
          <p:cNvSpPr>
            <a:spLocks noGrp="1"/>
          </p:cNvSpPr>
          <p:nvPr>
            <p:ph type="body" sz="half" idx="2"/>
          </p:nvPr>
        </p:nvSpPr>
        <p:spPr bwMode="auto">
          <a:xfrm>
            <a:off x="629840" y="1543050"/>
            <a:ext cx="2949177" cy="285869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t>Click to edit Master text styles</a:t>
            </a:r>
          </a:p>
        </p:txBody>
      </p:sp>
      <p:sp>
        <p:nvSpPr>
          <p:cNvPr id="5" name="Date Placeholder 4"/>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0" y="342900"/>
            <a:ext cx="2949177" cy="1200150"/>
          </a:xfrm>
        </p:spPr>
        <p:txBody>
          <a:bodyPr anchor="b"/>
          <a:lstStyle>
            <a:lvl1pPr>
              <a:defRPr sz="2400"/>
            </a:lvl1pPr>
          </a:lstStyle>
          <a:p>
            <a:pPr>
              <a:defRPr/>
            </a:pPr>
            <a:r>
              <a:t>Click to edit Master title style</a:t>
            </a:r>
          </a:p>
        </p:txBody>
      </p:sp>
      <p:sp>
        <p:nvSpPr>
          <p:cNvPr id="3" name="Picture Placeholder 2"/>
          <p:cNvSpPr>
            <a:spLocks noGrp="1" noChangeAspect="1"/>
          </p:cNvSpPr>
          <p:nvPr>
            <p:ph type="pic" idx="1"/>
          </p:nvPr>
        </p:nvSpPr>
        <p:spPr bwMode="auto">
          <a:xfrm>
            <a:off x="3887390" y="740567"/>
            <a:ext cx="4629150" cy="3655218"/>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r>
              <a:t>Click icon to add picture</a:t>
            </a:r>
          </a:p>
        </p:txBody>
      </p:sp>
      <p:sp>
        <p:nvSpPr>
          <p:cNvPr id="4" name="Text Placeholder 3"/>
          <p:cNvSpPr>
            <a:spLocks noGrp="1"/>
          </p:cNvSpPr>
          <p:nvPr>
            <p:ph type="body" sz="half" idx="2"/>
          </p:nvPr>
        </p:nvSpPr>
        <p:spPr bwMode="auto">
          <a:xfrm>
            <a:off x="629840" y="1543050"/>
            <a:ext cx="2949177" cy="285869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t>Click to edit Master text styles</a:t>
            </a:r>
          </a:p>
        </p:txBody>
      </p:sp>
      <p:sp>
        <p:nvSpPr>
          <p:cNvPr id="5" name="Date Placeholder 4"/>
          <p:cNvSpPr>
            <a:spLocks noGrp="1"/>
          </p:cNvSpPr>
          <p:nvPr>
            <p:ph type="dt" sz="half" idx="10"/>
          </p:nvPr>
        </p:nvSpPr>
        <p:spPr bwMode="auto"/>
        <p:txBody>
          <a:bodyPr/>
          <a:lstStyle/>
          <a:p>
            <a:pPr>
              <a:defRPr/>
            </a:pPr>
            <a:fld id="{BCC18F51-09EC-435C-A3BA-64A766E099C0}" type="datetimeFigureOut">
              <a:rPr lang="es-ES"/>
              <a:pPr>
                <a:defRPr/>
              </a:pPr>
              <a:t>02/10/2024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p:txBody>
          <a:bodyPr/>
          <a:lstStyle/>
          <a:p>
            <a:pPr>
              <a:defRPr/>
            </a:pPr>
            <a:fld id="{08395586-F03A-48D1-94DF-16B239DF4FB5}" type="slidenum">
              <a:rPr/>
              <a:pPr>
                <a:defRPr/>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49" y="273843"/>
            <a:ext cx="7886700" cy="994171"/>
          </a:xfrm>
          <a:prstGeom prst="rect">
            <a:avLst/>
          </a:prstGeom>
        </p:spPr>
        <p:txBody>
          <a:bodyPr vert="horz" lIns="91440" tIns="45720" rIns="91440" bIns="45720" rtlCol="0" anchor="ctr">
            <a:normAutofit/>
          </a:bodyPr>
          <a:lstStyle/>
          <a:p>
            <a:pPr>
              <a:defRPr/>
            </a:pPr>
            <a:r>
              <a:t>Click to edit Master title style</a:t>
            </a:r>
          </a:p>
        </p:txBody>
      </p:sp>
      <p:sp>
        <p:nvSpPr>
          <p:cNvPr id="3" name="Text Placeholder 2"/>
          <p:cNvSpPr>
            <a:spLocks noGrp="1"/>
          </p:cNvSpPr>
          <p:nvPr>
            <p:ph type="body" idx="1"/>
          </p:nvPr>
        </p:nvSpPr>
        <p:spPr bwMode="auto">
          <a:xfrm>
            <a:off x="628649" y="1369218"/>
            <a:ext cx="7886700" cy="3263503"/>
          </a:xfrm>
          <a:prstGeom prst="rect">
            <a:avLst/>
          </a:prstGeom>
        </p:spPr>
        <p:txBody>
          <a:bodyPr vert="horz" lIns="91440" tIns="45720" rIns="91440" bIns="45720" rtlCol="0">
            <a:normAutofit/>
          </a:bodyPr>
          <a:lstStyle/>
          <a:p>
            <a:pPr lvl="0">
              <a:defRPr/>
            </a:pPr>
            <a:r>
              <a:t>Click to edit Master text styles</a:t>
            </a:r>
          </a:p>
          <a:p>
            <a:pPr lvl="1">
              <a:defRPr/>
            </a:pPr>
            <a:r>
              <a:t>Second level</a:t>
            </a:r>
          </a:p>
          <a:p>
            <a:pPr lvl="2">
              <a:defRPr/>
            </a:pPr>
            <a:r>
              <a:t>Third level</a:t>
            </a:r>
          </a:p>
          <a:p>
            <a:pPr lvl="3">
              <a:defRPr/>
            </a:pPr>
            <a:r>
              <a:t>Fourth level</a:t>
            </a:r>
          </a:p>
          <a:p>
            <a:pPr lvl="4">
              <a:defRPr/>
            </a:pPr>
            <a:r>
              <a:t>Fifth level</a:t>
            </a:r>
          </a:p>
        </p:txBody>
      </p:sp>
      <p:sp>
        <p:nvSpPr>
          <p:cNvPr id="4" name="Date Placeholder 3"/>
          <p:cNvSpPr>
            <a:spLocks noGrp="1"/>
          </p:cNvSpPr>
          <p:nvPr>
            <p:ph type="dt" sz="half" idx="2"/>
          </p:nvPr>
        </p:nvSpPr>
        <p:spPr bwMode="auto">
          <a:xfrm>
            <a:off x="628649" y="4767261"/>
            <a:ext cx="2057400" cy="273843"/>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CC18F51-09EC-435C-A3BA-64A766E099C0}" type="datetimeFigureOut">
              <a:rPr lang="es-ES"/>
              <a:pPr>
                <a:defRPr/>
              </a:pPr>
              <a:t>02/10/2024</a:t>
            </a:fld>
            <a:endParaRPr/>
          </a:p>
        </p:txBody>
      </p:sp>
      <p:sp>
        <p:nvSpPr>
          <p:cNvPr id="5" name="Footer Placeholder 4"/>
          <p:cNvSpPr>
            <a:spLocks noGrp="1"/>
          </p:cNvSpPr>
          <p:nvPr>
            <p:ph type="ftr" sz="quarter" idx="3"/>
          </p:nvPr>
        </p:nvSpPr>
        <p:spPr bwMode="auto">
          <a:xfrm>
            <a:off x="3028950" y="4767261"/>
            <a:ext cx="3086100" cy="273843"/>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a:p>
        </p:txBody>
      </p:sp>
      <p:sp>
        <p:nvSpPr>
          <p:cNvPr id="6" name="Slide Number Placeholder 5"/>
          <p:cNvSpPr>
            <a:spLocks noGrp="1"/>
          </p:cNvSpPr>
          <p:nvPr>
            <p:ph type="sldNum" sz="quarter" idx="4"/>
          </p:nvPr>
        </p:nvSpPr>
        <p:spPr bwMode="auto">
          <a:xfrm>
            <a:off x="6457950" y="4767261"/>
            <a:ext cx="2057400" cy="273843"/>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8395586-F03A-48D1-94DF-16B239DF4FB5}" type="slidenum">
              <a:rPr/>
              <a:pPr>
                <a:defRPr/>
              </a:p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49"/>
        </a:spcBef>
        <a:buFont typeface="Arial"/>
        <a:buChar char="•"/>
        <a:defRPr sz="2100">
          <a:solidFill>
            <a:schemeClr val="tx1"/>
          </a:solidFill>
          <a:latin typeface="+mn-lt"/>
          <a:ea typeface="+mn-ea"/>
          <a:cs typeface="+mn-cs"/>
        </a:defRPr>
      </a:lvl1pPr>
      <a:lvl2pPr marL="514350" indent="-171450" algn="l" defTabSz="685800">
        <a:lnSpc>
          <a:spcPct val="90000"/>
        </a:lnSpc>
        <a:spcBef>
          <a:spcPts val="374"/>
        </a:spcBef>
        <a:buFont typeface="Arial"/>
        <a:buChar char="•"/>
        <a:defRPr sz="1800">
          <a:solidFill>
            <a:schemeClr val="tx1"/>
          </a:solidFill>
          <a:latin typeface="+mn-lt"/>
          <a:ea typeface="+mn-ea"/>
          <a:cs typeface="+mn-cs"/>
        </a:defRPr>
      </a:lvl2pPr>
      <a:lvl3pPr marL="857250" indent="-171450" algn="l" defTabSz="685800">
        <a:lnSpc>
          <a:spcPct val="90000"/>
        </a:lnSpc>
        <a:spcBef>
          <a:spcPts val="374"/>
        </a:spcBef>
        <a:buFont typeface="Arial"/>
        <a:buChar char="•"/>
        <a:defRPr sz="1500">
          <a:solidFill>
            <a:schemeClr val="tx1"/>
          </a:solidFill>
          <a:latin typeface="+mn-lt"/>
          <a:ea typeface="+mn-ea"/>
          <a:cs typeface="+mn-cs"/>
        </a:defRPr>
      </a:lvl3pPr>
      <a:lvl4pPr marL="1200150" indent="-171450" algn="l" defTabSz="685800">
        <a:lnSpc>
          <a:spcPct val="90000"/>
        </a:lnSpc>
        <a:spcBef>
          <a:spcPts val="374"/>
        </a:spcBef>
        <a:buFont typeface="Arial"/>
        <a:buChar char="•"/>
        <a:defRPr sz="1350">
          <a:solidFill>
            <a:schemeClr val="tx1"/>
          </a:solidFill>
          <a:latin typeface="+mn-lt"/>
          <a:ea typeface="+mn-ea"/>
          <a:cs typeface="+mn-cs"/>
        </a:defRPr>
      </a:lvl4pPr>
      <a:lvl5pPr marL="1543050" indent="-171450" algn="l" defTabSz="685800">
        <a:lnSpc>
          <a:spcPct val="90000"/>
        </a:lnSpc>
        <a:spcBef>
          <a:spcPts val="374"/>
        </a:spcBef>
        <a:buFont typeface="Arial"/>
        <a:buChar char="•"/>
        <a:defRPr sz="1350">
          <a:solidFill>
            <a:schemeClr val="tx1"/>
          </a:solidFill>
          <a:latin typeface="+mn-lt"/>
          <a:ea typeface="+mn-ea"/>
          <a:cs typeface="+mn-cs"/>
        </a:defRPr>
      </a:lvl5pPr>
      <a:lvl6pPr marL="1885950" indent="-171450" algn="l" defTabSz="685800">
        <a:lnSpc>
          <a:spcPct val="90000"/>
        </a:lnSpc>
        <a:spcBef>
          <a:spcPts val="374"/>
        </a:spcBef>
        <a:buFont typeface="Arial"/>
        <a:buChar char="•"/>
        <a:defRPr sz="1350">
          <a:solidFill>
            <a:schemeClr val="tx1"/>
          </a:solidFill>
          <a:latin typeface="+mn-lt"/>
          <a:ea typeface="+mn-ea"/>
          <a:cs typeface="+mn-cs"/>
        </a:defRPr>
      </a:lvl6pPr>
      <a:lvl7pPr marL="2228850" indent="-171450" algn="l" defTabSz="685800">
        <a:lnSpc>
          <a:spcPct val="90000"/>
        </a:lnSpc>
        <a:spcBef>
          <a:spcPts val="374"/>
        </a:spcBef>
        <a:buFont typeface="Arial"/>
        <a:buChar char="•"/>
        <a:defRPr sz="1350">
          <a:solidFill>
            <a:schemeClr val="tx1"/>
          </a:solidFill>
          <a:latin typeface="+mn-lt"/>
          <a:ea typeface="+mn-ea"/>
          <a:cs typeface="+mn-cs"/>
        </a:defRPr>
      </a:lvl7pPr>
      <a:lvl8pPr marL="2571750" indent="-171450" algn="l" defTabSz="685800">
        <a:lnSpc>
          <a:spcPct val="90000"/>
        </a:lnSpc>
        <a:spcBef>
          <a:spcPts val="374"/>
        </a:spcBef>
        <a:buFont typeface="Arial"/>
        <a:buChar char="•"/>
        <a:defRPr sz="1350">
          <a:solidFill>
            <a:schemeClr val="tx1"/>
          </a:solidFill>
          <a:latin typeface="+mn-lt"/>
          <a:ea typeface="+mn-ea"/>
          <a:cs typeface="+mn-cs"/>
        </a:defRPr>
      </a:lvl8pPr>
      <a:lvl9pPr marL="2914650" indent="-171450" algn="l" defTabSz="685800">
        <a:lnSpc>
          <a:spcPct val="90000"/>
        </a:lnSpc>
        <a:spcBef>
          <a:spcPts val="374"/>
        </a:spcBef>
        <a:buFont typeface="Arial"/>
        <a:buChar char="•"/>
        <a:defRPr sz="1350">
          <a:solidFill>
            <a:schemeClr val="tx1"/>
          </a:solidFill>
          <a:latin typeface="+mn-lt"/>
          <a:ea typeface="+mn-ea"/>
          <a:cs typeface="+mn-cs"/>
        </a:defRPr>
      </a:lvl9pPr>
    </p:bodyStyle>
    <p:otherStyle>
      <a:defPPr>
        <a:defRPr/>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manzaenergia.manzanareselreal.es/" TargetMode="Externa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55" name="Picture 7"/>
          <p:cNvPicPr>
            <a:picLocks noChangeAspect="1" noChangeArrowheads="1"/>
          </p:cNvPicPr>
          <p:nvPr/>
        </p:nvPicPr>
        <p:blipFill>
          <a:blip r:embed="rId3"/>
          <a:srcRect/>
          <a:stretch>
            <a:fillRect/>
          </a:stretch>
        </p:blipFill>
        <p:spPr bwMode="auto">
          <a:xfrm>
            <a:off x="-1" y="1"/>
            <a:ext cx="8306133" cy="5143500"/>
          </a:xfrm>
          <a:prstGeom prst="rect">
            <a:avLst/>
          </a:prstGeom>
          <a:noFill/>
          <a:ln w="9525">
            <a:noFill/>
            <a:miter lim="800000"/>
            <a:headEnd/>
            <a:tailEnd/>
          </a:ln>
          <a:effectLst/>
        </p:spPr>
      </p:pic>
      <p:pic>
        <p:nvPicPr>
          <p:cNvPr id="1289976094" name="Imagen 1289976093"/>
          <p:cNvPicPr>
            <a:picLocks noChangeAspect="1"/>
          </p:cNvPicPr>
          <p:nvPr/>
        </p:nvPicPr>
        <p:blipFill>
          <a:blip r:embed="rId4"/>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 name="Título 1"/>
          <p:cNvSpPr>
            <a:spLocks noGrp="1"/>
          </p:cNvSpPr>
          <p:nvPr>
            <p:ph type="title"/>
          </p:nvPr>
        </p:nvSpPr>
        <p:spPr bwMode="auto">
          <a:xfrm>
            <a:off x="177342" y="1926771"/>
            <a:ext cx="7069803" cy="1370664"/>
          </a:xfrm>
        </p:spPr>
        <p:txBody>
          <a:bodyPr>
            <a:normAutofit/>
          </a:bodyPr>
          <a:lstStyle/>
          <a:p>
            <a:pPr algn="ctr">
              <a:defRPr/>
            </a:pPr>
            <a:r>
              <a:rPr lang="es-ES_tradnl" sz="2000" b="1" dirty="0">
                <a:solidFill>
                  <a:schemeClr val="accent4">
                    <a:lumMod val="40000"/>
                    <a:lumOff val="60000"/>
                  </a:schemeClr>
                </a:solidFill>
              </a:rPr>
              <a:t>U.S. Climate Heritage </a:t>
            </a:r>
            <a:r>
              <a:rPr lang="es-ES_tradnl" sz="2000" b="1" dirty="0" err="1">
                <a:solidFill>
                  <a:schemeClr val="accent4">
                    <a:lumMod val="40000"/>
                    <a:lumOff val="60000"/>
                  </a:schemeClr>
                </a:solidFill>
              </a:rPr>
              <a:t>Policy</a:t>
            </a:r>
            <a:r>
              <a:rPr lang="es-ES_tradnl" sz="2000" b="1" dirty="0">
                <a:solidFill>
                  <a:schemeClr val="accent4">
                    <a:lumMod val="40000"/>
                    <a:lumOff val="60000"/>
                  </a:schemeClr>
                </a:solidFill>
              </a:rPr>
              <a:t> in the International </a:t>
            </a:r>
            <a:r>
              <a:rPr lang="es-ES_tradnl" sz="2000" b="1" dirty="0" err="1">
                <a:solidFill>
                  <a:schemeClr val="accent4">
                    <a:lumMod val="40000"/>
                    <a:lumOff val="60000"/>
                  </a:schemeClr>
                </a:solidFill>
              </a:rPr>
              <a:t>Context</a:t>
            </a:r>
            <a:r>
              <a:rPr lang="es-ES_tradnl" sz="2000" b="1" dirty="0">
                <a:solidFill>
                  <a:schemeClr val="accent4">
                    <a:lumMod val="40000"/>
                    <a:lumOff val="60000"/>
                  </a:schemeClr>
                </a:solidFill>
              </a:rPr>
              <a:t>:</a:t>
            </a:r>
            <a:br>
              <a:rPr lang="es-ES_tradnl" sz="2000" b="1" dirty="0">
                <a:solidFill>
                  <a:schemeClr val="accent4">
                    <a:lumMod val="40000"/>
                    <a:lumOff val="60000"/>
                  </a:schemeClr>
                </a:solidFill>
              </a:rPr>
            </a:br>
            <a:br>
              <a:rPr lang="es-ES_tradnl" sz="2000" b="1" dirty="0">
                <a:solidFill>
                  <a:schemeClr val="bg1"/>
                </a:solidFill>
              </a:rPr>
            </a:br>
            <a:r>
              <a:rPr lang="es-ES_tradnl" sz="2000" b="1" dirty="0">
                <a:solidFill>
                  <a:schemeClr val="bg1"/>
                </a:solidFill>
              </a:rPr>
              <a:t> Climate </a:t>
            </a:r>
            <a:r>
              <a:rPr lang="es-ES_tradnl" sz="2000" b="1" dirty="0" err="1">
                <a:solidFill>
                  <a:schemeClr val="bg1"/>
                </a:solidFill>
              </a:rPr>
              <a:t>Mitigation</a:t>
            </a:r>
            <a:r>
              <a:rPr lang="es-ES_tradnl" sz="2000" b="1" dirty="0">
                <a:solidFill>
                  <a:schemeClr val="bg1"/>
                </a:solidFill>
              </a:rPr>
              <a:t> </a:t>
            </a:r>
            <a:r>
              <a:rPr lang="es-ES_tradnl" sz="2000" b="1" dirty="0" err="1">
                <a:solidFill>
                  <a:schemeClr val="bg1"/>
                </a:solidFill>
              </a:rPr>
              <a:t>Strategies</a:t>
            </a:r>
            <a:r>
              <a:rPr lang="es-ES_tradnl" sz="2000" b="1" dirty="0">
                <a:solidFill>
                  <a:schemeClr val="bg1"/>
                </a:solidFill>
              </a:rPr>
              <a:t> </a:t>
            </a:r>
            <a:r>
              <a:rPr lang="es-ES_tradnl" sz="2000" b="1" dirty="0" err="1">
                <a:solidFill>
                  <a:schemeClr val="bg1"/>
                </a:solidFill>
              </a:rPr>
              <a:t>Incorporating</a:t>
            </a:r>
            <a:r>
              <a:rPr lang="es-ES_tradnl" sz="2000" b="1" dirty="0">
                <a:solidFill>
                  <a:schemeClr val="bg1"/>
                </a:solidFill>
              </a:rPr>
              <a:t> Heritage. </a:t>
            </a:r>
            <a:br>
              <a:rPr lang="es-ES_tradnl" sz="2000" b="1" dirty="0">
                <a:solidFill>
                  <a:schemeClr val="bg1"/>
                </a:solidFill>
              </a:rPr>
            </a:br>
            <a:br>
              <a:rPr lang="es-ES_tradnl" sz="700" b="1" dirty="0">
                <a:solidFill>
                  <a:schemeClr val="bg1"/>
                </a:solidFill>
              </a:rPr>
            </a:br>
            <a:r>
              <a:rPr lang="es-ES_tradnl" sz="2000" b="1" dirty="0">
                <a:solidFill>
                  <a:schemeClr val="bg1"/>
                </a:solidFill>
              </a:rPr>
              <a:t>The case of </a:t>
            </a:r>
            <a:r>
              <a:rPr lang="es-ES_tradnl" sz="2000" b="1" dirty="0" err="1">
                <a:solidFill>
                  <a:schemeClr val="bg1"/>
                </a:solidFill>
              </a:rPr>
              <a:t>Spain</a:t>
            </a:r>
            <a:endParaRPr lang="es-ES_tradnl" sz="2000" b="1" dirty="0">
              <a:solidFill>
                <a:schemeClr val="bg1"/>
              </a:solidFill>
            </a:endParaRPr>
          </a:p>
        </p:txBody>
      </p:sp>
      <p:sp>
        <p:nvSpPr>
          <p:cNvPr id="2" name="Título 1">
            <a:extLst>
              <a:ext uri="{FF2B5EF4-FFF2-40B4-BE49-F238E27FC236}">
                <a16:creationId xmlns:a16="http://schemas.microsoft.com/office/drawing/2014/main" id="{A073C239-6348-FA71-FCDD-EF5A2378A76B}"/>
              </a:ext>
            </a:extLst>
          </p:cNvPr>
          <p:cNvSpPr txBox="1">
            <a:spLocks/>
          </p:cNvSpPr>
          <p:nvPr/>
        </p:nvSpPr>
        <p:spPr bwMode="auto">
          <a:xfrm>
            <a:off x="1114473" y="4763243"/>
            <a:ext cx="5195539" cy="440143"/>
          </a:xfrm>
          <a:prstGeom prst="rect">
            <a:avLst/>
          </a:prstGeom>
        </p:spPr>
        <p:txBody>
          <a:bodyPr vert="horz" lIns="91440" tIns="45720" rIns="91440" bIns="45720" rtlCol="0" anchor="ctr">
            <a:normAutofit/>
          </a:bodyPr>
          <a:lstStyle>
            <a:lvl1pPr algn="l" defTabSz="685800">
              <a:lnSpc>
                <a:spcPct val="90000"/>
              </a:lnSpc>
              <a:spcBef>
                <a:spcPts val="0"/>
              </a:spcBef>
              <a:buNone/>
              <a:defRPr sz="3300">
                <a:solidFill>
                  <a:schemeClr val="tx1"/>
                </a:solidFill>
                <a:latin typeface="+mj-lt"/>
                <a:ea typeface="+mj-ea"/>
                <a:cs typeface="+mj-cs"/>
              </a:defRPr>
            </a:lvl1pPr>
          </a:lstStyle>
          <a:p>
            <a:pPr>
              <a:defRPr/>
            </a:pPr>
            <a:r>
              <a:rPr lang="es-ES_tradnl" sz="1400" dirty="0">
                <a:solidFill>
                  <a:schemeClr val="bg1"/>
                </a:solidFill>
              </a:rPr>
              <a:t>Antonio Jesús Antequera Delgado (</a:t>
            </a:r>
            <a:r>
              <a:rPr lang="es-ES_tradnl" sz="1400" dirty="0" err="1">
                <a:solidFill>
                  <a:schemeClr val="bg1"/>
                </a:solidFill>
              </a:rPr>
              <a:t>Ministry</a:t>
            </a:r>
            <a:r>
              <a:rPr lang="es-ES_tradnl" sz="1400" dirty="0">
                <a:solidFill>
                  <a:schemeClr val="bg1"/>
                </a:solidFill>
              </a:rPr>
              <a:t> of Culture of </a:t>
            </a:r>
            <a:r>
              <a:rPr lang="es-ES_tradnl" sz="1400" dirty="0" err="1">
                <a:solidFill>
                  <a:schemeClr val="bg1"/>
                </a:solidFill>
              </a:rPr>
              <a:t>Spain</a:t>
            </a:r>
            <a:r>
              <a:rPr lang="es-ES_tradnl" sz="1400" dirty="0">
                <a:solidFill>
                  <a:schemeClr val="bg1"/>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 name="Imagen 2" descr="Imagen que contiene exterior, natación, ventana, camioneta&#10;&#10;Descripción generada automáticamente">
            <a:extLst>
              <a:ext uri="{FF2B5EF4-FFF2-40B4-BE49-F238E27FC236}">
                <a16:creationId xmlns:a16="http://schemas.microsoft.com/office/drawing/2014/main" id="{C27FFD5B-8189-C4C6-5D59-4CD47C354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447" y="885231"/>
            <a:ext cx="5201726" cy="3209398"/>
          </a:xfrm>
          <a:prstGeom prst="rect">
            <a:avLst/>
          </a:prstGeom>
        </p:spPr>
      </p:pic>
      <p:pic>
        <p:nvPicPr>
          <p:cNvPr id="1289976094" name="Imagen 1289976093"/>
          <p:cNvPicPr>
            <a:picLocks noChangeAspect="1"/>
          </p:cNvPicPr>
          <p:nvPr/>
        </p:nvPicPr>
        <p:blipFill>
          <a:blip r:embed="rId4"/>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 name="Imagen 4" descr="Imagen que contiene montaña, hombre, agua, nieve&#10;&#10;Descripción generada automáticamente">
            <a:extLst>
              <a:ext uri="{FF2B5EF4-FFF2-40B4-BE49-F238E27FC236}">
                <a16:creationId xmlns:a16="http://schemas.microsoft.com/office/drawing/2014/main" id="{F17E3C21-55E7-45C4-9DF4-CCBBE3844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5231"/>
            <a:ext cx="2484688" cy="2624451"/>
          </a:xfrm>
          <a:prstGeom prst="rect">
            <a:avLst/>
          </a:prstGeom>
        </p:spPr>
      </p:pic>
      <p:sp>
        <p:nvSpPr>
          <p:cNvPr id="2" name="Título 1">
            <a:extLst>
              <a:ext uri="{FF2B5EF4-FFF2-40B4-BE49-F238E27FC236}">
                <a16:creationId xmlns:a16="http://schemas.microsoft.com/office/drawing/2014/main" id="{DD58C1D0-E1F5-0453-3DFB-8C272946ECDB}"/>
              </a:ext>
            </a:extLst>
          </p:cNvPr>
          <p:cNvSpPr>
            <a:spLocks noGrp="1"/>
          </p:cNvSpPr>
          <p:nvPr>
            <p:ph type="title"/>
          </p:nvPr>
        </p:nvSpPr>
        <p:spPr bwMode="auto">
          <a:xfrm>
            <a:off x="4171802" y="4087389"/>
            <a:ext cx="3617383" cy="456056"/>
          </a:xfrm>
        </p:spPr>
        <p:txBody>
          <a:bodyPr>
            <a:normAutofit/>
          </a:bodyPr>
          <a:lstStyle/>
          <a:p>
            <a:pPr>
              <a:defRPr/>
            </a:pPr>
            <a:r>
              <a:rPr lang="es-ES_tradnl" sz="1000" dirty="0" err="1">
                <a:solidFill>
                  <a:srgbClr val="65B3A6"/>
                </a:solidFill>
              </a:rPr>
              <a:t>Extraction</a:t>
            </a:r>
            <a:r>
              <a:rPr lang="es-ES_tradnl" sz="1000" dirty="0">
                <a:solidFill>
                  <a:srgbClr val="65B3A6"/>
                </a:solidFill>
              </a:rPr>
              <a:t> of the </a:t>
            </a:r>
            <a:r>
              <a:rPr lang="es-ES_tradnl" sz="1000" dirty="0" err="1">
                <a:solidFill>
                  <a:srgbClr val="65B3A6"/>
                </a:solidFill>
              </a:rPr>
              <a:t>phoenician</a:t>
            </a:r>
            <a:r>
              <a:rPr lang="es-ES_tradnl" sz="1000" dirty="0">
                <a:solidFill>
                  <a:srgbClr val="65B3A6"/>
                </a:solidFill>
              </a:rPr>
              <a:t> </a:t>
            </a:r>
            <a:r>
              <a:rPr lang="es-ES_tradnl" sz="1000" dirty="0" err="1">
                <a:solidFill>
                  <a:srgbClr val="65B3A6"/>
                </a:solidFill>
              </a:rPr>
              <a:t>shipwreck</a:t>
            </a:r>
            <a:r>
              <a:rPr lang="es-ES_tradnl" sz="1000" dirty="0">
                <a:solidFill>
                  <a:srgbClr val="65B3A6"/>
                </a:solidFill>
              </a:rPr>
              <a:t> Mazarrón II (Murcia)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6850" name="Picture 2" descr="Tesoros ocultos del islote de Areoso - Islote Areoso"/>
          <p:cNvPicPr>
            <a:picLocks noChangeAspect="1" noChangeArrowheads="1"/>
          </p:cNvPicPr>
          <p:nvPr/>
        </p:nvPicPr>
        <p:blipFill>
          <a:blip r:embed="rId4"/>
          <a:srcRect/>
          <a:stretch>
            <a:fillRect/>
          </a:stretch>
        </p:blipFill>
        <p:spPr bwMode="auto">
          <a:xfrm>
            <a:off x="3183585" y="1763297"/>
            <a:ext cx="4442844" cy="2954665"/>
          </a:xfrm>
          <a:prstGeom prst="rect">
            <a:avLst/>
          </a:prstGeom>
          <a:noFill/>
        </p:spPr>
      </p:pic>
      <p:pic>
        <p:nvPicPr>
          <p:cNvPr id="8" name="Imagen 4" descr="Una montaña de roca&#10;&#10;Descripción generada automáticamente con confianza media">
            <a:extLst>
              <a:ext uri="{FF2B5EF4-FFF2-40B4-BE49-F238E27FC236}">
                <a16:creationId xmlns:a16="http://schemas.microsoft.com/office/drawing/2014/main" id="{C5193483-D73E-E239-B501-56B1395FE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037"/>
            <a:ext cx="4200740" cy="2362917"/>
          </a:xfrm>
          <a:prstGeom prst="rect">
            <a:avLst/>
          </a:prstGeom>
        </p:spPr>
      </p:pic>
      <p:sp>
        <p:nvSpPr>
          <p:cNvPr id="2" name="Título 1">
            <a:extLst>
              <a:ext uri="{FF2B5EF4-FFF2-40B4-BE49-F238E27FC236}">
                <a16:creationId xmlns:a16="http://schemas.microsoft.com/office/drawing/2014/main" id="{9D098429-3B21-E7E9-CF39-16B8046AB2C6}"/>
              </a:ext>
            </a:extLst>
          </p:cNvPr>
          <p:cNvSpPr>
            <a:spLocks noGrp="1"/>
          </p:cNvSpPr>
          <p:nvPr>
            <p:ph type="title"/>
          </p:nvPr>
        </p:nvSpPr>
        <p:spPr bwMode="auto">
          <a:xfrm>
            <a:off x="125038" y="2946259"/>
            <a:ext cx="3617383" cy="456056"/>
          </a:xfrm>
        </p:spPr>
        <p:txBody>
          <a:bodyPr>
            <a:normAutofit/>
          </a:bodyPr>
          <a:lstStyle/>
          <a:p>
            <a:pPr>
              <a:defRPr/>
            </a:pPr>
            <a:r>
              <a:rPr lang="es-ES_tradnl" sz="1000" dirty="0" err="1">
                <a:solidFill>
                  <a:srgbClr val="65B3A6"/>
                </a:solidFill>
              </a:rPr>
              <a:t>Areoso</a:t>
            </a:r>
            <a:r>
              <a:rPr lang="es-ES_tradnl" sz="1000" dirty="0">
                <a:solidFill>
                  <a:srgbClr val="65B3A6"/>
                </a:solidFill>
              </a:rPr>
              <a:t> Dolmen (Arousa Island, Pontevedra)</a:t>
            </a:r>
          </a:p>
        </p:txBody>
      </p:sp>
      <p:sp>
        <p:nvSpPr>
          <p:cNvPr id="3" name="Título 1">
            <a:extLst>
              <a:ext uri="{FF2B5EF4-FFF2-40B4-BE49-F238E27FC236}">
                <a16:creationId xmlns:a16="http://schemas.microsoft.com/office/drawing/2014/main" id="{B3AE94ED-20D3-F734-93D4-31B56942C5F5}"/>
              </a:ext>
            </a:extLst>
          </p:cNvPr>
          <p:cNvSpPr txBox="1">
            <a:spLocks/>
          </p:cNvSpPr>
          <p:nvPr/>
        </p:nvSpPr>
        <p:spPr bwMode="auto">
          <a:xfrm>
            <a:off x="138647" y="3204791"/>
            <a:ext cx="3617383" cy="456056"/>
          </a:xfrm>
          <a:prstGeom prst="rect">
            <a:avLst/>
          </a:prstGeom>
        </p:spPr>
        <p:txBody>
          <a:bodyPr vert="horz" lIns="91440" tIns="45720" rIns="91440" bIns="45720" rtlCol="0" anchor="ctr">
            <a:normAutofit/>
          </a:bodyPr>
          <a:lstStyle>
            <a:lvl1pPr algn="l" defTabSz="685800">
              <a:lnSpc>
                <a:spcPct val="90000"/>
              </a:lnSpc>
              <a:spcBef>
                <a:spcPts val="0"/>
              </a:spcBef>
              <a:buNone/>
              <a:defRPr sz="3300">
                <a:solidFill>
                  <a:schemeClr val="tx1"/>
                </a:solidFill>
                <a:latin typeface="+mj-lt"/>
                <a:ea typeface="+mj-ea"/>
                <a:cs typeface="+mj-cs"/>
              </a:defRPr>
            </a:lvl1pPr>
          </a:lstStyle>
          <a:p>
            <a:pPr>
              <a:defRPr/>
            </a:pPr>
            <a:r>
              <a:rPr lang="es-ES_tradnl" sz="1000" dirty="0" err="1">
                <a:solidFill>
                  <a:srgbClr val="65B3A6"/>
                </a:solidFill>
              </a:rPr>
              <a:t>Intervention</a:t>
            </a:r>
            <a:r>
              <a:rPr lang="es-ES_tradnl" sz="1000" dirty="0">
                <a:solidFill>
                  <a:srgbClr val="65B3A6"/>
                </a:solidFill>
              </a:rPr>
              <a:t> of the </a:t>
            </a:r>
            <a:r>
              <a:rPr lang="es-ES_tradnl" sz="1000" dirty="0" err="1">
                <a:solidFill>
                  <a:srgbClr val="65B3A6"/>
                </a:solidFill>
              </a:rPr>
              <a:t>Coast</a:t>
            </a:r>
            <a:r>
              <a:rPr lang="es-ES_tradnl" sz="1000" dirty="0">
                <a:solidFill>
                  <a:srgbClr val="65B3A6"/>
                </a:solidFill>
              </a:rPr>
              <a:t> </a:t>
            </a:r>
            <a:r>
              <a:rPr lang="es-ES_tradnl" sz="1000" dirty="0" err="1">
                <a:solidFill>
                  <a:srgbClr val="65B3A6"/>
                </a:solidFill>
              </a:rPr>
              <a:t>Service</a:t>
            </a:r>
            <a:r>
              <a:rPr lang="es-ES_tradnl" sz="1000" dirty="0">
                <a:solidFill>
                  <a:srgbClr val="65B3A6"/>
                </a:solidFill>
              </a:rPr>
              <a:t> in 2011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 name="Imagen 2" descr="Imagen que contiene exterior, roca, naturaleza, pasto&#10;&#10;Descripción generada automáticamente">
            <a:extLst>
              <a:ext uri="{FF2B5EF4-FFF2-40B4-BE49-F238E27FC236}">
                <a16:creationId xmlns:a16="http://schemas.microsoft.com/office/drawing/2014/main" id="{5599DB78-F1E9-9AB6-5A98-12B934CA7DF8}"/>
              </a:ext>
            </a:extLst>
          </p:cNvPr>
          <p:cNvPicPr>
            <a:picLocks noChangeAspect="1"/>
          </p:cNvPicPr>
          <p:nvPr/>
        </p:nvPicPr>
        <p:blipFill rotWithShape="1">
          <a:blip r:embed="rId4">
            <a:extLst>
              <a:ext uri="{28A0092B-C50C-407E-A947-70E740481C1C}">
                <a14:useLocalDpi xmlns:a14="http://schemas.microsoft.com/office/drawing/2010/main" val="0"/>
              </a:ext>
            </a:extLst>
          </a:blip>
          <a:srcRect t="7112"/>
          <a:stretch/>
        </p:blipFill>
        <p:spPr>
          <a:xfrm>
            <a:off x="0" y="160338"/>
            <a:ext cx="4914899" cy="3424046"/>
          </a:xfrm>
          <a:prstGeom prst="rect">
            <a:avLst/>
          </a:prstGeom>
        </p:spPr>
      </p:pic>
      <p:pic>
        <p:nvPicPr>
          <p:cNvPr id="11" name="Imagen 5" descr="Un grupo de personas en un barco en el mar&#10;&#10;Descripción generada automáticamente">
            <a:extLst>
              <a:ext uri="{FF2B5EF4-FFF2-40B4-BE49-F238E27FC236}">
                <a16:creationId xmlns:a16="http://schemas.microsoft.com/office/drawing/2014/main" id="{6CE49DA5-9E18-761C-EC76-10D7F8A9B00E}"/>
              </a:ext>
            </a:extLst>
          </p:cNvPr>
          <p:cNvPicPr>
            <a:picLocks noChangeAspect="1"/>
          </p:cNvPicPr>
          <p:nvPr/>
        </p:nvPicPr>
        <p:blipFill>
          <a:blip r:embed="rId5">
            <a:extLst>
              <a:ext uri="{28A0092B-C50C-407E-A947-70E740481C1C}">
                <a14:useLocalDpi xmlns:a14="http://schemas.microsoft.com/office/drawing/2010/main" val="0"/>
              </a:ext>
            </a:extLst>
          </a:blip>
          <a:srcRect l="2396" t="10491"/>
          <a:stretch>
            <a:fillRect/>
          </a:stretch>
        </p:blipFill>
        <p:spPr>
          <a:xfrm>
            <a:off x="3792071" y="2393567"/>
            <a:ext cx="3834358" cy="2406275"/>
          </a:xfrm>
          <a:prstGeom prst="rect">
            <a:avLst/>
          </a:prstGeom>
        </p:spPr>
      </p:pic>
      <p:sp>
        <p:nvSpPr>
          <p:cNvPr id="2" name="Título 1">
            <a:extLst>
              <a:ext uri="{FF2B5EF4-FFF2-40B4-BE49-F238E27FC236}">
                <a16:creationId xmlns:a16="http://schemas.microsoft.com/office/drawing/2014/main" id="{D282EE3F-D82E-3427-2B59-096650F22E77}"/>
              </a:ext>
            </a:extLst>
          </p:cNvPr>
          <p:cNvSpPr>
            <a:spLocks noGrp="1"/>
          </p:cNvSpPr>
          <p:nvPr>
            <p:ph type="title"/>
          </p:nvPr>
        </p:nvSpPr>
        <p:spPr bwMode="auto">
          <a:xfrm>
            <a:off x="125038" y="3591235"/>
            <a:ext cx="3617383" cy="456056"/>
          </a:xfrm>
        </p:spPr>
        <p:txBody>
          <a:bodyPr>
            <a:normAutofit/>
          </a:bodyPr>
          <a:lstStyle/>
          <a:p>
            <a:pPr>
              <a:defRPr/>
            </a:pPr>
            <a:r>
              <a:rPr lang="es-ES_tradnl" sz="1000" dirty="0" err="1">
                <a:solidFill>
                  <a:srgbClr val="65B3A6"/>
                </a:solidFill>
              </a:rPr>
              <a:t>Guadalperal</a:t>
            </a:r>
            <a:r>
              <a:rPr lang="es-ES_tradnl" sz="1000" dirty="0">
                <a:solidFill>
                  <a:srgbClr val="65B3A6"/>
                </a:solidFill>
              </a:rPr>
              <a:t> Dolmen (Valdecañas </a:t>
            </a:r>
            <a:r>
              <a:rPr lang="es-ES_tradnl" sz="1000" dirty="0" err="1">
                <a:solidFill>
                  <a:srgbClr val="65B3A6"/>
                </a:solidFill>
              </a:rPr>
              <a:t>Reservoir</a:t>
            </a:r>
            <a:r>
              <a:rPr lang="es-ES_tradnl" sz="1000" dirty="0">
                <a:solidFill>
                  <a:srgbClr val="65B3A6"/>
                </a:solidFill>
              </a:rPr>
              <a:t>, Cáceres)</a:t>
            </a:r>
          </a:p>
        </p:txBody>
      </p:sp>
      <p:sp>
        <p:nvSpPr>
          <p:cNvPr id="3" name="Título 1">
            <a:extLst>
              <a:ext uri="{FF2B5EF4-FFF2-40B4-BE49-F238E27FC236}">
                <a16:creationId xmlns:a16="http://schemas.microsoft.com/office/drawing/2014/main" id="{5A3A2232-F03A-ACE5-D866-CA9921D34590}"/>
              </a:ext>
            </a:extLst>
          </p:cNvPr>
          <p:cNvSpPr txBox="1">
            <a:spLocks/>
          </p:cNvSpPr>
          <p:nvPr/>
        </p:nvSpPr>
        <p:spPr bwMode="auto">
          <a:xfrm>
            <a:off x="138647" y="3849767"/>
            <a:ext cx="3617383" cy="456056"/>
          </a:xfrm>
          <a:prstGeom prst="rect">
            <a:avLst/>
          </a:prstGeom>
        </p:spPr>
        <p:txBody>
          <a:bodyPr vert="horz" lIns="91440" tIns="45720" rIns="91440" bIns="45720" rtlCol="0" anchor="ctr">
            <a:normAutofit/>
          </a:bodyPr>
          <a:lstStyle>
            <a:lvl1pPr algn="l" defTabSz="685800">
              <a:lnSpc>
                <a:spcPct val="90000"/>
              </a:lnSpc>
              <a:spcBef>
                <a:spcPts val="0"/>
              </a:spcBef>
              <a:buNone/>
              <a:defRPr sz="3300">
                <a:solidFill>
                  <a:schemeClr val="tx1"/>
                </a:solidFill>
                <a:latin typeface="+mj-lt"/>
                <a:ea typeface="+mj-ea"/>
                <a:cs typeface="+mj-cs"/>
              </a:defRPr>
            </a:lvl1pPr>
          </a:lstStyle>
          <a:p>
            <a:pPr>
              <a:defRPr/>
            </a:pPr>
            <a:r>
              <a:rPr lang="es-ES_tradnl" sz="1000" dirty="0" err="1">
                <a:solidFill>
                  <a:srgbClr val="65B3A6"/>
                </a:solidFill>
              </a:rPr>
              <a:t>Intervention</a:t>
            </a:r>
            <a:r>
              <a:rPr lang="es-ES_tradnl" sz="1000" dirty="0">
                <a:solidFill>
                  <a:srgbClr val="65B3A6"/>
                </a:solidFill>
              </a:rPr>
              <a:t> of the </a:t>
            </a:r>
            <a:r>
              <a:rPr lang="es-ES_tradnl" sz="1000" dirty="0" err="1">
                <a:solidFill>
                  <a:srgbClr val="65B3A6"/>
                </a:solidFill>
              </a:rPr>
              <a:t>Ministry</a:t>
            </a:r>
            <a:r>
              <a:rPr lang="es-ES_tradnl" sz="1000" dirty="0">
                <a:solidFill>
                  <a:srgbClr val="65B3A6"/>
                </a:solidFill>
              </a:rPr>
              <a:t> of Culture in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87394" name="Picture 2" descr="La Junta comprará 7.500 hectáreas para &quot;blindar&quot; Doñana frente &quot;al cambio  climático&quot;"/>
          <p:cNvPicPr>
            <a:picLocks noChangeAspect="1" noChangeArrowheads="1"/>
          </p:cNvPicPr>
          <p:nvPr/>
        </p:nvPicPr>
        <p:blipFill>
          <a:blip r:embed="rId4"/>
          <a:srcRect/>
          <a:stretch>
            <a:fillRect/>
          </a:stretch>
        </p:blipFill>
        <p:spPr bwMode="auto">
          <a:xfrm>
            <a:off x="460375" y="584480"/>
            <a:ext cx="6826329" cy="3839810"/>
          </a:xfrm>
          <a:prstGeom prst="rect">
            <a:avLst/>
          </a:prstGeom>
          <a:noFill/>
        </p:spPr>
      </p:pic>
      <p:sp>
        <p:nvSpPr>
          <p:cNvPr id="2" name="Título 1">
            <a:extLst>
              <a:ext uri="{FF2B5EF4-FFF2-40B4-BE49-F238E27FC236}">
                <a16:creationId xmlns:a16="http://schemas.microsoft.com/office/drawing/2014/main" id="{A2CBA9B5-8863-D604-07D3-BC33AECA4DE8}"/>
              </a:ext>
            </a:extLst>
          </p:cNvPr>
          <p:cNvSpPr txBox="1">
            <a:spLocks/>
          </p:cNvSpPr>
          <p:nvPr/>
        </p:nvSpPr>
        <p:spPr bwMode="auto">
          <a:xfrm>
            <a:off x="3810000" y="4491471"/>
            <a:ext cx="4379383" cy="456056"/>
          </a:xfrm>
          <a:prstGeom prst="rect">
            <a:avLst/>
          </a:prstGeom>
        </p:spPr>
        <p:txBody>
          <a:bodyPr vert="horz" lIns="91440" tIns="45720" rIns="91440" bIns="45720" rtlCol="0" anchor="ctr">
            <a:normAutofit/>
          </a:bodyPr>
          <a:lstStyle>
            <a:lvl1pPr algn="l" defTabSz="685800">
              <a:lnSpc>
                <a:spcPct val="90000"/>
              </a:lnSpc>
              <a:spcBef>
                <a:spcPts val="0"/>
              </a:spcBef>
              <a:buNone/>
              <a:defRPr sz="3300">
                <a:solidFill>
                  <a:schemeClr val="tx1"/>
                </a:solidFill>
                <a:latin typeface="+mj-lt"/>
                <a:ea typeface="+mj-ea"/>
                <a:cs typeface="+mj-cs"/>
              </a:defRPr>
            </a:lvl1pPr>
          </a:lstStyle>
          <a:p>
            <a:pPr>
              <a:defRPr/>
            </a:pPr>
            <a:r>
              <a:rPr lang="es-ES_tradnl" sz="1000" dirty="0" err="1">
                <a:solidFill>
                  <a:srgbClr val="65B3A6"/>
                </a:solidFill>
              </a:rPr>
              <a:t>National</a:t>
            </a:r>
            <a:r>
              <a:rPr lang="es-ES_tradnl" sz="1000" dirty="0">
                <a:solidFill>
                  <a:srgbClr val="65B3A6"/>
                </a:solidFill>
              </a:rPr>
              <a:t> Park of Doñana (</a:t>
            </a:r>
            <a:r>
              <a:rPr lang="es-ES_tradnl" sz="1000" dirty="0" err="1">
                <a:solidFill>
                  <a:srgbClr val="65B3A6"/>
                </a:solidFill>
              </a:rPr>
              <a:t>marsh</a:t>
            </a:r>
            <a:r>
              <a:rPr lang="es-ES_tradnl" sz="1000" dirty="0">
                <a:solidFill>
                  <a:srgbClr val="65B3A6"/>
                </a:solidFill>
              </a:rPr>
              <a:t> landscape </a:t>
            </a:r>
            <a:r>
              <a:rPr lang="es-ES_tradnl" sz="1000" dirty="0" err="1">
                <a:solidFill>
                  <a:srgbClr val="65B3A6"/>
                </a:solidFill>
              </a:rPr>
              <a:t>now</a:t>
            </a:r>
            <a:r>
              <a:rPr lang="es-ES_tradnl" sz="1000" dirty="0">
                <a:solidFill>
                  <a:srgbClr val="65B3A6"/>
                </a:solidFill>
              </a:rPr>
              <a:t> </a:t>
            </a:r>
            <a:r>
              <a:rPr lang="es-ES_tradnl" sz="1000" dirty="0" err="1">
                <a:solidFill>
                  <a:srgbClr val="65B3A6"/>
                </a:solidFill>
              </a:rPr>
              <a:t>dry</a:t>
            </a:r>
            <a:r>
              <a:rPr lang="es-ES_tradnl" sz="1000" dirty="0">
                <a:solidFill>
                  <a:srgbClr val="65B3A6"/>
                </a:solidFill>
              </a:rPr>
              <a:t>)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Título 1"/>
          <p:cNvSpPr>
            <a:spLocks noGrp="1"/>
          </p:cNvSpPr>
          <p:nvPr>
            <p:ph type="title"/>
          </p:nvPr>
        </p:nvSpPr>
        <p:spPr bwMode="auto">
          <a:xfrm>
            <a:off x="473997" y="1470715"/>
            <a:ext cx="7069803" cy="994171"/>
          </a:xfrm>
        </p:spPr>
        <p:txBody>
          <a:bodyPr>
            <a:normAutofit/>
          </a:bodyPr>
          <a:lstStyle/>
          <a:p>
            <a:pPr>
              <a:defRPr/>
            </a:pPr>
            <a:r>
              <a:rPr lang="es-ES_tradnl" sz="2000" dirty="0">
                <a:solidFill>
                  <a:srgbClr val="65B3A6"/>
                </a:solidFill>
              </a:rPr>
              <a:t>International </a:t>
            </a:r>
            <a:r>
              <a:rPr lang="es-ES_tradnl" sz="2000" dirty="0" err="1">
                <a:solidFill>
                  <a:srgbClr val="65B3A6"/>
                </a:solidFill>
              </a:rPr>
              <a:t>initiatives</a:t>
            </a:r>
            <a:r>
              <a:rPr lang="es-ES_tradnl" sz="2000" dirty="0">
                <a:solidFill>
                  <a:srgbClr val="65B3A6"/>
                </a:solidFill>
              </a:rPr>
              <a:t> and </a:t>
            </a:r>
            <a:r>
              <a:rPr lang="es-ES_tradnl" sz="2000" dirty="0" err="1">
                <a:solidFill>
                  <a:srgbClr val="65B3A6"/>
                </a:solidFill>
              </a:rPr>
              <a:t>commitments</a:t>
            </a:r>
            <a:r>
              <a:rPr lang="es-ES_tradnl" sz="2000" dirty="0">
                <a:solidFill>
                  <a:srgbClr val="65B3A6"/>
                </a:solidFill>
              </a:rPr>
              <a:t> and </a:t>
            </a:r>
            <a:r>
              <a:rPr lang="es-ES_tradnl" sz="2000" dirty="0" err="1">
                <a:solidFill>
                  <a:srgbClr val="65B3A6"/>
                </a:solidFill>
              </a:rPr>
              <a:t>their</a:t>
            </a:r>
            <a:r>
              <a:rPr lang="es-ES_tradnl" sz="2000" dirty="0">
                <a:solidFill>
                  <a:srgbClr val="65B3A6"/>
                </a:solidFill>
              </a:rPr>
              <a:t> </a:t>
            </a:r>
            <a:r>
              <a:rPr lang="es-ES_tradnl" sz="2000" dirty="0" err="1">
                <a:solidFill>
                  <a:srgbClr val="65B3A6"/>
                </a:solidFill>
              </a:rPr>
              <a:t>impact</a:t>
            </a:r>
            <a:r>
              <a:rPr lang="es-ES_tradnl" sz="2000" dirty="0">
                <a:solidFill>
                  <a:srgbClr val="65B3A6"/>
                </a:solidFill>
              </a:rPr>
              <a:t> </a:t>
            </a:r>
            <a:r>
              <a:rPr lang="es-ES_tradnl" sz="2000" dirty="0" err="1">
                <a:solidFill>
                  <a:srgbClr val="65B3A6"/>
                </a:solidFill>
              </a:rPr>
              <a:t>on</a:t>
            </a:r>
            <a:br>
              <a:rPr lang="es-ES_tradnl" sz="2000" dirty="0">
                <a:solidFill>
                  <a:srgbClr val="65B3A6"/>
                </a:solidFill>
              </a:rPr>
            </a:br>
            <a:br>
              <a:rPr lang="es-ES_tradnl" sz="2000" dirty="0">
                <a:solidFill>
                  <a:srgbClr val="65B3A6"/>
                </a:solidFill>
              </a:rPr>
            </a:br>
            <a:r>
              <a:rPr lang="es-ES_tradnl" sz="2000" dirty="0">
                <a:solidFill>
                  <a:srgbClr val="65B3A6"/>
                </a:solidFill>
              </a:rPr>
              <a:t>the </a:t>
            </a:r>
            <a:r>
              <a:rPr lang="es-ES_tradnl" sz="2000" dirty="0" err="1">
                <a:solidFill>
                  <a:srgbClr val="65B3A6"/>
                </a:solidFill>
              </a:rPr>
              <a:t>Spanish</a:t>
            </a:r>
            <a:r>
              <a:rPr lang="es-ES_tradnl" sz="2000" dirty="0">
                <a:solidFill>
                  <a:srgbClr val="65B3A6"/>
                </a:solidFill>
              </a:rPr>
              <a:t> </a:t>
            </a:r>
            <a:r>
              <a:rPr lang="es-ES_tradnl" sz="2000" dirty="0" err="1">
                <a:solidFill>
                  <a:srgbClr val="65B3A6"/>
                </a:solidFill>
              </a:rPr>
              <a:t>regulations</a:t>
            </a:r>
            <a:endParaRPr lang="es-ES_tradnl" sz="2000" dirty="0">
              <a:solidFill>
                <a:srgbClr val="65B3A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2754" name="Picture 2" descr="The Paris Agreement - Landaucapital"/>
          <p:cNvPicPr>
            <a:picLocks noChangeAspect="1" noChangeArrowheads="1"/>
          </p:cNvPicPr>
          <p:nvPr/>
        </p:nvPicPr>
        <p:blipFill>
          <a:blip r:embed="rId4"/>
          <a:srcRect r="72615"/>
          <a:stretch>
            <a:fillRect/>
          </a:stretch>
        </p:blipFill>
        <p:spPr bwMode="auto">
          <a:xfrm>
            <a:off x="763117" y="227578"/>
            <a:ext cx="1899400" cy="4188350"/>
          </a:xfrm>
          <a:prstGeom prst="rect">
            <a:avLst/>
          </a:prstGeom>
          <a:noFill/>
        </p:spPr>
      </p:pic>
      <p:sp>
        <p:nvSpPr>
          <p:cNvPr id="10" name="Título 1"/>
          <p:cNvSpPr>
            <a:spLocks noGrp="1"/>
          </p:cNvSpPr>
          <p:nvPr>
            <p:ph type="title"/>
          </p:nvPr>
        </p:nvSpPr>
        <p:spPr bwMode="auto">
          <a:xfrm>
            <a:off x="3213848" y="578242"/>
            <a:ext cx="4464420" cy="3837686"/>
          </a:xfrm>
        </p:spPr>
        <p:txBody>
          <a:bodyPr>
            <a:normAutofit fontScale="90000"/>
          </a:bodyPr>
          <a:lstStyle/>
          <a:p>
            <a:pPr>
              <a:defRPr/>
            </a:pPr>
            <a:r>
              <a:rPr lang="es-ES_tradnl" sz="1200" b="1" dirty="0">
                <a:solidFill>
                  <a:srgbClr val="65B3A6"/>
                </a:solidFill>
              </a:rPr>
              <a:t>PARIS AGREEMENT (UNITED NATIONS)</a:t>
            </a:r>
            <a:br>
              <a:rPr lang="es-ES_tradnl" sz="1200" dirty="0">
                <a:solidFill>
                  <a:srgbClr val="65B3A6"/>
                </a:solidFill>
              </a:rPr>
            </a:br>
            <a:br>
              <a:rPr lang="es-ES_tradnl" sz="1200" dirty="0">
                <a:solidFill>
                  <a:srgbClr val="65B3A6"/>
                </a:solidFill>
              </a:rPr>
            </a:br>
            <a:br>
              <a:rPr lang="es-ES_tradnl" sz="1200" dirty="0">
                <a:solidFill>
                  <a:srgbClr val="65B3A6"/>
                </a:solidFill>
              </a:rPr>
            </a:br>
            <a:r>
              <a:rPr lang="es-ES_tradnl" sz="1100" dirty="0">
                <a:solidFill>
                  <a:srgbClr val="65B3A6"/>
                </a:solidFill>
              </a:rPr>
              <a:t>- </a:t>
            </a:r>
            <a:r>
              <a:rPr lang="en-US" sz="1100" dirty="0">
                <a:solidFill>
                  <a:srgbClr val="65B3A6"/>
                </a:solidFill>
              </a:rPr>
              <a:t>International legally binding treaty on climate change</a:t>
            </a:r>
            <a:r>
              <a:rPr lang="es-ES_tradnl" sz="1100" dirty="0">
                <a:solidFill>
                  <a:srgbClr val="65B3A6"/>
                </a:solidFill>
              </a:rPr>
              <a:t>.</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Adopted by 196 parties at COP21 in Paris (December 2015) and entered</a:t>
            </a:r>
            <a:br>
              <a:rPr lang="en-US" sz="1100" dirty="0">
                <a:solidFill>
                  <a:srgbClr val="65B3A6"/>
                </a:solidFill>
              </a:rPr>
            </a:br>
            <a:r>
              <a:rPr lang="en-US" sz="1100" dirty="0">
                <a:solidFill>
                  <a:srgbClr val="65B3A6"/>
                </a:solidFill>
              </a:rPr>
              <a:t>  into force on November 4, 2016.</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Objective: limit global warming to 1.5 degrees, compared to pre-industrial</a:t>
            </a:r>
            <a:br>
              <a:rPr lang="en-US" sz="1100" dirty="0">
                <a:solidFill>
                  <a:srgbClr val="65B3A6"/>
                </a:solidFill>
              </a:rPr>
            </a:br>
            <a:r>
              <a:rPr lang="en-US" sz="1100" dirty="0">
                <a:solidFill>
                  <a:srgbClr val="65B3A6"/>
                </a:solidFill>
              </a:rPr>
              <a:t>  levels.</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To do this, countries commit to reducing their greenhouse gases to achieve</a:t>
            </a:r>
            <a:br>
              <a:rPr lang="en-US" sz="1100" dirty="0">
                <a:solidFill>
                  <a:srgbClr val="65B3A6"/>
                </a:solidFill>
              </a:rPr>
            </a:br>
            <a:r>
              <a:rPr lang="en-US" sz="1100" dirty="0">
                <a:solidFill>
                  <a:srgbClr val="65B3A6"/>
                </a:solidFill>
              </a:rPr>
              <a:t>  a neutral planet in 2050.</a:t>
            </a:r>
            <a:br>
              <a:rPr lang="en-US"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Each country commits to making “Nationally Determined Contributions”</a:t>
            </a:r>
            <a:br>
              <a:rPr lang="en-US" sz="1100" dirty="0">
                <a:solidFill>
                  <a:srgbClr val="65B3A6"/>
                </a:solidFill>
              </a:rPr>
            </a:br>
            <a:r>
              <a:rPr lang="en-US" sz="1100" dirty="0">
                <a:solidFill>
                  <a:srgbClr val="65B3A6"/>
                </a:solidFill>
              </a:rPr>
              <a:t>  (NDC), to be developed in five-year cycles, and which include measures</a:t>
            </a:r>
            <a:br>
              <a:rPr lang="en-US" sz="1100" dirty="0">
                <a:solidFill>
                  <a:srgbClr val="65B3A6"/>
                </a:solidFill>
              </a:rPr>
            </a:br>
            <a:r>
              <a:rPr lang="en-US" sz="1100" dirty="0">
                <a:solidFill>
                  <a:srgbClr val="65B3A6"/>
                </a:solidFill>
              </a:rPr>
              <a:t>  aimed at reducing greenhouse gas emissions as well as adaptive</a:t>
            </a:r>
            <a:br>
              <a:rPr lang="en-US" sz="1100" dirty="0">
                <a:solidFill>
                  <a:srgbClr val="65B3A6"/>
                </a:solidFill>
              </a:rPr>
            </a:br>
            <a:r>
              <a:rPr lang="en-US" sz="1100" dirty="0">
                <a:solidFill>
                  <a:srgbClr val="65B3A6"/>
                </a:solidFill>
              </a:rPr>
              <a:t>  measures to combat climate change.</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Spain's NDC is the one sent by the EU to the UNFCCC.</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Currently zero emissions represent 25% of global emissions.</a:t>
            </a:r>
            <a:br>
              <a:rPr lang="es-ES_tradnl" sz="1800" dirty="0">
                <a:solidFill>
                  <a:srgbClr val="65B3A6"/>
                </a:solidFill>
              </a:rPr>
            </a:br>
            <a:br>
              <a:rPr lang="es-ES_tradnl" sz="1100" dirty="0">
                <a:solidFill>
                  <a:srgbClr val="65B3A6"/>
                </a:solidFill>
              </a:rPr>
            </a:br>
            <a:endParaRPr lang="es-ES_tradnl" sz="1200" dirty="0">
              <a:solidFill>
                <a:srgbClr val="65B3A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14018" name="Picture 2" descr="European Green Deal - KATCH-e"/>
          <p:cNvPicPr>
            <a:picLocks noChangeAspect="1" noChangeArrowheads="1"/>
          </p:cNvPicPr>
          <p:nvPr/>
        </p:nvPicPr>
        <p:blipFill>
          <a:blip r:embed="rId4"/>
          <a:srcRect l="24441" r="14292"/>
          <a:stretch>
            <a:fillRect/>
          </a:stretch>
        </p:blipFill>
        <p:spPr bwMode="auto">
          <a:xfrm>
            <a:off x="0" y="1209209"/>
            <a:ext cx="3145675" cy="2327368"/>
          </a:xfrm>
          <a:prstGeom prst="rect">
            <a:avLst/>
          </a:prstGeom>
          <a:noFill/>
        </p:spPr>
      </p:pic>
      <p:sp>
        <p:nvSpPr>
          <p:cNvPr id="10" name="Título 1"/>
          <p:cNvSpPr>
            <a:spLocks noGrp="1"/>
          </p:cNvSpPr>
          <p:nvPr>
            <p:ph type="title"/>
          </p:nvPr>
        </p:nvSpPr>
        <p:spPr bwMode="auto">
          <a:xfrm>
            <a:off x="3193665" y="578242"/>
            <a:ext cx="4511491" cy="3664324"/>
          </a:xfrm>
        </p:spPr>
        <p:txBody>
          <a:bodyPr>
            <a:normAutofit fontScale="90000"/>
          </a:bodyPr>
          <a:lstStyle/>
          <a:p>
            <a:pPr>
              <a:defRPr/>
            </a:pPr>
            <a:r>
              <a:rPr lang="es-ES_tradnl" sz="1200" b="1" dirty="0">
                <a:solidFill>
                  <a:srgbClr val="65B3A6"/>
                </a:solidFill>
              </a:rPr>
              <a:t>THE EUROPEAN GREEN DEAL (EUROPEAN UNION)</a:t>
            </a:r>
            <a:br>
              <a:rPr lang="es-ES_tradnl" sz="1200" dirty="0">
                <a:solidFill>
                  <a:srgbClr val="65B3A6"/>
                </a:solidFill>
              </a:rPr>
            </a:br>
            <a:br>
              <a:rPr lang="es-ES_tradnl" sz="1200" dirty="0">
                <a:solidFill>
                  <a:srgbClr val="65B3A6"/>
                </a:solidFill>
              </a:rPr>
            </a:br>
            <a:br>
              <a:rPr lang="es-ES_tradnl" sz="1200" dirty="0">
                <a:solidFill>
                  <a:srgbClr val="65B3A6"/>
                </a:solidFill>
              </a:rPr>
            </a:br>
            <a:r>
              <a:rPr lang="es-ES_tradnl" sz="1100" dirty="0">
                <a:solidFill>
                  <a:srgbClr val="65B3A6"/>
                </a:solidFill>
              </a:rPr>
              <a:t>- </a:t>
            </a:r>
            <a:r>
              <a:rPr lang="en-US" sz="1100" dirty="0">
                <a:solidFill>
                  <a:srgbClr val="65B3A6"/>
                </a:solidFill>
              </a:rPr>
              <a:t>Presented in December 2019 at the European Commission.</a:t>
            </a:r>
            <a:br>
              <a:rPr lang="en-US"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It is a roadmap with actions to promote the move to a clean and circular</a:t>
            </a:r>
            <a:br>
              <a:rPr lang="en-US" sz="1100" dirty="0">
                <a:solidFill>
                  <a:srgbClr val="65B3A6"/>
                </a:solidFill>
              </a:rPr>
            </a:br>
            <a:r>
              <a:rPr lang="en-US" sz="1100" dirty="0">
                <a:solidFill>
                  <a:srgbClr val="65B3A6"/>
                </a:solidFill>
              </a:rPr>
              <a:t>  economy, stop climate change, reverse the loss of biodiversity and reduce</a:t>
            </a:r>
            <a:br>
              <a:rPr lang="en-US" sz="1100" dirty="0">
                <a:solidFill>
                  <a:srgbClr val="65B3A6"/>
                </a:solidFill>
              </a:rPr>
            </a:br>
            <a:r>
              <a:rPr lang="en-US" sz="1100" dirty="0">
                <a:solidFill>
                  <a:srgbClr val="65B3A6"/>
                </a:solidFill>
              </a:rPr>
              <a:t>  pollution.</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It covers all sectors of the economy: transport, energy, agriculture, buildings</a:t>
            </a:r>
            <a:br>
              <a:rPr lang="en-US" sz="1100" dirty="0">
                <a:solidFill>
                  <a:srgbClr val="65B3A6"/>
                </a:solidFill>
              </a:rPr>
            </a:br>
            <a:r>
              <a:rPr lang="en-US" sz="1100" dirty="0">
                <a:solidFill>
                  <a:srgbClr val="65B3A6"/>
                </a:solidFill>
              </a:rPr>
              <a:t>  and industries.</a:t>
            </a:r>
            <a:br>
              <a:rPr lang="en-US"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Goal: to make Europe the first climate-neutral continent by 2050.</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To achieve this, it seeks to reduce greenhouse gas emissions by at least</a:t>
            </a:r>
            <a:br>
              <a:rPr lang="en-US" sz="1100" dirty="0">
                <a:solidFill>
                  <a:srgbClr val="65B3A6"/>
                </a:solidFill>
              </a:rPr>
            </a:br>
            <a:r>
              <a:rPr lang="en-US" sz="1100" dirty="0">
                <a:solidFill>
                  <a:srgbClr val="65B3A6"/>
                </a:solidFill>
              </a:rPr>
              <a:t>   55% between now and 2030 compared to 1990 levels.</a:t>
            </a:r>
            <a:br>
              <a:rPr lang="en-US"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Initiatives emanating from the European Green Deal: the New European</a:t>
            </a:r>
            <a:br>
              <a:rPr lang="en-US" sz="1100" dirty="0">
                <a:solidFill>
                  <a:srgbClr val="65B3A6"/>
                </a:solidFill>
              </a:rPr>
            </a:br>
            <a:r>
              <a:rPr lang="en-US" sz="1100" dirty="0">
                <a:solidFill>
                  <a:srgbClr val="65B3A6"/>
                </a:solidFill>
              </a:rPr>
              <a:t>  Bauhaus (September 2020), European Climate Law (June 2021),</a:t>
            </a:r>
            <a:br>
              <a:rPr lang="en-US" sz="1100" dirty="0">
                <a:solidFill>
                  <a:srgbClr val="65B3A6"/>
                </a:solidFill>
              </a:rPr>
            </a:br>
            <a:r>
              <a:rPr lang="en-US" sz="1100" dirty="0">
                <a:solidFill>
                  <a:srgbClr val="65B3A6"/>
                </a:solidFill>
              </a:rPr>
              <a:t>  </a:t>
            </a:r>
            <a:r>
              <a:rPr lang="en-US" sz="1100" dirty="0" err="1">
                <a:solidFill>
                  <a:srgbClr val="65B3A6"/>
                </a:solidFill>
              </a:rPr>
              <a:t>REPowerEU</a:t>
            </a:r>
            <a:r>
              <a:rPr lang="en-US" sz="1100" dirty="0">
                <a:solidFill>
                  <a:srgbClr val="65B3A6"/>
                </a:solidFill>
              </a:rPr>
              <a:t> (May 2022), among others.</a:t>
            </a:r>
            <a:endParaRPr lang="es-ES_tradnl" sz="1200" dirty="0">
              <a:solidFill>
                <a:srgbClr val="65B3A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Título 1"/>
          <p:cNvSpPr>
            <a:spLocks noGrp="1"/>
          </p:cNvSpPr>
          <p:nvPr>
            <p:ph type="title"/>
          </p:nvPr>
        </p:nvSpPr>
        <p:spPr bwMode="auto">
          <a:xfrm>
            <a:off x="3145676" y="490830"/>
            <a:ext cx="4806338" cy="3664324"/>
          </a:xfrm>
        </p:spPr>
        <p:txBody>
          <a:bodyPr>
            <a:normAutofit fontScale="90000"/>
          </a:bodyPr>
          <a:lstStyle/>
          <a:p>
            <a:pPr>
              <a:defRPr/>
            </a:pPr>
            <a:r>
              <a:rPr lang="es-ES_tradnl" sz="1200" b="1" dirty="0">
                <a:solidFill>
                  <a:srgbClr val="65B3A6"/>
                </a:solidFill>
              </a:rPr>
              <a:t>RENEWABLE ENERGY DIRECTIVE (RED) (EUROPEAN UNION)</a:t>
            </a:r>
            <a:br>
              <a:rPr lang="es-ES_tradnl" sz="12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They are mandatory through transposition into the regulatory framework of</a:t>
            </a:r>
            <a:br>
              <a:rPr lang="en-US" sz="1100" dirty="0">
                <a:solidFill>
                  <a:srgbClr val="65B3A6"/>
                </a:solidFill>
              </a:rPr>
            </a:br>
            <a:r>
              <a:rPr lang="en-US" sz="1100" dirty="0">
                <a:solidFill>
                  <a:srgbClr val="65B3A6"/>
                </a:solidFill>
              </a:rPr>
              <a:t>   each Member State.</a:t>
            </a:r>
            <a:br>
              <a:rPr lang="en-US" sz="1100" dirty="0">
                <a:solidFill>
                  <a:srgbClr val="65B3A6"/>
                </a:solidFill>
              </a:rPr>
            </a:br>
            <a:br>
              <a:rPr lang="es-ES_tradnl" sz="1800" dirty="0">
                <a:solidFill>
                  <a:srgbClr val="65B3A6"/>
                </a:solidFill>
              </a:rPr>
            </a:br>
            <a:r>
              <a:rPr lang="es-ES_tradnl" sz="1100" dirty="0">
                <a:solidFill>
                  <a:srgbClr val="65B3A6"/>
                </a:solidFill>
              </a:rPr>
              <a:t>- 2009: </a:t>
            </a:r>
            <a:r>
              <a:rPr lang="es-ES_tradnl" sz="1100" dirty="0" err="1">
                <a:solidFill>
                  <a:srgbClr val="65B3A6"/>
                </a:solidFill>
              </a:rPr>
              <a:t>First</a:t>
            </a:r>
            <a:r>
              <a:rPr lang="es-ES_tradnl" sz="1100" dirty="0">
                <a:solidFill>
                  <a:srgbClr val="65B3A6"/>
                </a:solidFill>
              </a:rPr>
              <a:t> </a:t>
            </a:r>
            <a:r>
              <a:rPr lang="es-ES_tradnl" sz="1100" dirty="0" err="1">
                <a:solidFill>
                  <a:srgbClr val="65B3A6"/>
                </a:solidFill>
              </a:rPr>
              <a:t>Renewable</a:t>
            </a:r>
            <a:r>
              <a:rPr lang="es-ES_tradnl" sz="1100" dirty="0">
                <a:solidFill>
                  <a:srgbClr val="65B3A6"/>
                </a:solidFill>
              </a:rPr>
              <a:t> Energy Directive (2009/28/EC) (RED I)</a:t>
            </a:r>
            <a:br>
              <a:rPr lang="es-ES_tradnl" sz="1100" dirty="0">
                <a:solidFill>
                  <a:srgbClr val="65B3A6"/>
                </a:solidFill>
              </a:rPr>
            </a:br>
            <a:br>
              <a:rPr lang="es-ES_tradnl" sz="1800" dirty="0">
                <a:solidFill>
                  <a:srgbClr val="65B3A6"/>
                </a:solidFill>
              </a:rPr>
            </a:br>
            <a:r>
              <a:rPr lang="es-ES_tradnl" sz="1100" dirty="0">
                <a:solidFill>
                  <a:srgbClr val="65B3A6"/>
                </a:solidFill>
              </a:rPr>
              <a:t>- 2018: </a:t>
            </a:r>
            <a:r>
              <a:rPr lang="es-ES_tradnl" sz="1100" dirty="0" err="1">
                <a:solidFill>
                  <a:srgbClr val="65B3A6"/>
                </a:solidFill>
              </a:rPr>
              <a:t>First</a:t>
            </a:r>
            <a:r>
              <a:rPr lang="es-ES_tradnl" sz="1100" dirty="0">
                <a:solidFill>
                  <a:srgbClr val="65B3A6"/>
                </a:solidFill>
              </a:rPr>
              <a:t> </a:t>
            </a:r>
            <a:r>
              <a:rPr lang="es-ES_tradnl" sz="1100" dirty="0" err="1">
                <a:solidFill>
                  <a:srgbClr val="65B3A6"/>
                </a:solidFill>
              </a:rPr>
              <a:t>review</a:t>
            </a:r>
            <a:r>
              <a:rPr lang="es-ES_tradnl" sz="1100" dirty="0">
                <a:solidFill>
                  <a:srgbClr val="65B3A6"/>
                </a:solidFill>
              </a:rPr>
              <a:t> of the </a:t>
            </a:r>
            <a:r>
              <a:rPr lang="es-ES_tradnl" sz="1100" dirty="0" err="1">
                <a:solidFill>
                  <a:srgbClr val="65B3A6"/>
                </a:solidFill>
              </a:rPr>
              <a:t>Renewable</a:t>
            </a:r>
            <a:r>
              <a:rPr lang="es-ES_tradnl" sz="1100" dirty="0">
                <a:solidFill>
                  <a:srgbClr val="65B3A6"/>
                </a:solidFill>
              </a:rPr>
              <a:t> Energy Directive (2018/2001/EU) (RED II)</a:t>
            </a:r>
            <a:br>
              <a:rPr lang="es-ES_tradnl" sz="1100" dirty="0">
                <a:solidFill>
                  <a:srgbClr val="65B3A6"/>
                </a:solidFill>
              </a:rPr>
            </a:br>
            <a:br>
              <a:rPr lang="es-ES_tradnl" sz="1800" dirty="0">
                <a:solidFill>
                  <a:srgbClr val="65B3A6"/>
                </a:solidFill>
              </a:rPr>
            </a:br>
            <a:r>
              <a:rPr lang="es-ES_tradnl" sz="1100" dirty="0">
                <a:solidFill>
                  <a:srgbClr val="65B3A6"/>
                </a:solidFill>
              </a:rPr>
              <a:t>- 2023: </a:t>
            </a:r>
            <a:r>
              <a:rPr lang="es-ES_tradnl" sz="1100" dirty="0" err="1">
                <a:solidFill>
                  <a:srgbClr val="65B3A6"/>
                </a:solidFill>
              </a:rPr>
              <a:t>Modification</a:t>
            </a:r>
            <a:r>
              <a:rPr lang="es-ES_tradnl" sz="1100" dirty="0">
                <a:solidFill>
                  <a:srgbClr val="65B3A6"/>
                </a:solidFill>
              </a:rPr>
              <a:t> of the </a:t>
            </a:r>
            <a:r>
              <a:rPr lang="es-ES_tradnl" sz="1100" dirty="0" err="1">
                <a:solidFill>
                  <a:srgbClr val="65B3A6"/>
                </a:solidFill>
              </a:rPr>
              <a:t>Renewable</a:t>
            </a:r>
            <a:r>
              <a:rPr lang="es-ES_tradnl" sz="1100" dirty="0">
                <a:solidFill>
                  <a:srgbClr val="65B3A6"/>
                </a:solidFill>
              </a:rPr>
              <a:t> Directive (EU/2023/2413) (RED III)</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It came into force in November 2023 and member countries have 18 months</a:t>
            </a:r>
            <a:br>
              <a:rPr lang="en-US" sz="1100" dirty="0">
                <a:solidFill>
                  <a:srgbClr val="65B3A6"/>
                </a:solidFill>
              </a:rPr>
            </a:br>
            <a:r>
              <a:rPr lang="en-US" sz="1100" dirty="0">
                <a:solidFill>
                  <a:srgbClr val="65B3A6"/>
                </a:solidFill>
              </a:rPr>
              <a:t>  to transpose it into their national regulations (May 2025).</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The percentage of clean energy produced in the EU set as a strategic objective</a:t>
            </a:r>
            <a:br>
              <a:rPr lang="en-US" sz="1100" dirty="0">
                <a:solidFill>
                  <a:srgbClr val="65B3A6"/>
                </a:solidFill>
              </a:rPr>
            </a:br>
            <a:r>
              <a:rPr lang="en-US" sz="1100" dirty="0">
                <a:solidFill>
                  <a:srgbClr val="65B3A6"/>
                </a:solidFill>
              </a:rPr>
              <a:t>   has been increasing (2023: objective of at least 42.5% for 2030, but aiming for</a:t>
            </a:r>
            <a:br>
              <a:rPr lang="en-US" sz="1100" dirty="0">
                <a:solidFill>
                  <a:srgbClr val="65B3A6"/>
                </a:solidFill>
              </a:rPr>
            </a:br>
            <a:r>
              <a:rPr lang="en-US" sz="1100" dirty="0">
                <a:solidFill>
                  <a:srgbClr val="65B3A6"/>
                </a:solidFill>
              </a:rPr>
              <a:t>   45%) (In 2009 it indicated 20% for 2020).</a:t>
            </a:r>
            <a:br>
              <a:rPr lang="en-US"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These increases imply regulatory changes and investments that encourage </a:t>
            </a:r>
            <a:br>
              <a:rPr lang="en-US" sz="1100" dirty="0">
                <a:solidFill>
                  <a:srgbClr val="65B3A6"/>
                </a:solidFill>
              </a:rPr>
            </a:br>
            <a:r>
              <a:rPr lang="en-US" sz="1100" dirty="0">
                <a:solidFill>
                  <a:srgbClr val="65B3A6"/>
                </a:solidFill>
              </a:rPr>
              <a:t>   and make the installation of renewables more flexible.</a:t>
            </a:r>
            <a:br>
              <a:rPr lang="es-ES_tradnl" sz="1100" dirty="0">
                <a:solidFill>
                  <a:srgbClr val="65B3A6"/>
                </a:solidFill>
              </a:rPr>
            </a:br>
            <a:endParaRPr lang="es-ES_tradnl" sz="1200" dirty="0">
              <a:solidFill>
                <a:srgbClr val="65B3A6"/>
              </a:solidFill>
            </a:endParaRPr>
          </a:p>
        </p:txBody>
      </p:sp>
      <p:pic>
        <p:nvPicPr>
          <p:cNvPr id="9" name="Picture 2" descr="https://energy.ec.europa.eu/sites/default/files/styles/oe_theme_medium_no_crop/public/2023-11/RED%20-%20web.png?itok=IuiMFb76"/>
          <p:cNvPicPr>
            <a:picLocks noChangeAspect="1" noChangeArrowheads="1"/>
          </p:cNvPicPr>
          <p:nvPr/>
        </p:nvPicPr>
        <p:blipFill>
          <a:blip r:embed="rId4"/>
          <a:srcRect l="4456" r="3930"/>
          <a:stretch>
            <a:fillRect/>
          </a:stretch>
        </p:blipFill>
        <p:spPr bwMode="auto">
          <a:xfrm>
            <a:off x="1" y="1209209"/>
            <a:ext cx="3145674" cy="232736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85346" name="Picture 2" descr="Qué es la Agenda 2030 para el Desarrollo Sostenible de Naciones Unidas"/>
          <p:cNvPicPr>
            <a:picLocks noChangeAspect="1" noChangeArrowheads="1"/>
          </p:cNvPicPr>
          <p:nvPr/>
        </p:nvPicPr>
        <p:blipFill>
          <a:blip r:embed="rId4"/>
          <a:srcRect/>
          <a:stretch>
            <a:fillRect/>
          </a:stretch>
        </p:blipFill>
        <p:spPr bwMode="auto">
          <a:xfrm>
            <a:off x="155575" y="756550"/>
            <a:ext cx="7370002" cy="3654293"/>
          </a:xfrm>
          <a:prstGeom prst="rect">
            <a:avLst/>
          </a:prstGeom>
          <a:noFill/>
        </p:spPr>
      </p:pic>
      <p:sp>
        <p:nvSpPr>
          <p:cNvPr id="10" name="9 Rectángulo"/>
          <p:cNvSpPr/>
          <p:nvPr/>
        </p:nvSpPr>
        <p:spPr>
          <a:xfrm>
            <a:off x="175747" y="3186955"/>
            <a:ext cx="1216022" cy="1223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bwMode="auto">
          <a:xfrm>
            <a:off x="5077202" y="1976515"/>
            <a:ext cx="1216022" cy="1223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bwMode="auto">
          <a:xfrm>
            <a:off x="175747" y="1963067"/>
            <a:ext cx="1216022" cy="1223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ítulo 1"/>
          <p:cNvSpPr>
            <a:spLocks noGrp="1"/>
          </p:cNvSpPr>
          <p:nvPr>
            <p:ph type="title"/>
          </p:nvPr>
        </p:nvSpPr>
        <p:spPr bwMode="auto">
          <a:xfrm>
            <a:off x="4668070" y="84197"/>
            <a:ext cx="2803715" cy="672353"/>
          </a:xfrm>
        </p:spPr>
        <p:txBody>
          <a:bodyPr>
            <a:normAutofit/>
          </a:bodyPr>
          <a:lstStyle/>
          <a:p>
            <a:pPr>
              <a:defRPr/>
            </a:pPr>
            <a:r>
              <a:rPr lang="es-ES_tradnl" sz="1200" b="1" dirty="0">
                <a:solidFill>
                  <a:srgbClr val="65B3A6"/>
                </a:solidFill>
              </a:rPr>
              <a:t>2030 AGENDA (UNITED NATIONS)</a:t>
            </a:r>
            <a:endParaRPr lang="es-ES_tradnl" sz="1200" dirty="0">
              <a:solidFill>
                <a:srgbClr val="65B3A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descr="Imagen que contiene nombre de la empresa&#10;&#10;Descripción generada automáticamente">
            <a:extLst>
              <a:ext uri="{FF2B5EF4-FFF2-40B4-BE49-F238E27FC236}">
                <a16:creationId xmlns:a16="http://schemas.microsoft.com/office/drawing/2014/main" id="{1608512D-0858-5DA2-4767-89B728E9F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682" y="846705"/>
            <a:ext cx="2419275" cy="3763316"/>
          </a:xfrm>
          <a:prstGeom prst="rect">
            <a:avLst/>
          </a:prstGeom>
        </p:spPr>
      </p:pic>
      <p:pic>
        <p:nvPicPr>
          <p:cNvPr id="5" name="Imagen 1289976093"/>
          <p:cNvPicPr>
            <a:picLocks noChangeAspect="1"/>
          </p:cNvPicPr>
          <p:nvPr/>
        </p:nvPicPr>
        <p:blipFill>
          <a:blip r:embed="rId3"/>
          <a:stretch/>
        </p:blipFill>
        <p:spPr bwMode="auto">
          <a:xfrm>
            <a:off x="7626429" y="0"/>
            <a:ext cx="1525682" cy="5143500"/>
          </a:xfrm>
          <a:prstGeom prst="rect">
            <a:avLst/>
          </a:prstGeom>
        </p:spPr>
      </p:pic>
      <p:sp>
        <p:nvSpPr>
          <p:cNvPr id="6" name="Título 1"/>
          <p:cNvSpPr>
            <a:spLocks noGrp="1"/>
          </p:cNvSpPr>
          <p:nvPr>
            <p:ph type="title"/>
          </p:nvPr>
        </p:nvSpPr>
        <p:spPr bwMode="auto">
          <a:xfrm>
            <a:off x="746312" y="84197"/>
            <a:ext cx="6725473" cy="672353"/>
          </a:xfrm>
        </p:spPr>
        <p:txBody>
          <a:bodyPr>
            <a:normAutofit/>
          </a:bodyPr>
          <a:lstStyle/>
          <a:p>
            <a:pPr>
              <a:defRPr/>
            </a:pPr>
            <a:r>
              <a:rPr lang="es-ES_tradnl" sz="1200" b="1" dirty="0">
                <a:solidFill>
                  <a:srgbClr val="65B3A6"/>
                </a:solidFill>
              </a:rPr>
              <a:t>SOME SDG SPECIFIC TARGETS RELATED TO CULTURAL HERITAGE AND CC</a:t>
            </a:r>
            <a:endParaRPr lang="es-ES_tradnl" sz="1200" dirty="0">
              <a:solidFill>
                <a:srgbClr val="65B3A6"/>
              </a:solidFill>
            </a:endParaRPr>
          </a:p>
        </p:txBody>
      </p:sp>
      <p:pic>
        <p:nvPicPr>
          <p:cNvPr id="131074" name="Picture 2" descr="Goal 13 Agenda 2030: Climate action - karmametrix.com"/>
          <p:cNvPicPr>
            <a:picLocks noChangeAspect="1" noChangeArrowheads="1"/>
          </p:cNvPicPr>
          <p:nvPr/>
        </p:nvPicPr>
        <p:blipFill>
          <a:blip r:embed="rId4"/>
          <a:srcRect l="19508" t="5426" r="1831" b="8322"/>
          <a:stretch>
            <a:fillRect/>
          </a:stretch>
        </p:blipFill>
        <p:spPr bwMode="auto">
          <a:xfrm>
            <a:off x="605175" y="2832578"/>
            <a:ext cx="4356731" cy="1777443"/>
          </a:xfrm>
          <a:prstGeom prst="rect">
            <a:avLst/>
          </a:prstGeom>
          <a:noFill/>
        </p:spPr>
      </p:pic>
      <p:grpSp>
        <p:nvGrpSpPr>
          <p:cNvPr id="9" name="8 Grupo"/>
          <p:cNvGrpSpPr>
            <a:grpSpLocks noChangeAspect="1"/>
          </p:cNvGrpSpPr>
          <p:nvPr/>
        </p:nvGrpSpPr>
        <p:grpSpPr>
          <a:xfrm>
            <a:off x="605175" y="846705"/>
            <a:ext cx="4356731" cy="1750812"/>
            <a:chOff x="2339788" y="-1440962"/>
            <a:chExt cx="6023112" cy="2420470"/>
          </a:xfrm>
        </p:grpSpPr>
        <p:pic>
          <p:nvPicPr>
            <p:cNvPr id="131076" name="Picture 4" descr="IESL - SLEN"/>
            <p:cNvPicPr>
              <a:picLocks noChangeAspect="1" noChangeArrowheads="1"/>
            </p:cNvPicPr>
            <p:nvPr/>
          </p:nvPicPr>
          <p:blipFill>
            <a:blip r:embed="rId5"/>
            <a:srcRect l="21638" t="45989" r="49709" b="9002"/>
            <a:stretch>
              <a:fillRect/>
            </a:stretch>
          </p:blipFill>
          <p:spPr bwMode="auto">
            <a:xfrm>
              <a:off x="5495854" y="-1440962"/>
              <a:ext cx="1395765" cy="2420470"/>
            </a:xfrm>
            <a:prstGeom prst="rect">
              <a:avLst/>
            </a:prstGeom>
            <a:noFill/>
          </p:spPr>
        </p:pic>
        <p:pic>
          <p:nvPicPr>
            <p:cNvPr id="7" name="Picture 4" descr="IESL - SLEN"/>
            <p:cNvPicPr>
              <a:picLocks noChangeAspect="1" noChangeArrowheads="1"/>
            </p:cNvPicPr>
            <p:nvPr/>
          </p:nvPicPr>
          <p:blipFill>
            <a:blip r:embed="rId5"/>
            <a:srcRect l="35211" t="1731" b="54529"/>
            <a:stretch>
              <a:fillRect/>
            </a:stretch>
          </p:blipFill>
          <p:spPr bwMode="auto">
            <a:xfrm>
              <a:off x="2339788" y="-1440962"/>
              <a:ext cx="3156066" cy="2352268"/>
            </a:xfrm>
            <a:prstGeom prst="rect">
              <a:avLst/>
            </a:prstGeom>
            <a:noFill/>
          </p:spPr>
        </p:pic>
        <p:pic>
          <p:nvPicPr>
            <p:cNvPr id="8" name="Picture 4" descr="IESL - SLEN"/>
            <p:cNvPicPr>
              <a:picLocks noChangeAspect="1" noChangeArrowheads="1"/>
            </p:cNvPicPr>
            <p:nvPr/>
          </p:nvPicPr>
          <p:blipFill>
            <a:blip r:embed="rId5"/>
            <a:srcRect l="52269" t="45989" r="17217" b="9002"/>
            <a:stretch>
              <a:fillRect/>
            </a:stretch>
          </p:blipFill>
          <p:spPr bwMode="auto">
            <a:xfrm>
              <a:off x="6876510" y="-1440962"/>
              <a:ext cx="1486390" cy="2420470"/>
            </a:xfrm>
            <a:prstGeom prst="rect">
              <a:avLst/>
            </a:prstGeom>
            <a:noFill/>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Título 1"/>
          <p:cNvSpPr>
            <a:spLocks noGrp="1"/>
          </p:cNvSpPr>
          <p:nvPr>
            <p:ph type="title"/>
          </p:nvPr>
        </p:nvSpPr>
        <p:spPr bwMode="auto">
          <a:xfrm>
            <a:off x="473997" y="1470715"/>
            <a:ext cx="7886700" cy="994171"/>
          </a:xfrm>
        </p:spPr>
        <p:txBody>
          <a:bodyPr>
            <a:normAutofit/>
          </a:bodyPr>
          <a:lstStyle/>
          <a:p>
            <a:pPr>
              <a:defRPr/>
            </a:pPr>
            <a:r>
              <a:rPr lang="es-ES_tradnl" sz="2000" dirty="0">
                <a:solidFill>
                  <a:srgbClr val="65B3A6"/>
                </a:solidFill>
              </a:rPr>
              <a:t>Climate Change </a:t>
            </a:r>
            <a:r>
              <a:rPr lang="es-ES_tradnl" sz="2000" dirty="0" err="1">
                <a:solidFill>
                  <a:srgbClr val="65B3A6"/>
                </a:solidFill>
              </a:rPr>
              <a:t>impacts</a:t>
            </a:r>
            <a:r>
              <a:rPr lang="es-ES_tradnl" sz="2000" dirty="0">
                <a:solidFill>
                  <a:srgbClr val="65B3A6"/>
                </a:solidFill>
              </a:rPr>
              <a:t> </a:t>
            </a:r>
            <a:r>
              <a:rPr lang="es-ES_tradnl" sz="2000" dirty="0" err="1">
                <a:solidFill>
                  <a:srgbClr val="65B3A6"/>
                </a:solidFill>
              </a:rPr>
              <a:t>on</a:t>
            </a:r>
            <a:r>
              <a:rPr lang="es-ES_tradnl" sz="2000" dirty="0">
                <a:solidFill>
                  <a:srgbClr val="65B3A6"/>
                </a:solidFill>
              </a:rPr>
              <a:t> the </a:t>
            </a:r>
            <a:r>
              <a:rPr lang="es-ES_tradnl" sz="2000" dirty="0" err="1">
                <a:solidFill>
                  <a:srgbClr val="65B3A6"/>
                </a:solidFill>
              </a:rPr>
              <a:t>Spanish</a:t>
            </a:r>
            <a:r>
              <a:rPr lang="es-ES_tradnl" sz="2000" dirty="0">
                <a:solidFill>
                  <a:srgbClr val="65B3A6"/>
                </a:solidFill>
              </a:rPr>
              <a:t> Cultural Heritage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Imagen 4">
            <a:extLst>
              <a:ext uri="{FF2B5EF4-FFF2-40B4-BE49-F238E27FC236}">
                <a16:creationId xmlns:a16="http://schemas.microsoft.com/office/drawing/2014/main" id="{ECE86191-A1BC-EC4B-0408-B71CC0EB684C}"/>
              </a:ext>
            </a:extLst>
          </p:cNvPr>
          <p:cNvPicPr>
            <a:picLocks noChangeAspect="1"/>
          </p:cNvPicPr>
          <p:nvPr/>
        </p:nvPicPr>
        <p:blipFill>
          <a:blip r:embed="rId4"/>
          <a:stretch>
            <a:fillRect/>
          </a:stretch>
        </p:blipFill>
        <p:spPr>
          <a:xfrm>
            <a:off x="460375" y="628650"/>
            <a:ext cx="2515833" cy="3471732"/>
          </a:xfrm>
          <a:prstGeom prst="rect">
            <a:avLst/>
          </a:prstGeom>
          <a:ln w="3175">
            <a:solidFill>
              <a:schemeClr val="bg1">
                <a:lumMod val="75000"/>
              </a:schemeClr>
            </a:solidFill>
          </a:ln>
        </p:spPr>
      </p:pic>
      <p:sp>
        <p:nvSpPr>
          <p:cNvPr id="9" name="CuadroTexto 8">
            <a:extLst>
              <a:ext uri="{FF2B5EF4-FFF2-40B4-BE49-F238E27FC236}">
                <a16:creationId xmlns:a16="http://schemas.microsoft.com/office/drawing/2014/main" id="{15230BE4-CDDC-9B6A-455B-18C15B5C64BA}"/>
              </a:ext>
            </a:extLst>
          </p:cNvPr>
          <p:cNvSpPr txBox="1"/>
          <p:nvPr/>
        </p:nvSpPr>
        <p:spPr>
          <a:xfrm>
            <a:off x="3224893" y="1385431"/>
            <a:ext cx="4401536" cy="523220"/>
          </a:xfrm>
          <a:prstGeom prst="rect">
            <a:avLst/>
          </a:prstGeom>
          <a:noFill/>
        </p:spPr>
        <p:txBody>
          <a:bodyPr wrap="square">
            <a:spAutoFit/>
          </a:bodyPr>
          <a:lstStyle/>
          <a:p>
            <a:pPr marL="285750" indent="-285750">
              <a:buFont typeface="Arial" panose="020B0604020202020204" pitchFamily="34" charset="0"/>
              <a:buChar char="•"/>
            </a:pPr>
            <a:r>
              <a:rPr lang="es-ES" sz="1400" dirty="0" err="1">
                <a:solidFill>
                  <a:srgbClr val="65B3A6"/>
                </a:solidFill>
                <a:effectLst/>
                <a:latin typeface="+mj-lt"/>
                <a:ea typeface="Calibri" panose="020F0502020204030204" pitchFamily="34" charset="0"/>
                <a:cs typeface="Times New Roman" panose="02020603050405020304" pitchFamily="18" charset="0"/>
              </a:rPr>
              <a:t>Law</a:t>
            </a:r>
            <a:r>
              <a:rPr lang="es-ES" sz="1400" dirty="0">
                <a:solidFill>
                  <a:srgbClr val="65B3A6"/>
                </a:solidFill>
                <a:effectLst/>
                <a:latin typeface="+mj-lt"/>
                <a:ea typeface="Calibri" panose="020F0502020204030204" pitchFamily="34" charset="0"/>
                <a:cs typeface="Times New Roman" panose="02020603050405020304" pitchFamily="18" charset="0"/>
              </a:rPr>
              <a:t> 7/2021, May 20th, </a:t>
            </a:r>
            <a:r>
              <a:rPr lang="es-ES" sz="1400" dirty="0" err="1">
                <a:solidFill>
                  <a:srgbClr val="65B3A6"/>
                </a:solidFill>
                <a:effectLst/>
                <a:latin typeface="+mj-lt"/>
                <a:ea typeface="Calibri" panose="020F0502020204030204" pitchFamily="34" charset="0"/>
                <a:cs typeface="Times New Roman" panose="02020603050405020304" pitchFamily="18" charset="0"/>
              </a:rPr>
              <a:t>on</a:t>
            </a:r>
            <a:r>
              <a:rPr lang="es-ES" sz="1400" dirty="0">
                <a:solidFill>
                  <a:srgbClr val="65B3A6"/>
                </a:solidFill>
                <a:effectLst/>
                <a:latin typeface="+mj-lt"/>
                <a:ea typeface="Calibri" panose="020F0502020204030204" pitchFamily="34" charset="0"/>
                <a:cs typeface="Times New Roman" panose="02020603050405020304" pitchFamily="18" charset="0"/>
              </a:rPr>
              <a:t> Climate Change and Energy </a:t>
            </a:r>
            <a:r>
              <a:rPr lang="es-ES" sz="1400" dirty="0" err="1">
                <a:solidFill>
                  <a:srgbClr val="65B3A6"/>
                </a:solidFill>
                <a:effectLst/>
                <a:latin typeface="+mj-lt"/>
                <a:ea typeface="Calibri" panose="020F0502020204030204" pitchFamily="34" charset="0"/>
                <a:cs typeface="Times New Roman" panose="02020603050405020304" pitchFamily="18" charset="0"/>
              </a:rPr>
              <a:t>Transition</a:t>
            </a:r>
            <a:r>
              <a:rPr lang="es-ES" sz="1400" dirty="0">
                <a:solidFill>
                  <a:srgbClr val="65B3A6"/>
                </a:solidFill>
                <a:effectLst/>
                <a:latin typeface="+mj-lt"/>
                <a:ea typeface="Calibri" panose="020F0502020204030204" pitchFamily="34" charset="0"/>
                <a:cs typeface="Times New Roman" panose="02020603050405020304" pitchFamily="18" charset="0"/>
              </a:rPr>
              <a:t>.</a:t>
            </a:r>
            <a:endParaRPr lang="es-ES" sz="1400" dirty="0">
              <a:solidFill>
                <a:srgbClr val="65B3A6"/>
              </a:solidFill>
              <a:latin typeface="+mj-lt"/>
            </a:endParaRPr>
          </a:p>
        </p:txBody>
      </p:sp>
      <p:sp>
        <p:nvSpPr>
          <p:cNvPr id="10" name="CuadroTexto 9">
            <a:extLst>
              <a:ext uri="{FF2B5EF4-FFF2-40B4-BE49-F238E27FC236}">
                <a16:creationId xmlns:a16="http://schemas.microsoft.com/office/drawing/2014/main" id="{7F0455F2-395C-43F1-6E80-0F078B72C3DB}"/>
              </a:ext>
            </a:extLst>
          </p:cNvPr>
          <p:cNvSpPr txBox="1"/>
          <p:nvPr/>
        </p:nvSpPr>
        <p:spPr bwMode="auto">
          <a:xfrm>
            <a:off x="3224893" y="2228363"/>
            <a:ext cx="4188278" cy="767133"/>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sz="1400" dirty="0">
                <a:solidFill>
                  <a:srgbClr val="65B3A6"/>
                </a:solidFill>
                <a:effectLst/>
                <a:latin typeface="+mj-lt"/>
                <a:ea typeface="Calibri" panose="020F0502020204030204" pitchFamily="34" charset="0"/>
                <a:cs typeface="Times New Roman" panose="02020603050405020304" pitchFamily="18" charset="0"/>
              </a:rPr>
              <a:t>RD 244/2019, April 5th, </a:t>
            </a:r>
            <a:r>
              <a:rPr lang="en-US" sz="1400" dirty="0">
                <a:solidFill>
                  <a:srgbClr val="65B3A6"/>
                </a:solidFill>
                <a:effectLst/>
                <a:latin typeface="+mj-lt"/>
                <a:ea typeface="Calibri" panose="020F0502020204030204" pitchFamily="34" charset="0"/>
                <a:cs typeface="Times New Roman" panose="02020603050405020304" pitchFamily="18" charset="0"/>
              </a:rPr>
              <a:t>which regulates the administrative, technical and economic conditions of energy self-consumption</a:t>
            </a:r>
            <a:r>
              <a:rPr lang="es-ES" sz="1400" dirty="0">
                <a:solidFill>
                  <a:srgbClr val="65B3A6"/>
                </a:solidFill>
                <a:effectLst/>
                <a:latin typeface="+mj-lt"/>
                <a:ea typeface="Calibri" panose="020F0502020204030204" pitchFamily="34" charset="0"/>
                <a:cs typeface="Times New Roman" panose="02020603050405020304" pitchFamily="18" charset="0"/>
              </a:rPr>
              <a:t>.</a:t>
            </a:r>
          </a:p>
        </p:txBody>
      </p:sp>
      <p:sp>
        <p:nvSpPr>
          <p:cNvPr id="11" name="CuadroTexto 10">
            <a:extLst>
              <a:ext uri="{FF2B5EF4-FFF2-40B4-BE49-F238E27FC236}">
                <a16:creationId xmlns:a16="http://schemas.microsoft.com/office/drawing/2014/main" id="{830EDAF5-C147-BAAF-A865-BCD8948ACC30}"/>
              </a:ext>
            </a:extLst>
          </p:cNvPr>
          <p:cNvSpPr txBox="1"/>
          <p:nvPr/>
        </p:nvSpPr>
        <p:spPr bwMode="auto">
          <a:xfrm>
            <a:off x="3189466" y="3329424"/>
            <a:ext cx="4188278" cy="536622"/>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sz="1400" dirty="0" err="1">
                <a:solidFill>
                  <a:srgbClr val="65B3A6"/>
                </a:solidFill>
                <a:effectLst/>
                <a:latin typeface="+mj-lt"/>
                <a:ea typeface="Calibri" panose="020F0502020204030204" pitchFamily="34" charset="0"/>
                <a:cs typeface="Times New Roman" panose="02020603050405020304" pitchFamily="18" charset="0"/>
              </a:rPr>
              <a:t>Law</a:t>
            </a:r>
            <a:r>
              <a:rPr lang="es-ES" sz="1400" dirty="0">
                <a:solidFill>
                  <a:srgbClr val="65B3A6"/>
                </a:solidFill>
                <a:effectLst/>
                <a:latin typeface="+mj-lt"/>
                <a:ea typeface="Calibri" panose="020F0502020204030204" pitchFamily="34" charset="0"/>
                <a:cs typeface="Times New Roman" panose="02020603050405020304" pitchFamily="18" charset="0"/>
              </a:rPr>
              <a:t> 21/2013, </a:t>
            </a:r>
            <a:r>
              <a:rPr lang="es-ES" sz="1400" dirty="0" err="1">
                <a:solidFill>
                  <a:srgbClr val="65B3A6"/>
                </a:solidFill>
                <a:latin typeface="+mj-lt"/>
                <a:ea typeface="Calibri" panose="020F0502020204030204" pitchFamily="34" charset="0"/>
                <a:cs typeface="Times New Roman" panose="02020603050405020304" pitchFamily="18" charset="0"/>
              </a:rPr>
              <a:t>D</a:t>
            </a:r>
            <a:r>
              <a:rPr lang="es-ES" sz="1400" dirty="0" err="1">
                <a:solidFill>
                  <a:srgbClr val="65B3A6"/>
                </a:solidFill>
                <a:effectLst/>
                <a:latin typeface="+mj-lt"/>
                <a:ea typeface="Calibri" panose="020F0502020204030204" pitchFamily="34" charset="0"/>
                <a:cs typeface="Times New Roman" panose="02020603050405020304" pitchFamily="18" charset="0"/>
              </a:rPr>
              <a:t>ecember</a:t>
            </a:r>
            <a:r>
              <a:rPr lang="es-ES" sz="1400" dirty="0">
                <a:solidFill>
                  <a:srgbClr val="65B3A6"/>
                </a:solidFill>
                <a:effectLst/>
                <a:latin typeface="+mj-lt"/>
                <a:ea typeface="Calibri" panose="020F0502020204030204" pitchFamily="34" charset="0"/>
                <a:cs typeface="Times New Roman" panose="02020603050405020304" pitchFamily="18" charset="0"/>
              </a:rPr>
              <a:t> 9th, </a:t>
            </a:r>
            <a:r>
              <a:rPr lang="es-ES" sz="1400" dirty="0" err="1">
                <a:solidFill>
                  <a:srgbClr val="65B3A6"/>
                </a:solidFill>
                <a:effectLst/>
                <a:latin typeface="+mj-lt"/>
                <a:ea typeface="Calibri" panose="020F0502020204030204" pitchFamily="34" charset="0"/>
                <a:cs typeface="Times New Roman" panose="02020603050405020304" pitchFamily="18" charset="0"/>
              </a:rPr>
              <a:t>on</a:t>
            </a:r>
            <a:r>
              <a:rPr lang="es-ES" sz="1400" dirty="0">
                <a:solidFill>
                  <a:srgbClr val="65B3A6"/>
                </a:solidFill>
                <a:effectLst/>
                <a:latin typeface="+mj-lt"/>
                <a:ea typeface="Calibri" panose="020F0502020204030204" pitchFamily="34" charset="0"/>
                <a:cs typeface="Times New Roman" panose="02020603050405020304" pitchFamily="18" charset="0"/>
              </a:rPr>
              <a:t> </a:t>
            </a:r>
            <a:r>
              <a:rPr lang="es-ES" sz="1400" dirty="0" err="1">
                <a:solidFill>
                  <a:srgbClr val="65B3A6"/>
                </a:solidFill>
                <a:effectLst/>
                <a:latin typeface="+mj-lt"/>
                <a:ea typeface="Calibri" panose="020F0502020204030204" pitchFamily="34" charset="0"/>
                <a:cs typeface="Times New Roman" panose="02020603050405020304" pitchFamily="18" charset="0"/>
              </a:rPr>
              <a:t>Environmental</a:t>
            </a:r>
            <a:r>
              <a:rPr lang="es-ES" sz="1400" dirty="0">
                <a:solidFill>
                  <a:srgbClr val="65B3A6"/>
                </a:solidFill>
                <a:effectLst/>
                <a:latin typeface="+mj-lt"/>
                <a:ea typeface="Calibri" panose="020F0502020204030204" pitchFamily="34" charset="0"/>
                <a:cs typeface="Times New Roman" panose="02020603050405020304" pitchFamily="18" charset="0"/>
              </a:rPr>
              <a:t> </a:t>
            </a:r>
            <a:r>
              <a:rPr lang="es-ES" sz="1400" dirty="0" err="1">
                <a:solidFill>
                  <a:srgbClr val="65B3A6"/>
                </a:solidFill>
                <a:effectLst/>
                <a:latin typeface="+mj-lt"/>
                <a:ea typeface="Calibri" panose="020F0502020204030204" pitchFamily="34" charset="0"/>
                <a:cs typeface="Times New Roman" panose="02020603050405020304" pitchFamily="18" charset="0"/>
              </a:rPr>
              <a:t>Assessment</a:t>
            </a:r>
            <a:r>
              <a:rPr lang="es-ES" sz="1400" dirty="0">
                <a:solidFill>
                  <a:srgbClr val="65B3A6"/>
                </a:solidFill>
                <a:effectLst/>
                <a:latin typeface="+mj-lt"/>
                <a:ea typeface="Calibri" panose="020F0502020204030204" pitchFamily="34" charset="0"/>
                <a:cs typeface="Times New Roman" panose="02020603050405020304" pitchFamily="18" charset="0"/>
              </a:rPr>
              <a:t>.</a:t>
            </a:r>
          </a:p>
        </p:txBody>
      </p:sp>
      <p:sp>
        <p:nvSpPr>
          <p:cNvPr id="12" name="Título 1">
            <a:extLst>
              <a:ext uri="{FF2B5EF4-FFF2-40B4-BE49-F238E27FC236}">
                <a16:creationId xmlns:a16="http://schemas.microsoft.com/office/drawing/2014/main" id="{6C7A9508-1857-3CE6-4615-A9E22A0F4E20}"/>
              </a:ext>
            </a:extLst>
          </p:cNvPr>
          <p:cNvSpPr>
            <a:spLocks noGrp="1"/>
          </p:cNvSpPr>
          <p:nvPr>
            <p:ph type="title"/>
          </p:nvPr>
        </p:nvSpPr>
        <p:spPr bwMode="auto">
          <a:xfrm>
            <a:off x="3224893" y="552514"/>
            <a:ext cx="3278681" cy="672353"/>
          </a:xfrm>
        </p:spPr>
        <p:txBody>
          <a:bodyPr>
            <a:normAutofit/>
          </a:bodyPr>
          <a:lstStyle/>
          <a:p>
            <a:pPr>
              <a:defRPr/>
            </a:pPr>
            <a:r>
              <a:rPr lang="es-ES_tradnl" sz="1200" b="1" dirty="0">
                <a:solidFill>
                  <a:srgbClr val="65B3A6"/>
                </a:solidFill>
              </a:rPr>
              <a:t>APPLICABLE SPANISH REGULATIONS</a:t>
            </a:r>
            <a:endParaRPr lang="es-ES_tradnl" sz="1200" dirty="0">
              <a:solidFill>
                <a:srgbClr val="65B3A6"/>
              </a:solidFill>
            </a:endParaRPr>
          </a:p>
        </p:txBody>
      </p:sp>
    </p:spTree>
    <p:extLst>
      <p:ext uri="{BB962C8B-B14F-4D97-AF65-F5344CB8AC3E}">
        <p14:creationId xmlns:p14="http://schemas.microsoft.com/office/powerpoint/2010/main" val="2539349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346F2-6D88-C6CB-45C5-097D1039BBC1}"/>
              </a:ext>
            </a:extLst>
          </p:cNvPr>
          <p:cNvSpPr txBox="1">
            <a:spLocks/>
          </p:cNvSpPr>
          <p:nvPr/>
        </p:nvSpPr>
        <p:spPr bwMode="auto">
          <a:xfrm>
            <a:off x="3224893" y="634154"/>
            <a:ext cx="3278681" cy="672353"/>
          </a:xfrm>
          <a:prstGeom prst="rect">
            <a:avLst/>
          </a:prstGeom>
        </p:spPr>
        <p:txBody>
          <a:bodyPr>
            <a:normAutofit/>
          </a:bodyPr>
          <a:lstStyle>
            <a:lvl1pPr algn="l" defTabSz="685800">
              <a:lnSpc>
                <a:spcPct val="90000"/>
              </a:lnSpc>
              <a:spcBef>
                <a:spcPts val="0"/>
              </a:spcBef>
              <a:buNone/>
              <a:defRPr sz="3300">
                <a:solidFill>
                  <a:schemeClr val="tx1"/>
                </a:solidFill>
                <a:latin typeface="+mj-lt"/>
                <a:ea typeface="+mj-ea"/>
                <a:cs typeface="+mj-cs"/>
              </a:defRPr>
            </a:lvl1pPr>
          </a:lstStyle>
          <a:p>
            <a:pPr>
              <a:defRPr/>
            </a:pPr>
            <a:r>
              <a:rPr lang="es-ES_tradnl" sz="1200" b="1" dirty="0">
                <a:solidFill>
                  <a:srgbClr val="65B3A6"/>
                </a:solidFill>
              </a:rPr>
              <a:t>APPLICABLE SPANISH REGULATIONS (II)</a:t>
            </a:r>
            <a:endParaRPr lang="es-ES_tradnl" sz="1200" dirty="0">
              <a:solidFill>
                <a:srgbClr val="65B3A6"/>
              </a:solidFill>
            </a:endParaRPr>
          </a:p>
        </p:txBody>
      </p:sp>
      <p:sp>
        <p:nvSpPr>
          <p:cNvPr id="3" name="CuadroTexto 2">
            <a:extLst>
              <a:ext uri="{FF2B5EF4-FFF2-40B4-BE49-F238E27FC236}">
                <a16:creationId xmlns:a16="http://schemas.microsoft.com/office/drawing/2014/main" id="{95200C09-9974-B26A-67F6-99908814A17A}"/>
              </a:ext>
            </a:extLst>
          </p:cNvPr>
          <p:cNvSpPr txBox="1"/>
          <p:nvPr/>
        </p:nvSpPr>
        <p:spPr bwMode="auto">
          <a:xfrm>
            <a:off x="3224893" y="1191026"/>
            <a:ext cx="4401536" cy="3323987"/>
          </a:xfrm>
          <a:prstGeom prst="rect">
            <a:avLst/>
          </a:prstGeom>
          <a:noFill/>
        </p:spPr>
        <p:txBody>
          <a:bodyPr wrap="square">
            <a:spAutoFit/>
          </a:bodyPr>
          <a:lstStyle/>
          <a:p>
            <a:pPr marL="285750" indent="-285750">
              <a:buFont typeface="Arial" panose="020B0604020202020204" pitchFamily="34" charset="0"/>
              <a:buChar char="•"/>
            </a:pPr>
            <a:r>
              <a:rPr lang="es-ES" sz="1400" dirty="0" err="1">
                <a:solidFill>
                  <a:srgbClr val="65B3A6"/>
                </a:solidFill>
                <a:latin typeface="+mj-lt"/>
                <a:ea typeface="Calibri" panose="020F0502020204030204" pitchFamily="34" charset="0"/>
                <a:cs typeface="Times New Roman" panose="02020603050405020304" pitchFamily="18" charset="0"/>
              </a:rPr>
              <a:t>Technical</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Code</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for</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Buildings</a:t>
            </a:r>
            <a:r>
              <a:rPr lang="es-ES" sz="1400" dirty="0">
                <a:solidFill>
                  <a:srgbClr val="65B3A6"/>
                </a:solidFill>
                <a:effectLst/>
                <a:latin typeface="+mj-lt"/>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s-ES" sz="1400" dirty="0">
              <a:solidFill>
                <a:srgbClr val="65B3A6"/>
              </a:solidFill>
              <a:latin typeface="+mj-lt"/>
              <a:ea typeface="Calibri" panose="020F0502020204030204" pitchFamily="34" charset="0"/>
              <a:cs typeface="Times New Roman" panose="02020603050405020304" pitchFamily="18" charset="0"/>
            </a:endParaRP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It</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is</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compound</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by</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several</a:t>
            </a:r>
            <a:r>
              <a:rPr lang="es-ES" sz="1400" dirty="0">
                <a:solidFill>
                  <a:srgbClr val="65B3A6"/>
                </a:solidFill>
                <a:latin typeface="+mj-lt"/>
                <a:ea typeface="Calibri" panose="020F0502020204030204" pitchFamily="34" charset="0"/>
                <a:cs typeface="Times New Roman" panose="02020603050405020304" pitchFamily="18" charset="0"/>
              </a:rPr>
              <a:t> Basic </a:t>
            </a:r>
            <a:r>
              <a:rPr lang="es-ES" sz="1400" dirty="0" err="1">
                <a:solidFill>
                  <a:srgbClr val="65B3A6"/>
                </a:solidFill>
                <a:latin typeface="+mj-lt"/>
                <a:ea typeface="Calibri" panose="020F0502020204030204" pitchFamily="34" charset="0"/>
                <a:cs typeface="Times New Roman" panose="02020603050405020304" pitchFamily="18" charset="0"/>
              </a:rPr>
              <a:t>Documents</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on</a:t>
            </a:r>
            <a:r>
              <a:rPr lang="es-ES" sz="1400" dirty="0">
                <a:solidFill>
                  <a:srgbClr val="65B3A6"/>
                </a:solidFill>
                <a:latin typeface="+mj-lt"/>
                <a:ea typeface="Calibri" panose="020F0502020204030204" pitchFamily="34" charset="0"/>
                <a:cs typeface="Times New Roman" panose="02020603050405020304" pitchFamily="18" charset="0"/>
              </a:rPr>
              <a:t>:</a:t>
            </a:r>
          </a:p>
          <a:p>
            <a:endParaRPr lang="es-ES" sz="1400" dirty="0">
              <a:solidFill>
                <a:srgbClr val="65B3A6"/>
              </a:solidFill>
              <a:latin typeface="+mj-lt"/>
              <a:ea typeface="Calibri" panose="020F0502020204030204" pitchFamily="34" charset="0"/>
              <a:cs typeface="Times New Roman" panose="02020603050405020304" pitchFamily="18" charset="0"/>
            </a:endParaRP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Structural</a:t>
            </a:r>
            <a:r>
              <a:rPr lang="es-ES" sz="1400" dirty="0">
                <a:solidFill>
                  <a:srgbClr val="65B3A6"/>
                </a:solidFill>
                <a:latin typeface="+mj-lt"/>
                <a:ea typeface="Calibri" panose="020F0502020204030204" pitchFamily="34" charset="0"/>
                <a:cs typeface="Times New Roman" panose="02020603050405020304" pitchFamily="18" charset="0"/>
              </a:rPr>
              <a:t> safety</a:t>
            </a: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Fire</a:t>
            </a:r>
            <a:r>
              <a:rPr lang="es-ES" sz="1400" dirty="0">
                <a:solidFill>
                  <a:srgbClr val="65B3A6"/>
                </a:solidFill>
                <a:latin typeface="+mj-lt"/>
                <a:ea typeface="Calibri" panose="020F0502020204030204" pitchFamily="34" charset="0"/>
                <a:cs typeface="Times New Roman" panose="02020603050405020304" pitchFamily="18" charset="0"/>
              </a:rPr>
              <a:t> safety</a:t>
            </a: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Accesibility</a:t>
            </a:r>
            <a:r>
              <a:rPr lang="es-ES" sz="1400" dirty="0">
                <a:solidFill>
                  <a:srgbClr val="65B3A6"/>
                </a:solidFill>
                <a:latin typeface="+mj-lt"/>
                <a:ea typeface="Calibri" panose="020F0502020204030204" pitchFamily="34" charset="0"/>
                <a:cs typeface="Times New Roman" panose="02020603050405020304" pitchFamily="18" charset="0"/>
              </a:rPr>
              <a:t> and safety use</a:t>
            </a: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b="1" dirty="0">
                <a:solidFill>
                  <a:srgbClr val="65B3A6"/>
                </a:solidFill>
                <a:latin typeface="+mj-lt"/>
                <a:ea typeface="Calibri" panose="020F0502020204030204" pitchFamily="34" charset="0"/>
                <a:cs typeface="Times New Roman" panose="02020603050405020304" pitchFamily="18" charset="0"/>
              </a:rPr>
              <a:t>Energy </a:t>
            </a:r>
            <a:r>
              <a:rPr lang="es-ES" sz="1400" b="1" dirty="0" err="1">
                <a:solidFill>
                  <a:srgbClr val="65B3A6"/>
                </a:solidFill>
                <a:latin typeface="+mj-lt"/>
                <a:ea typeface="Calibri" panose="020F0502020204030204" pitchFamily="34" charset="0"/>
                <a:cs typeface="Times New Roman" panose="02020603050405020304" pitchFamily="18" charset="0"/>
              </a:rPr>
              <a:t>saving</a:t>
            </a:r>
            <a:r>
              <a:rPr lang="es-ES" sz="1400" b="1" dirty="0">
                <a:solidFill>
                  <a:srgbClr val="65B3A6"/>
                </a:solidFill>
                <a:latin typeface="+mj-lt"/>
                <a:ea typeface="Calibri" panose="020F0502020204030204" pitchFamily="34" charset="0"/>
                <a:cs typeface="Times New Roman" panose="02020603050405020304" pitchFamily="18" charset="0"/>
              </a:rPr>
              <a:t> </a:t>
            </a:r>
          </a:p>
          <a:p>
            <a:r>
              <a:rPr lang="es-ES" sz="1400" b="1" dirty="0">
                <a:solidFill>
                  <a:srgbClr val="65B3A6"/>
                </a:solidFill>
                <a:latin typeface="+mj-lt"/>
                <a:ea typeface="Calibri" panose="020F0502020204030204" pitchFamily="34" charset="0"/>
                <a:cs typeface="Times New Roman" panose="02020603050405020304" pitchFamily="18" charset="0"/>
              </a:rPr>
              <a:t>      </a:t>
            </a:r>
            <a:r>
              <a:rPr lang="es-ES" sz="1400" dirty="0">
                <a:solidFill>
                  <a:srgbClr val="65B3A6"/>
                </a:solidFill>
                <a:latin typeface="+mj-lt"/>
                <a:ea typeface="Calibri" panose="020F0502020204030204" pitchFamily="34" charset="0"/>
                <a:cs typeface="Times New Roman" panose="02020603050405020304" pitchFamily="18" charset="0"/>
              </a:rPr>
              <a:t>-</a:t>
            </a:r>
            <a:r>
              <a:rPr lang="es-ES" sz="1400" dirty="0" err="1">
                <a:solidFill>
                  <a:srgbClr val="65B3A6"/>
                </a:solidFill>
                <a:latin typeface="+mj-lt"/>
                <a:ea typeface="Calibri" panose="020F0502020204030204" pitchFamily="34" charset="0"/>
                <a:cs typeface="Times New Roman" panose="02020603050405020304" pitchFamily="18" charset="0"/>
              </a:rPr>
              <a:t>Protection</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against</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noise</a:t>
            </a:r>
            <a:endParaRPr lang="es-ES" sz="1400" dirty="0">
              <a:solidFill>
                <a:srgbClr val="65B3A6"/>
              </a:solidFill>
              <a:latin typeface="+mj-lt"/>
              <a:ea typeface="Calibri" panose="020F0502020204030204" pitchFamily="34" charset="0"/>
              <a:cs typeface="Times New Roman" panose="02020603050405020304" pitchFamily="18" charset="0"/>
            </a:endParaRP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Healthiness</a:t>
            </a:r>
            <a:endParaRPr lang="es-ES" sz="1400" dirty="0">
              <a:solidFill>
                <a:srgbClr val="65B3A6"/>
              </a:solidFill>
              <a:latin typeface="+mj-lt"/>
              <a:ea typeface="Calibri" panose="020F0502020204030204" pitchFamily="34" charset="0"/>
              <a:cs typeface="Times New Roman" panose="02020603050405020304" pitchFamily="18" charset="0"/>
            </a:endParaRPr>
          </a:p>
          <a:p>
            <a:endParaRPr lang="es-ES" sz="1400" dirty="0">
              <a:solidFill>
                <a:srgbClr val="65B3A6"/>
              </a:solidFill>
              <a:latin typeface="+mj-lt"/>
              <a:ea typeface="Calibri" panose="020F0502020204030204" pitchFamily="34" charset="0"/>
              <a:cs typeface="Times New Roman" panose="02020603050405020304" pitchFamily="18" charset="0"/>
            </a:endParaRP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b="1" dirty="0">
                <a:solidFill>
                  <a:srgbClr val="65B3A6"/>
                </a:solidFill>
                <a:latin typeface="+mj-lt"/>
                <a:ea typeface="Calibri" panose="020F0502020204030204" pitchFamily="34" charset="0"/>
                <a:cs typeface="Times New Roman" panose="02020603050405020304" pitchFamily="18" charset="0"/>
              </a:rPr>
              <a:t>Energy </a:t>
            </a:r>
            <a:r>
              <a:rPr lang="es-ES" sz="1400" b="1" dirty="0" err="1">
                <a:solidFill>
                  <a:srgbClr val="65B3A6"/>
                </a:solidFill>
                <a:latin typeface="+mj-lt"/>
                <a:ea typeface="Calibri" panose="020F0502020204030204" pitchFamily="34" charset="0"/>
                <a:cs typeface="Times New Roman" panose="02020603050405020304" pitchFamily="18" charset="0"/>
              </a:rPr>
              <a:t>saving</a:t>
            </a:r>
            <a:r>
              <a:rPr lang="es-ES" sz="1400" b="1" dirty="0">
                <a:solidFill>
                  <a:srgbClr val="65B3A6"/>
                </a:solidFill>
                <a:latin typeface="+mj-lt"/>
                <a:ea typeface="Calibri" panose="020F0502020204030204" pitchFamily="34" charset="0"/>
                <a:cs typeface="Times New Roman" panose="02020603050405020304" pitchFamily="18" charset="0"/>
              </a:rPr>
              <a:t> Basic </a:t>
            </a:r>
            <a:r>
              <a:rPr lang="es-ES" sz="1400" b="1" dirty="0" err="1">
                <a:solidFill>
                  <a:srgbClr val="65B3A6"/>
                </a:solidFill>
                <a:latin typeface="+mj-lt"/>
                <a:ea typeface="Calibri" panose="020F0502020204030204" pitchFamily="34" charset="0"/>
                <a:cs typeface="Times New Roman" panose="02020603050405020304" pitchFamily="18" charset="0"/>
              </a:rPr>
              <a:t>Document</a:t>
            </a:r>
            <a:r>
              <a:rPr lang="es-ES" sz="1400" b="1"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implies</a:t>
            </a:r>
            <a:r>
              <a:rPr lang="es-ES" sz="1400" dirty="0">
                <a:solidFill>
                  <a:srgbClr val="65B3A6"/>
                </a:solidFill>
                <a:latin typeface="+mj-lt"/>
                <a:ea typeface="Calibri" panose="020F0502020204030204" pitchFamily="34" charset="0"/>
                <a:cs typeface="Times New Roman" panose="02020603050405020304" pitchFamily="18" charset="0"/>
              </a:rPr>
              <a:t> a</a:t>
            </a: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Clasification</a:t>
            </a:r>
            <a:r>
              <a:rPr lang="es-ES" sz="1400" dirty="0">
                <a:solidFill>
                  <a:srgbClr val="65B3A6"/>
                </a:solidFill>
                <a:latin typeface="+mj-lt"/>
                <a:ea typeface="Calibri" panose="020F0502020204030204" pitchFamily="34" charset="0"/>
                <a:cs typeface="Times New Roman" panose="02020603050405020304" pitchFamily="18" charset="0"/>
              </a:rPr>
              <a:t> of the </a:t>
            </a:r>
            <a:r>
              <a:rPr lang="es-ES" sz="1400" dirty="0" err="1">
                <a:solidFill>
                  <a:srgbClr val="65B3A6"/>
                </a:solidFill>
                <a:latin typeface="+mj-lt"/>
                <a:ea typeface="Calibri" panose="020F0502020204030204" pitchFamily="34" charset="0"/>
                <a:cs typeface="Times New Roman" panose="02020603050405020304" pitchFamily="18" charset="0"/>
              </a:rPr>
              <a:t>Buildings</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based</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on</a:t>
            </a:r>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their</a:t>
            </a:r>
            <a:endParaRPr lang="es-ES" sz="1400" dirty="0">
              <a:solidFill>
                <a:srgbClr val="65B3A6"/>
              </a:solidFill>
              <a:latin typeface="+mj-lt"/>
              <a:ea typeface="Calibri" panose="020F0502020204030204" pitchFamily="34" charset="0"/>
              <a:cs typeface="Times New Roman" panose="02020603050405020304" pitchFamily="18" charset="0"/>
            </a:endParaRPr>
          </a:p>
          <a:p>
            <a:r>
              <a:rPr lang="es-ES" sz="1400"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energy</a:t>
            </a:r>
            <a:r>
              <a:rPr lang="es-ES" sz="1400" b="1" dirty="0">
                <a:solidFill>
                  <a:srgbClr val="65B3A6"/>
                </a:solidFill>
                <a:latin typeface="+mj-lt"/>
                <a:ea typeface="Calibri" panose="020F0502020204030204" pitchFamily="34" charset="0"/>
                <a:cs typeface="Times New Roman" panose="02020603050405020304" pitchFamily="18" charset="0"/>
              </a:rPr>
              <a:t> </a:t>
            </a:r>
            <a:r>
              <a:rPr lang="es-ES" sz="1400" dirty="0" err="1">
                <a:solidFill>
                  <a:srgbClr val="65B3A6"/>
                </a:solidFill>
                <a:latin typeface="+mj-lt"/>
                <a:ea typeface="Calibri" panose="020F0502020204030204" pitchFamily="34" charset="0"/>
                <a:cs typeface="Times New Roman" panose="02020603050405020304" pitchFamily="18" charset="0"/>
              </a:rPr>
              <a:t>saving</a:t>
            </a:r>
            <a:r>
              <a:rPr lang="es-ES" sz="1400" dirty="0">
                <a:solidFill>
                  <a:srgbClr val="65B3A6"/>
                </a:solidFill>
                <a:latin typeface="+mj-lt"/>
                <a:ea typeface="Calibri" panose="020F0502020204030204" pitchFamily="34" charset="0"/>
                <a:cs typeface="Times New Roman" panose="02020603050405020304" pitchFamily="18" charset="0"/>
              </a:rPr>
              <a:t> performance</a:t>
            </a:r>
          </a:p>
          <a:p>
            <a:pPr marL="285750" indent="-285750">
              <a:buFont typeface="Arial" panose="020B0604020202020204" pitchFamily="34" charset="0"/>
              <a:buChar char="•"/>
            </a:pPr>
            <a:endParaRPr lang="es-ES" sz="1400" dirty="0">
              <a:solidFill>
                <a:srgbClr val="65B3A6"/>
              </a:solidFill>
              <a:latin typeface="+mj-lt"/>
            </a:endParaRPr>
          </a:p>
        </p:txBody>
      </p:sp>
      <p:pic>
        <p:nvPicPr>
          <p:cNvPr id="6" name="Imagen 5">
            <a:extLst>
              <a:ext uri="{FF2B5EF4-FFF2-40B4-BE49-F238E27FC236}">
                <a16:creationId xmlns:a16="http://schemas.microsoft.com/office/drawing/2014/main" id="{BE2B2FAE-C8FA-46B0-F78D-7BF84AAD43E7}"/>
              </a:ext>
            </a:extLst>
          </p:cNvPr>
          <p:cNvPicPr>
            <a:picLocks noChangeAspect="1"/>
          </p:cNvPicPr>
          <p:nvPr/>
        </p:nvPicPr>
        <p:blipFill>
          <a:blip r:embed="rId2"/>
          <a:stretch>
            <a:fillRect/>
          </a:stretch>
        </p:blipFill>
        <p:spPr bwMode="auto">
          <a:xfrm>
            <a:off x="460374" y="634154"/>
            <a:ext cx="2541313" cy="3575957"/>
          </a:xfrm>
          <a:prstGeom prst="rect">
            <a:avLst/>
          </a:prstGeom>
        </p:spPr>
      </p:pic>
      <p:pic>
        <p:nvPicPr>
          <p:cNvPr id="8" name="Imagen 7">
            <a:extLst>
              <a:ext uri="{FF2B5EF4-FFF2-40B4-BE49-F238E27FC236}">
                <a16:creationId xmlns:a16="http://schemas.microsoft.com/office/drawing/2014/main" id="{EEFCAD66-9B83-C1A7-871A-3E34F20D7326}"/>
              </a:ext>
            </a:extLst>
          </p:cNvPr>
          <p:cNvPicPr>
            <a:picLocks noChangeAspect="1"/>
          </p:cNvPicPr>
          <p:nvPr/>
        </p:nvPicPr>
        <p:blipFill>
          <a:blip r:embed="rId3"/>
          <a:stretch>
            <a:fillRect/>
          </a:stretch>
        </p:blipFill>
        <p:spPr>
          <a:xfrm>
            <a:off x="7464363" y="2509070"/>
            <a:ext cx="1219263" cy="1695537"/>
          </a:xfrm>
          <a:prstGeom prst="rect">
            <a:avLst/>
          </a:prstGeom>
        </p:spPr>
      </p:pic>
    </p:spTree>
    <p:extLst>
      <p:ext uri="{BB962C8B-B14F-4D97-AF65-F5344CB8AC3E}">
        <p14:creationId xmlns:p14="http://schemas.microsoft.com/office/powerpoint/2010/main" val="3723454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Título 1"/>
          <p:cNvSpPr>
            <a:spLocks noGrp="1"/>
          </p:cNvSpPr>
          <p:nvPr>
            <p:ph type="title"/>
          </p:nvPr>
        </p:nvSpPr>
        <p:spPr bwMode="auto">
          <a:xfrm>
            <a:off x="473997" y="1470715"/>
            <a:ext cx="7886700" cy="994171"/>
          </a:xfrm>
        </p:spPr>
        <p:txBody>
          <a:bodyPr>
            <a:normAutofit/>
          </a:bodyPr>
          <a:lstStyle/>
          <a:p>
            <a:pPr>
              <a:defRPr/>
            </a:pPr>
            <a:r>
              <a:rPr lang="es-ES_tradnl" sz="2000" dirty="0">
                <a:solidFill>
                  <a:srgbClr val="65B3A6"/>
                </a:solidFill>
              </a:rPr>
              <a:t>The response </a:t>
            </a:r>
            <a:r>
              <a:rPr lang="es-ES_tradnl" sz="2000" dirty="0" err="1">
                <a:solidFill>
                  <a:srgbClr val="65B3A6"/>
                </a:solidFill>
              </a:rPr>
              <a:t>from</a:t>
            </a:r>
            <a:r>
              <a:rPr lang="es-ES_tradnl" sz="2000" dirty="0">
                <a:solidFill>
                  <a:srgbClr val="65B3A6"/>
                </a:solidFill>
              </a:rPr>
              <a:t> the </a:t>
            </a:r>
            <a:r>
              <a:rPr lang="es-ES_tradnl" sz="2000" dirty="0" err="1">
                <a:solidFill>
                  <a:srgbClr val="65B3A6"/>
                </a:solidFill>
              </a:rPr>
              <a:t>field</a:t>
            </a:r>
            <a:r>
              <a:rPr lang="es-ES_tradnl" sz="2000" dirty="0">
                <a:solidFill>
                  <a:srgbClr val="65B3A6"/>
                </a:solidFill>
              </a:rPr>
              <a:t> of Cultural Heritage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 name="Título 1"/>
          <p:cNvSpPr>
            <a:spLocks noGrp="1"/>
          </p:cNvSpPr>
          <p:nvPr>
            <p:ph type="title"/>
          </p:nvPr>
        </p:nvSpPr>
        <p:spPr bwMode="auto">
          <a:xfrm>
            <a:off x="3301250" y="578242"/>
            <a:ext cx="4446657" cy="3664324"/>
          </a:xfrm>
        </p:spPr>
        <p:txBody>
          <a:bodyPr>
            <a:normAutofit fontScale="90000"/>
          </a:bodyPr>
          <a:lstStyle/>
          <a:p>
            <a:pPr>
              <a:defRPr/>
            </a:pPr>
            <a:r>
              <a:rPr lang="es-ES_tradnl" sz="1200" b="1" dirty="0" err="1">
                <a:solidFill>
                  <a:srgbClr val="65B3A6"/>
                </a:solidFill>
              </a:rPr>
              <a:t>Guidance</a:t>
            </a:r>
            <a:r>
              <a:rPr lang="es-ES_tradnl" sz="1200" b="1" dirty="0">
                <a:solidFill>
                  <a:srgbClr val="65B3A6"/>
                </a:solidFill>
              </a:rPr>
              <a:t> and </a:t>
            </a:r>
            <a:r>
              <a:rPr lang="es-ES_tradnl" sz="1200" b="1" dirty="0" err="1">
                <a:solidFill>
                  <a:srgbClr val="65B3A6"/>
                </a:solidFill>
              </a:rPr>
              <a:t>toolkit</a:t>
            </a:r>
            <a:r>
              <a:rPr lang="es-ES_tradnl" sz="1200" b="1" dirty="0">
                <a:solidFill>
                  <a:srgbClr val="65B3A6"/>
                </a:solidFill>
              </a:rPr>
              <a:t> </a:t>
            </a:r>
            <a:r>
              <a:rPr lang="es-ES_tradnl" sz="1200" b="1" dirty="0" err="1">
                <a:solidFill>
                  <a:srgbClr val="65B3A6"/>
                </a:solidFill>
              </a:rPr>
              <a:t>for</a:t>
            </a:r>
            <a:r>
              <a:rPr lang="es-ES_tradnl" sz="1200" b="1" dirty="0">
                <a:solidFill>
                  <a:srgbClr val="65B3A6"/>
                </a:solidFill>
              </a:rPr>
              <a:t> </a:t>
            </a:r>
            <a:r>
              <a:rPr lang="es-ES_tradnl" sz="1200" b="1" dirty="0" err="1">
                <a:solidFill>
                  <a:srgbClr val="65B3A6"/>
                </a:solidFill>
              </a:rPr>
              <a:t>Impact</a:t>
            </a:r>
            <a:r>
              <a:rPr lang="es-ES_tradnl" sz="1200" b="1" dirty="0">
                <a:solidFill>
                  <a:srgbClr val="65B3A6"/>
                </a:solidFill>
              </a:rPr>
              <a:t> </a:t>
            </a:r>
            <a:r>
              <a:rPr lang="es-ES_tradnl" sz="1200" b="1" dirty="0" err="1">
                <a:solidFill>
                  <a:srgbClr val="65B3A6"/>
                </a:solidFill>
              </a:rPr>
              <a:t>Assessments</a:t>
            </a:r>
            <a:r>
              <a:rPr lang="es-ES_tradnl" sz="1200" b="1" dirty="0">
                <a:solidFill>
                  <a:srgbClr val="65B3A6"/>
                </a:solidFill>
              </a:rPr>
              <a:t> (in </a:t>
            </a:r>
            <a:r>
              <a:rPr lang="es-ES_tradnl" sz="1200" b="1" dirty="0" err="1">
                <a:solidFill>
                  <a:srgbClr val="65B3A6"/>
                </a:solidFill>
              </a:rPr>
              <a:t>collaboration</a:t>
            </a:r>
            <a:r>
              <a:rPr lang="es-ES_tradnl" sz="1200" b="1" dirty="0">
                <a:solidFill>
                  <a:srgbClr val="65B3A6"/>
                </a:solidFill>
              </a:rPr>
              <a:t> </a:t>
            </a:r>
            <a:r>
              <a:rPr lang="es-ES_tradnl" sz="1200" b="1" dirty="0" err="1">
                <a:solidFill>
                  <a:srgbClr val="65B3A6"/>
                </a:solidFill>
              </a:rPr>
              <a:t>with</a:t>
            </a:r>
            <a:r>
              <a:rPr lang="es-ES_tradnl" sz="1200" b="1" dirty="0">
                <a:solidFill>
                  <a:srgbClr val="65B3A6"/>
                </a:solidFill>
              </a:rPr>
              <a:t> ICOMOS, ICCROM y IUCN, </a:t>
            </a:r>
            <a:r>
              <a:rPr lang="es-ES_tradnl" sz="1200" b="1" dirty="0" err="1">
                <a:solidFill>
                  <a:srgbClr val="65B3A6"/>
                </a:solidFill>
              </a:rPr>
              <a:t>july</a:t>
            </a:r>
            <a:r>
              <a:rPr lang="es-ES_tradnl" sz="1200" b="1" dirty="0">
                <a:solidFill>
                  <a:srgbClr val="65B3A6"/>
                </a:solidFill>
              </a:rPr>
              <a:t> 2022)</a:t>
            </a:r>
            <a:br>
              <a:rPr lang="es-ES_tradnl" sz="1200" dirty="0">
                <a:solidFill>
                  <a:srgbClr val="65B3A6"/>
                </a:solidFill>
              </a:rPr>
            </a:br>
            <a:br>
              <a:rPr lang="es-ES_tradnl" sz="1200" dirty="0">
                <a:solidFill>
                  <a:srgbClr val="65B3A6"/>
                </a:solidFill>
              </a:rPr>
            </a:br>
            <a:br>
              <a:rPr lang="es-ES_tradnl" sz="1200" dirty="0">
                <a:solidFill>
                  <a:srgbClr val="65B3A6"/>
                </a:solidFill>
              </a:rPr>
            </a:br>
            <a:r>
              <a:rPr lang="es-ES_tradnl" sz="1100" dirty="0">
                <a:solidFill>
                  <a:srgbClr val="65B3A6"/>
                </a:solidFill>
              </a:rPr>
              <a:t>- </a:t>
            </a:r>
            <a:r>
              <a:rPr lang="en-US" sz="1100" dirty="0">
                <a:solidFill>
                  <a:srgbClr val="65B3A6"/>
                </a:solidFill>
              </a:rPr>
              <a:t>Reference guide for technicians and cultural managers of the Asset Impact</a:t>
            </a:r>
            <a:br>
              <a:rPr lang="en-US" sz="1100" dirty="0">
                <a:solidFill>
                  <a:srgbClr val="65B3A6"/>
                </a:solidFill>
              </a:rPr>
            </a:br>
            <a:r>
              <a:rPr lang="en-US" sz="1100" dirty="0">
                <a:solidFill>
                  <a:srgbClr val="65B3A6"/>
                </a:solidFill>
              </a:rPr>
              <a:t>  Assessment.</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They are directed at World Heritage properties, although they may apply to</a:t>
            </a:r>
            <a:br>
              <a:rPr lang="en-US" sz="1100" dirty="0">
                <a:solidFill>
                  <a:srgbClr val="65B3A6"/>
                </a:solidFill>
              </a:rPr>
            </a:br>
            <a:r>
              <a:rPr lang="en-US" sz="1100" dirty="0">
                <a:solidFill>
                  <a:srgbClr val="65B3A6"/>
                </a:solidFill>
              </a:rPr>
              <a:t>  other properties protected in other categories.</a:t>
            </a:r>
            <a:br>
              <a:rPr lang="en-US"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Importance of safeguarding Outstanding Universal Values (OUV).</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Methodology for applying these evaluations on a case-by-case basis</a:t>
            </a:r>
            <a:r>
              <a:rPr lang="es-ES_tradnl" sz="1100" dirty="0">
                <a:solidFill>
                  <a:srgbClr val="65B3A6"/>
                </a:solidFill>
              </a:rPr>
              <a:t>.</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s-ES_tradnl" sz="1100" dirty="0" err="1">
                <a:solidFill>
                  <a:srgbClr val="65B3A6"/>
                </a:solidFill>
              </a:rPr>
              <a:t>Incorporates</a:t>
            </a:r>
            <a:r>
              <a:rPr lang="es-ES_tradnl" sz="1100" dirty="0">
                <a:solidFill>
                  <a:srgbClr val="65B3A6"/>
                </a:solidFill>
              </a:rPr>
              <a:t> </a:t>
            </a:r>
            <a:r>
              <a:rPr lang="es-ES_tradnl" sz="1100" dirty="0" err="1">
                <a:solidFill>
                  <a:srgbClr val="65B3A6"/>
                </a:solidFill>
              </a:rPr>
              <a:t>evaluation</a:t>
            </a:r>
            <a:r>
              <a:rPr lang="es-ES_tradnl" sz="1100" dirty="0">
                <a:solidFill>
                  <a:srgbClr val="65B3A6"/>
                </a:solidFill>
              </a:rPr>
              <a:t> tables and </a:t>
            </a:r>
            <a:r>
              <a:rPr lang="es-ES_tradnl" sz="1100" dirty="0" err="1">
                <a:solidFill>
                  <a:srgbClr val="65B3A6"/>
                </a:solidFill>
              </a:rPr>
              <a:t>matrix</a:t>
            </a:r>
            <a:r>
              <a:rPr lang="es-ES_tradnl" sz="1100" dirty="0">
                <a:solidFill>
                  <a:srgbClr val="65B3A6"/>
                </a:solidFill>
              </a:rPr>
              <a:t> </a:t>
            </a:r>
            <a:r>
              <a:rPr lang="es-ES_tradnl" sz="1100" dirty="0" err="1">
                <a:solidFill>
                  <a:srgbClr val="65B3A6"/>
                </a:solidFill>
              </a:rPr>
              <a:t>models</a:t>
            </a:r>
            <a:r>
              <a:rPr lang="es-ES_tradnl" sz="1100" dirty="0">
                <a:solidFill>
                  <a:srgbClr val="65B3A6"/>
                </a:solidFill>
              </a:rPr>
              <a:t>.</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Includes a glossary of key concepts</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It is currently not translated into Spanish.</a:t>
            </a:r>
            <a:endParaRPr lang="es-ES_tradnl" sz="1200" dirty="0">
              <a:solidFill>
                <a:srgbClr val="65B3A6"/>
              </a:solidFill>
            </a:endParaRPr>
          </a:p>
        </p:txBody>
      </p:sp>
      <p:pic>
        <p:nvPicPr>
          <p:cNvPr id="12" name="Imagen 7" descr="Interfaz de usuario gráfica&#10;&#10;Descripción generada automáticamente con confianza media">
            <a:extLst>
              <a:ext uri="{FF2B5EF4-FFF2-40B4-BE49-F238E27FC236}">
                <a16:creationId xmlns:a16="http://schemas.microsoft.com/office/drawing/2014/main" id="{E837C346-B8AC-D4D5-9717-C8A612DB3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28647" y="578242"/>
            <a:ext cx="2624976" cy="3704530"/>
          </a:xfrm>
          <a:prstGeom prst="rect">
            <a:avLst/>
          </a:prstGeom>
          <a:ln w="3175">
            <a:solidFill>
              <a:schemeClr val="bg1">
                <a:lumMod val="85000"/>
              </a:schemeClr>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 name="Picture 1"/>
          <p:cNvPicPr>
            <a:picLocks noChangeAspect="1" noChangeArrowheads="1"/>
          </p:cNvPicPr>
          <p:nvPr/>
        </p:nvPicPr>
        <p:blipFill>
          <a:blip r:embed="rId4"/>
          <a:srcRect/>
          <a:stretch>
            <a:fillRect/>
          </a:stretch>
        </p:blipFill>
        <p:spPr bwMode="auto">
          <a:xfrm>
            <a:off x="628647" y="578242"/>
            <a:ext cx="2624976" cy="3745685"/>
          </a:xfrm>
          <a:prstGeom prst="rect">
            <a:avLst/>
          </a:prstGeom>
          <a:noFill/>
          <a:ln w="9525">
            <a:noFill/>
            <a:miter lim="800000"/>
            <a:headEnd/>
            <a:tailEnd/>
          </a:ln>
          <a:effectLst/>
        </p:spPr>
      </p:pic>
      <p:sp>
        <p:nvSpPr>
          <p:cNvPr id="10" name="Título 1"/>
          <p:cNvSpPr>
            <a:spLocks noGrp="1"/>
          </p:cNvSpPr>
          <p:nvPr>
            <p:ph type="title"/>
          </p:nvPr>
        </p:nvSpPr>
        <p:spPr bwMode="auto">
          <a:xfrm>
            <a:off x="3273795" y="564785"/>
            <a:ext cx="4506769" cy="3745029"/>
          </a:xfrm>
        </p:spPr>
        <p:txBody>
          <a:bodyPr>
            <a:normAutofit fontScale="90000"/>
          </a:bodyPr>
          <a:lstStyle/>
          <a:p>
            <a:pPr>
              <a:defRPr/>
            </a:pPr>
            <a:r>
              <a:rPr lang="es-ES_tradnl" sz="1200" b="1" dirty="0">
                <a:solidFill>
                  <a:srgbClr val="65B3A6"/>
                </a:solidFill>
              </a:rPr>
              <a:t>GUIDELINES FOR THE INSTLATION OF RENEWABLE ENERGY-RELATED INFRASTRUCTURES AND EQUIPMENT AND THEIR POTENTIAL IMPACT ON CULTURAL HERITAGE (ICOMOS </a:t>
            </a:r>
            <a:r>
              <a:rPr lang="es-ES_tradnl" sz="1200" b="1" dirty="0" err="1">
                <a:solidFill>
                  <a:srgbClr val="65B3A6"/>
                </a:solidFill>
              </a:rPr>
              <a:t>Spain</a:t>
            </a:r>
            <a:r>
              <a:rPr lang="es-ES_tradnl" sz="1200" b="1" dirty="0">
                <a:solidFill>
                  <a:srgbClr val="65B3A6"/>
                </a:solidFill>
              </a:rPr>
              <a:t>, </a:t>
            </a:r>
            <a:r>
              <a:rPr lang="es-ES_tradnl" sz="1200" b="1" dirty="0" err="1">
                <a:solidFill>
                  <a:srgbClr val="65B3A6"/>
                </a:solidFill>
              </a:rPr>
              <a:t>October</a:t>
            </a:r>
            <a:r>
              <a:rPr lang="es-ES_tradnl" sz="1200" b="1" dirty="0">
                <a:solidFill>
                  <a:srgbClr val="65B3A6"/>
                </a:solidFill>
              </a:rPr>
              <a:t> 2022)</a:t>
            </a:r>
            <a:br>
              <a:rPr lang="es-ES_tradnl" sz="1200" dirty="0">
                <a:solidFill>
                  <a:srgbClr val="65B3A6"/>
                </a:solidFill>
              </a:rPr>
            </a:br>
            <a:br>
              <a:rPr lang="es-ES_tradnl" sz="1200" dirty="0">
                <a:solidFill>
                  <a:srgbClr val="65B3A6"/>
                </a:solidFill>
              </a:rPr>
            </a:br>
            <a:br>
              <a:rPr lang="es-ES_tradnl" sz="1200" dirty="0">
                <a:solidFill>
                  <a:srgbClr val="65B3A6"/>
                </a:solidFill>
              </a:rPr>
            </a:br>
            <a:r>
              <a:rPr lang="es-ES_tradnl" sz="1100" dirty="0">
                <a:solidFill>
                  <a:srgbClr val="65B3A6"/>
                </a:solidFill>
              </a:rPr>
              <a:t>- </a:t>
            </a:r>
            <a:r>
              <a:rPr lang="en-US" sz="1100" dirty="0">
                <a:solidFill>
                  <a:srgbClr val="65B3A6"/>
                </a:solidFill>
              </a:rPr>
              <a:t>Promoted and coordinated by ICOMOS Spain.</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It was drafted with the participation of technicians from the Spanish</a:t>
            </a:r>
            <a:br>
              <a:rPr lang="en-US" sz="1100" dirty="0">
                <a:solidFill>
                  <a:srgbClr val="65B3A6"/>
                </a:solidFill>
              </a:rPr>
            </a:br>
            <a:r>
              <a:rPr lang="en-US" sz="1100" dirty="0">
                <a:solidFill>
                  <a:srgbClr val="65B3A6"/>
                </a:solidFill>
              </a:rPr>
              <a:t>  Regions, the Ministry of Culture and individual members of ICOMOS</a:t>
            </a:r>
            <a:r>
              <a:rPr lang="es-ES_tradnl" sz="1100" dirty="0">
                <a:solidFill>
                  <a:srgbClr val="65B3A6"/>
                </a:solidFill>
              </a:rPr>
              <a:t>.</a:t>
            </a:r>
            <a:br>
              <a:rPr lang="es-ES_tradnl"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Approach from three scales: territorial, historical complex and buildings.</a:t>
            </a:r>
            <a:br>
              <a:rPr lang="en-US" sz="1100" dirty="0">
                <a:solidFill>
                  <a:srgbClr val="65B3A6"/>
                </a:solidFill>
              </a:rPr>
            </a:br>
            <a:br>
              <a:rPr lang="es-ES_tradnl" sz="1800" dirty="0">
                <a:solidFill>
                  <a:srgbClr val="65B3A6"/>
                </a:solidFill>
              </a:rPr>
            </a:br>
            <a:r>
              <a:rPr lang="es-ES_tradnl" sz="1100" dirty="0">
                <a:solidFill>
                  <a:srgbClr val="65B3A6"/>
                </a:solidFill>
              </a:rPr>
              <a:t>- </a:t>
            </a:r>
            <a:r>
              <a:rPr lang="en-US" sz="1100" dirty="0">
                <a:solidFill>
                  <a:srgbClr val="65B3A6"/>
                </a:solidFill>
              </a:rPr>
              <a:t>Addresses wind and solar energy.</a:t>
            </a:r>
            <a:br>
              <a:rPr lang="es-ES_tradnl" sz="1100" dirty="0">
                <a:solidFill>
                  <a:srgbClr val="65B3A6"/>
                </a:solidFill>
              </a:rPr>
            </a:br>
            <a:br>
              <a:rPr lang="es-ES_tradnl" sz="1800" dirty="0">
                <a:solidFill>
                  <a:srgbClr val="65B3A6"/>
                </a:solidFill>
              </a:rPr>
            </a:br>
            <a:r>
              <a:rPr lang="es-ES_tradnl" sz="1050" dirty="0">
                <a:solidFill>
                  <a:srgbClr val="65B3A6"/>
                </a:solidFill>
              </a:rPr>
              <a:t>- </a:t>
            </a:r>
            <a:r>
              <a:rPr lang="en-US" sz="1100" dirty="0">
                <a:solidFill>
                  <a:srgbClr val="65B3A6"/>
                </a:solidFill>
              </a:rPr>
              <a:t>The case studies are those of the publication of UNESCO and the Ministry</a:t>
            </a:r>
            <a:br>
              <a:rPr lang="en-US" sz="1100" dirty="0">
                <a:solidFill>
                  <a:srgbClr val="65B3A6"/>
                </a:solidFill>
              </a:rPr>
            </a:br>
            <a:r>
              <a:rPr lang="en-US" sz="1100" dirty="0">
                <a:solidFill>
                  <a:srgbClr val="65B3A6"/>
                </a:solidFill>
              </a:rPr>
              <a:t>  of Ecological Transition of France translated into Spanish.</a:t>
            </a:r>
            <a:br>
              <a:rPr lang="en-US" sz="1100" dirty="0">
                <a:solidFill>
                  <a:srgbClr val="65B3A6"/>
                </a:solidFill>
              </a:rPr>
            </a:br>
            <a:br>
              <a:rPr lang="es-ES_tradnl" sz="1800" dirty="0">
                <a:solidFill>
                  <a:srgbClr val="65B3A6"/>
                </a:solidFill>
              </a:rPr>
            </a:br>
            <a:r>
              <a:rPr lang="es-ES_tradnl" sz="1050" dirty="0">
                <a:solidFill>
                  <a:srgbClr val="65B3A6"/>
                </a:solidFill>
              </a:rPr>
              <a:t>- </a:t>
            </a:r>
            <a:r>
              <a:rPr lang="en-US" sz="1100" dirty="0">
                <a:solidFill>
                  <a:srgbClr val="65B3A6"/>
                </a:solidFill>
              </a:rPr>
              <a:t>Develops the Heritage Impact Assessment methodology.</a:t>
            </a:r>
            <a:br>
              <a:rPr lang="es-ES_tradnl" sz="1800" dirty="0">
                <a:solidFill>
                  <a:srgbClr val="65B3A6"/>
                </a:solidFill>
              </a:rPr>
            </a:br>
            <a:br>
              <a:rPr lang="es-ES_tradnl" sz="1100" dirty="0">
                <a:solidFill>
                  <a:srgbClr val="65B3A6"/>
                </a:solidFill>
              </a:rPr>
            </a:br>
            <a:endParaRPr lang="es-ES_tradnl" sz="1200" dirty="0">
              <a:solidFill>
                <a:srgbClr val="65B3A6"/>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Título 1">
            <a:extLst>
              <a:ext uri="{FF2B5EF4-FFF2-40B4-BE49-F238E27FC236}">
                <a16:creationId xmlns:a16="http://schemas.microsoft.com/office/drawing/2014/main" id="{CF33228F-D6FA-791D-A0D6-7E73EB0F8CA8}"/>
              </a:ext>
            </a:extLst>
          </p:cNvPr>
          <p:cNvSpPr txBox="1">
            <a:spLocks/>
          </p:cNvSpPr>
          <p:nvPr/>
        </p:nvSpPr>
        <p:spPr bwMode="auto">
          <a:xfrm>
            <a:off x="4619825" y="4184504"/>
            <a:ext cx="2814211" cy="456056"/>
          </a:xfrm>
          <a:prstGeom prst="rect">
            <a:avLst/>
          </a:prstGeom>
        </p:spPr>
        <p:txBody>
          <a:bodyPr vert="horz" lIns="91440" tIns="45720" rIns="91440" bIns="45720" rtlCol="0" anchor="ctr">
            <a:normAutofit/>
          </a:bodyPr>
          <a:lstStyle>
            <a:lvl1pPr algn="l" defTabSz="685800">
              <a:lnSpc>
                <a:spcPct val="90000"/>
              </a:lnSpc>
              <a:spcBef>
                <a:spcPts val="0"/>
              </a:spcBef>
              <a:buNone/>
              <a:defRPr sz="3300">
                <a:solidFill>
                  <a:schemeClr val="tx1"/>
                </a:solidFill>
                <a:latin typeface="+mj-lt"/>
                <a:ea typeface="+mj-ea"/>
                <a:cs typeface="+mj-cs"/>
              </a:defRPr>
            </a:lvl1pPr>
          </a:lstStyle>
          <a:p>
            <a:pPr>
              <a:defRPr/>
            </a:pPr>
            <a:r>
              <a:rPr lang="en-US" sz="1000" dirty="0">
                <a:solidFill>
                  <a:srgbClr val="65B3A6"/>
                </a:solidFill>
              </a:rPr>
              <a:t>“Renewable Yes, But Not Like This” Movement</a:t>
            </a:r>
            <a:endParaRPr lang="es-ES_tradnl" sz="1000" dirty="0">
              <a:solidFill>
                <a:srgbClr val="65B3A6"/>
              </a:solidFill>
            </a:endParaRPr>
          </a:p>
        </p:txBody>
      </p:sp>
      <p:sp>
        <p:nvSpPr>
          <p:cNvPr id="5" name="CuadroTexto 4">
            <a:extLst>
              <a:ext uri="{FF2B5EF4-FFF2-40B4-BE49-F238E27FC236}">
                <a16:creationId xmlns:a16="http://schemas.microsoft.com/office/drawing/2014/main" id="{20E25A11-1933-F6EB-D41A-3095B459883A}"/>
              </a:ext>
            </a:extLst>
          </p:cNvPr>
          <p:cNvSpPr txBox="1"/>
          <p:nvPr/>
        </p:nvSpPr>
        <p:spPr>
          <a:xfrm>
            <a:off x="720496" y="499255"/>
            <a:ext cx="1795240" cy="317790"/>
          </a:xfrm>
          <a:prstGeom prst="rect">
            <a:avLst/>
          </a:prstGeom>
          <a:noFill/>
        </p:spPr>
        <p:txBody>
          <a:bodyPr wrap="square">
            <a:spAutoFit/>
          </a:bodyPr>
          <a:lstStyle/>
          <a:p>
            <a:r>
              <a:rPr lang="es-ES_tradnl" sz="1400" b="1" dirty="0">
                <a:solidFill>
                  <a:srgbClr val="65B3A6"/>
                </a:solidFill>
              </a:rPr>
              <a:t>Civil </a:t>
            </a:r>
            <a:r>
              <a:rPr lang="es-ES_tradnl" sz="1400" b="1" dirty="0" err="1">
                <a:solidFill>
                  <a:srgbClr val="65B3A6"/>
                </a:solidFill>
              </a:rPr>
              <a:t>society</a:t>
            </a:r>
            <a:endParaRPr lang="es-ES" dirty="0"/>
          </a:p>
        </p:txBody>
      </p:sp>
      <p:pic>
        <p:nvPicPr>
          <p:cNvPr id="4" name="Imagen 3">
            <a:extLst>
              <a:ext uri="{FF2B5EF4-FFF2-40B4-BE49-F238E27FC236}">
                <a16:creationId xmlns:a16="http://schemas.microsoft.com/office/drawing/2014/main" id="{9CE0F4AA-FC02-936D-FB24-1E2795B69E43}"/>
              </a:ext>
            </a:extLst>
          </p:cNvPr>
          <p:cNvPicPr>
            <a:picLocks noChangeAspect="1"/>
          </p:cNvPicPr>
          <p:nvPr/>
        </p:nvPicPr>
        <p:blipFill>
          <a:blip r:embed="rId4"/>
          <a:srcRect b="27778"/>
          <a:stretch/>
        </p:blipFill>
        <p:spPr>
          <a:xfrm>
            <a:off x="720495" y="925810"/>
            <a:ext cx="3706937" cy="37147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Título 1"/>
          <p:cNvSpPr>
            <a:spLocks noGrp="1"/>
          </p:cNvSpPr>
          <p:nvPr>
            <p:ph type="title"/>
          </p:nvPr>
        </p:nvSpPr>
        <p:spPr bwMode="auto">
          <a:xfrm>
            <a:off x="473997" y="1470715"/>
            <a:ext cx="7886700" cy="994171"/>
          </a:xfrm>
        </p:spPr>
        <p:txBody>
          <a:bodyPr>
            <a:normAutofit/>
          </a:bodyPr>
          <a:lstStyle/>
          <a:p>
            <a:pPr>
              <a:defRPr/>
            </a:pPr>
            <a:r>
              <a:rPr lang="es-ES_tradnl" sz="2000" dirty="0">
                <a:solidFill>
                  <a:srgbClr val="65B3A6"/>
                </a:solidFill>
              </a:rPr>
              <a:t>The </a:t>
            </a:r>
            <a:r>
              <a:rPr lang="es-ES_tradnl" sz="2000" dirty="0" err="1">
                <a:solidFill>
                  <a:srgbClr val="65B3A6"/>
                </a:solidFill>
              </a:rPr>
              <a:t>Spanish</a:t>
            </a:r>
            <a:r>
              <a:rPr lang="es-ES_tradnl" sz="2000" dirty="0">
                <a:solidFill>
                  <a:srgbClr val="65B3A6"/>
                </a:solidFill>
              </a:rPr>
              <a:t> </a:t>
            </a:r>
            <a:r>
              <a:rPr lang="es-ES_tradnl" sz="2000" dirty="0" err="1">
                <a:solidFill>
                  <a:srgbClr val="65B3A6"/>
                </a:solidFill>
              </a:rPr>
              <a:t>Protocol</a:t>
            </a:r>
            <a:r>
              <a:rPr lang="es-ES_tradnl" sz="2000" dirty="0">
                <a:solidFill>
                  <a:srgbClr val="65B3A6"/>
                </a:solidFill>
              </a:rPr>
              <a:t>: </a:t>
            </a:r>
            <a:r>
              <a:rPr lang="es-ES_tradnl" sz="2000" dirty="0" err="1">
                <a:solidFill>
                  <a:srgbClr val="65B3A6"/>
                </a:solidFill>
              </a:rPr>
              <a:t>convergences</a:t>
            </a:r>
            <a:r>
              <a:rPr lang="es-ES_tradnl" sz="2000" dirty="0">
                <a:solidFill>
                  <a:srgbClr val="65B3A6"/>
                </a:solidFill>
              </a:rPr>
              <a:t> and </a:t>
            </a:r>
            <a:r>
              <a:rPr lang="es-ES_tradnl" sz="2000" dirty="0" err="1">
                <a:solidFill>
                  <a:srgbClr val="65B3A6"/>
                </a:solidFill>
              </a:rPr>
              <a:t>singularities</a:t>
            </a:r>
            <a:endParaRPr lang="es-ES_tradnl" sz="2000" dirty="0">
              <a:solidFill>
                <a:srgbClr val="65B3A6"/>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 name="Imagen 3">
            <a:extLst>
              <a:ext uri="{FF2B5EF4-FFF2-40B4-BE49-F238E27FC236}">
                <a16:creationId xmlns:a16="http://schemas.microsoft.com/office/drawing/2014/main" id="{5D72C790-35DD-CE33-C55A-B8C92F42A5F9}"/>
              </a:ext>
            </a:extLst>
          </p:cNvPr>
          <p:cNvPicPr>
            <a:picLocks noChangeAspect="1"/>
          </p:cNvPicPr>
          <p:nvPr/>
        </p:nvPicPr>
        <p:blipFill>
          <a:blip r:embed="rId4"/>
          <a:stretch>
            <a:fillRect/>
          </a:stretch>
        </p:blipFill>
        <p:spPr>
          <a:xfrm>
            <a:off x="2057401" y="482732"/>
            <a:ext cx="3703826" cy="4178035"/>
          </a:xfrm>
          <a:prstGeom prst="rect">
            <a:avLst/>
          </a:prstGeom>
          <a:ln>
            <a:solidFill>
              <a:schemeClr val="accent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o 1">
            <a:extLst>
              <a:ext uri="{FF2B5EF4-FFF2-40B4-BE49-F238E27FC236}">
                <a16:creationId xmlns:a16="http://schemas.microsoft.com/office/drawing/2014/main" id="{F08ECEBD-3BB0-6618-54A0-59D543FAB3D3}"/>
              </a:ext>
            </a:extLst>
          </p:cNvPr>
          <p:cNvSpPr/>
          <p:nvPr/>
        </p:nvSpPr>
        <p:spPr>
          <a:xfrm>
            <a:off x="889104" y="2029756"/>
            <a:ext cx="764321" cy="975652"/>
          </a:xfrm>
          <a:prstGeom prst="cube">
            <a:avLst/>
          </a:prstGeom>
          <a:solidFill>
            <a:schemeClr val="accent2">
              <a:lumMod val="60000"/>
              <a:lumOff val="40000"/>
            </a:schemeClr>
          </a:solidFill>
          <a:ln>
            <a:noFill/>
          </a:ln>
          <a:effectLst>
            <a:outerShdw blurRad="76200" dir="18900000" sy="23000" kx="-1200000" algn="b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grpSp>
        <p:nvGrpSpPr>
          <p:cNvPr id="24" name="Grupo 23">
            <a:extLst>
              <a:ext uri="{FF2B5EF4-FFF2-40B4-BE49-F238E27FC236}">
                <a16:creationId xmlns:a16="http://schemas.microsoft.com/office/drawing/2014/main" id="{7FA39910-6839-C51A-7EC1-333162CF5C06}"/>
              </a:ext>
            </a:extLst>
          </p:cNvPr>
          <p:cNvGrpSpPr/>
          <p:nvPr/>
        </p:nvGrpSpPr>
        <p:grpSpPr>
          <a:xfrm>
            <a:off x="2697744" y="1740427"/>
            <a:ext cx="2023256" cy="1393743"/>
            <a:chOff x="3367214" y="1740427"/>
            <a:chExt cx="2023256" cy="1393743"/>
          </a:xfrm>
        </p:grpSpPr>
        <p:sp>
          <p:nvSpPr>
            <p:cNvPr id="10" name="Cubo 9">
              <a:extLst>
                <a:ext uri="{FF2B5EF4-FFF2-40B4-BE49-F238E27FC236}">
                  <a16:creationId xmlns:a16="http://schemas.microsoft.com/office/drawing/2014/main" id="{08C64B4D-6169-B941-9E6D-571B622A4DBE}"/>
                </a:ext>
              </a:extLst>
            </p:cNvPr>
            <p:cNvSpPr>
              <a:spLocks noChangeAspect="1"/>
            </p:cNvSpPr>
            <p:nvPr/>
          </p:nvSpPr>
          <p:spPr>
            <a:xfrm>
              <a:off x="4573793" y="2244607"/>
              <a:ext cx="716227" cy="423060"/>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5" name="Cubo 4">
              <a:extLst>
                <a:ext uri="{FF2B5EF4-FFF2-40B4-BE49-F238E27FC236}">
                  <a16:creationId xmlns:a16="http://schemas.microsoft.com/office/drawing/2014/main" id="{4BFF7C48-8F76-B3A8-769D-34018947994E}"/>
                </a:ext>
              </a:extLst>
            </p:cNvPr>
            <p:cNvSpPr>
              <a:spLocks noChangeAspect="1"/>
            </p:cNvSpPr>
            <p:nvPr/>
          </p:nvSpPr>
          <p:spPr>
            <a:xfrm>
              <a:off x="3868801" y="1986004"/>
              <a:ext cx="806799" cy="616588"/>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3" name="Cubo 2">
              <a:extLst>
                <a:ext uri="{FF2B5EF4-FFF2-40B4-BE49-F238E27FC236}">
                  <a16:creationId xmlns:a16="http://schemas.microsoft.com/office/drawing/2014/main" id="{5CD04C63-79B5-D272-AC78-01D7CD3BB029}"/>
                </a:ext>
              </a:extLst>
            </p:cNvPr>
            <p:cNvSpPr>
              <a:spLocks noChangeAspect="1"/>
            </p:cNvSpPr>
            <p:nvPr/>
          </p:nvSpPr>
          <p:spPr>
            <a:xfrm>
              <a:off x="3573524" y="1740427"/>
              <a:ext cx="273929" cy="910850"/>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4" name="Cubo 3">
              <a:extLst>
                <a:ext uri="{FF2B5EF4-FFF2-40B4-BE49-F238E27FC236}">
                  <a16:creationId xmlns:a16="http://schemas.microsoft.com/office/drawing/2014/main" id="{3F5BCF97-DDB6-F918-F6FE-75199D55F576}"/>
                </a:ext>
              </a:extLst>
            </p:cNvPr>
            <p:cNvSpPr>
              <a:spLocks noChangeAspect="1"/>
            </p:cNvSpPr>
            <p:nvPr/>
          </p:nvSpPr>
          <p:spPr>
            <a:xfrm>
              <a:off x="3733632" y="2274200"/>
              <a:ext cx="605189" cy="443760"/>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6" name="Cubo 5">
              <a:extLst>
                <a:ext uri="{FF2B5EF4-FFF2-40B4-BE49-F238E27FC236}">
                  <a16:creationId xmlns:a16="http://schemas.microsoft.com/office/drawing/2014/main" id="{9FC0C320-01D0-E130-804E-A42C1378A42E}"/>
                </a:ext>
              </a:extLst>
            </p:cNvPr>
            <p:cNvSpPr>
              <a:spLocks noChangeAspect="1"/>
            </p:cNvSpPr>
            <p:nvPr/>
          </p:nvSpPr>
          <p:spPr>
            <a:xfrm>
              <a:off x="4050256" y="2517582"/>
              <a:ext cx="596213" cy="463162"/>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7" name="Cubo 6">
              <a:extLst>
                <a:ext uri="{FF2B5EF4-FFF2-40B4-BE49-F238E27FC236}">
                  <a16:creationId xmlns:a16="http://schemas.microsoft.com/office/drawing/2014/main" id="{12D96B24-3B19-E3F1-09D5-AA52442566E8}"/>
                </a:ext>
              </a:extLst>
            </p:cNvPr>
            <p:cNvSpPr>
              <a:spLocks noChangeAspect="1"/>
            </p:cNvSpPr>
            <p:nvPr/>
          </p:nvSpPr>
          <p:spPr>
            <a:xfrm>
              <a:off x="4462752" y="2327161"/>
              <a:ext cx="468392" cy="621707"/>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8" name="Cubo 7">
              <a:extLst>
                <a:ext uri="{FF2B5EF4-FFF2-40B4-BE49-F238E27FC236}">
                  <a16:creationId xmlns:a16="http://schemas.microsoft.com/office/drawing/2014/main" id="{2E4A2907-53A7-DD11-00F6-AE388CA55C30}"/>
                </a:ext>
              </a:extLst>
            </p:cNvPr>
            <p:cNvSpPr>
              <a:spLocks noChangeAspect="1"/>
            </p:cNvSpPr>
            <p:nvPr/>
          </p:nvSpPr>
          <p:spPr>
            <a:xfrm>
              <a:off x="3367214" y="2651278"/>
              <a:ext cx="878957" cy="397025"/>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9" name="Cubo 8">
              <a:extLst>
                <a:ext uri="{FF2B5EF4-FFF2-40B4-BE49-F238E27FC236}">
                  <a16:creationId xmlns:a16="http://schemas.microsoft.com/office/drawing/2014/main" id="{7A219C57-0A7B-D8C6-7D30-D62494421756}"/>
                </a:ext>
              </a:extLst>
            </p:cNvPr>
            <p:cNvSpPr>
              <a:spLocks noChangeAspect="1"/>
            </p:cNvSpPr>
            <p:nvPr/>
          </p:nvSpPr>
          <p:spPr>
            <a:xfrm>
              <a:off x="4217209" y="2757350"/>
              <a:ext cx="510290" cy="376820"/>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1" name="Cubo 10">
              <a:extLst>
                <a:ext uri="{FF2B5EF4-FFF2-40B4-BE49-F238E27FC236}">
                  <a16:creationId xmlns:a16="http://schemas.microsoft.com/office/drawing/2014/main" id="{2691A2A3-8EE3-D633-E072-788B9E4EF0C3}"/>
                </a:ext>
              </a:extLst>
            </p:cNvPr>
            <p:cNvSpPr>
              <a:spLocks noChangeAspect="1"/>
            </p:cNvSpPr>
            <p:nvPr/>
          </p:nvSpPr>
          <p:spPr>
            <a:xfrm>
              <a:off x="5021863" y="2517582"/>
              <a:ext cx="368607" cy="225198"/>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grpSp>
      <p:grpSp>
        <p:nvGrpSpPr>
          <p:cNvPr id="26" name="Grupo 25">
            <a:extLst>
              <a:ext uri="{FF2B5EF4-FFF2-40B4-BE49-F238E27FC236}">
                <a16:creationId xmlns:a16="http://schemas.microsoft.com/office/drawing/2014/main" id="{264939DD-DD03-1E32-2F67-771712EC2A7B}"/>
              </a:ext>
            </a:extLst>
          </p:cNvPr>
          <p:cNvGrpSpPr/>
          <p:nvPr/>
        </p:nvGrpSpPr>
        <p:grpSpPr>
          <a:xfrm>
            <a:off x="5173943" y="2127903"/>
            <a:ext cx="2363428" cy="914621"/>
            <a:chOff x="5590321" y="2127903"/>
            <a:chExt cx="2363428" cy="914621"/>
          </a:xfrm>
        </p:grpSpPr>
        <p:sp>
          <p:nvSpPr>
            <p:cNvPr id="13" name="Trapecio 12">
              <a:extLst>
                <a:ext uri="{FF2B5EF4-FFF2-40B4-BE49-F238E27FC236}">
                  <a16:creationId xmlns:a16="http://schemas.microsoft.com/office/drawing/2014/main" id="{09500821-B1AC-B69C-8272-A9022C7B6BBD}"/>
                </a:ext>
              </a:extLst>
            </p:cNvPr>
            <p:cNvSpPr/>
            <p:nvPr/>
          </p:nvSpPr>
          <p:spPr>
            <a:xfrm>
              <a:off x="5590321" y="2193748"/>
              <a:ext cx="2363428" cy="848776"/>
            </a:xfrm>
            <a:prstGeom prst="trapezoid">
              <a:avLst>
                <a:gd name="adj" fmla="val 48546"/>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25" name="Cubo 24">
              <a:extLst>
                <a:ext uri="{FF2B5EF4-FFF2-40B4-BE49-F238E27FC236}">
                  <a16:creationId xmlns:a16="http://schemas.microsoft.com/office/drawing/2014/main" id="{BF7317EC-27FE-F700-5A8C-D96E210AF350}"/>
                </a:ext>
              </a:extLst>
            </p:cNvPr>
            <p:cNvSpPr>
              <a:spLocks noChangeAspect="1"/>
            </p:cNvSpPr>
            <p:nvPr/>
          </p:nvSpPr>
          <p:spPr>
            <a:xfrm>
              <a:off x="6159959" y="2358230"/>
              <a:ext cx="167307" cy="102215"/>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8" name="Cubo 17">
              <a:extLst>
                <a:ext uri="{FF2B5EF4-FFF2-40B4-BE49-F238E27FC236}">
                  <a16:creationId xmlns:a16="http://schemas.microsoft.com/office/drawing/2014/main" id="{0ADE4769-B0F6-8000-A292-3DA51BEE7ED2}"/>
                </a:ext>
              </a:extLst>
            </p:cNvPr>
            <p:cNvSpPr>
              <a:spLocks noChangeAspect="1"/>
            </p:cNvSpPr>
            <p:nvPr/>
          </p:nvSpPr>
          <p:spPr>
            <a:xfrm>
              <a:off x="7287109" y="2533885"/>
              <a:ext cx="49597" cy="316535"/>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5" name="Cubo 14">
              <a:extLst>
                <a:ext uri="{FF2B5EF4-FFF2-40B4-BE49-F238E27FC236}">
                  <a16:creationId xmlns:a16="http://schemas.microsoft.com/office/drawing/2014/main" id="{D25802BB-A20C-4845-554C-10331894F78A}"/>
                </a:ext>
              </a:extLst>
            </p:cNvPr>
            <p:cNvSpPr>
              <a:spLocks noChangeAspect="1"/>
            </p:cNvSpPr>
            <p:nvPr/>
          </p:nvSpPr>
          <p:spPr>
            <a:xfrm>
              <a:off x="7143376" y="2670463"/>
              <a:ext cx="151370" cy="123266"/>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4" name="Cubo 13">
              <a:extLst>
                <a:ext uri="{FF2B5EF4-FFF2-40B4-BE49-F238E27FC236}">
                  <a16:creationId xmlns:a16="http://schemas.microsoft.com/office/drawing/2014/main" id="{8F9A0A8D-3EB4-C9D9-1ED7-80499FCBEF28}"/>
                </a:ext>
              </a:extLst>
            </p:cNvPr>
            <p:cNvSpPr>
              <a:spLocks noChangeAspect="1"/>
            </p:cNvSpPr>
            <p:nvPr/>
          </p:nvSpPr>
          <p:spPr>
            <a:xfrm>
              <a:off x="7058827" y="2730098"/>
              <a:ext cx="153824" cy="125264"/>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7" name="Cubo 16">
              <a:extLst>
                <a:ext uri="{FF2B5EF4-FFF2-40B4-BE49-F238E27FC236}">
                  <a16:creationId xmlns:a16="http://schemas.microsoft.com/office/drawing/2014/main" id="{4622397D-5E3C-EAAB-7DBF-040A49C9F53D}"/>
                </a:ext>
              </a:extLst>
            </p:cNvPr>
            <p:cNvSpPr>
              <a:spLocks noChangeAspect="1"/>
            </p:cNvSpPr>
            <p:nvPr/>
          </p:nvSpPr>
          <p:spPr>
            <a:xfrm>
              <a:off x="7288336" y="2732096"/>
              <a:ext cx="151370" cy="123266"/>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6" name="Cubo 15">
              <a:extLst>
                <a:ext uri="{FF2B5EF4-FFF2-40B4-BE49-F238E27FC236}">
                  <a16:creationId xmlns:a16="http://schemas.microsoft.com/office/drawing/2014/main" id="{A9F53D10-EFEB-0619-3CCE-0047179B7079}"/>
                </a:ext>
              </a:extLst>
            </p:cNvPr>
            <p:cNvSpPr>
              <a:spLocks noChangeAspect="1"/>
            </p:cNvSpPr>
            <p:nvPr/>
          </p:nvSpPr>
          <p:spPr>
            <a:xfrm>
              <a:off x="7178014" y="2788788"/>
              <a:ext cx="151369" cy="123265"/>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9" name="Forma libre: forma 18">
              <a:extLst>
                <a:ext uri="{FF2B5EF4-FFF2-40B4-BE49-F238E27FC236}">
                  <a16:creationId xmlns:a16="http://schemas.microsoft.com/office/drawing/2014/main" id="{9D3CC5EF-523B-809D-CF43-114BE9B94589}"/>
                </a:ext>
              </a:extLst>
            </p:cNvPr>
            <p:cNvSpPr/>
            <p:nvPr/>
          </p:nvSpPr>
          <p:spPr>
            <a:xfrm>
              <a:off x="6110243" y="2211224"/>
              <a:ext cx="948584" cy="827178"/>
            </a:xfrm>
            <a:custGeom>
              <a:avLst/>
              <a:gdLst>
                <a:gd name="connsiteX0" fmla="*/ 0 w 1264778"/>
                <a:gd name="connsiteY0" fmla="*/ 0 h 1102904"/>
                <a:gd name="connsiteX1" fmla="*/ 68367 w 1264778"/>
                <a:gd name="connsiteY1" fmla="*/ 17092 h 1102904"/>
                <a:gd name="connsiteX2" fmla="*/ 111096 w 1264778"/>
                <a:gd name="connsiteY2" fmla="*/ 25637 h 1102904"/>
                <a:gd name="connsiteX3" fmla="*/ 145279 w 1264778"/>
                <a:gd name="connsiteY3" fmla="*/ 42729 h 1102904"/>
                <a:gd name="connsiteX4" fmla="*/ 640935 w 1264778"/>
                <a:gd name="connsiteY4" fmla="*/ 239282 h 1102904"/>
                <a:gd name="connsiteX5" fmla="*/ 632389 w 1264778"/>
                <a:gd name="connsiteY5" fmla="*/ 333286 h 1102904"/>
                <a:gd name="connsiteX6" fmla="*/ 623843 w 1264778"/>
                <a:gd name="connsiteY6" fmla="*/ 358923 h 1102904"/>
                <a:gd name="connsiteX7" fmla="*/ 555477 w 1264778"/>
                <a:gd name="connsiteY7" fmla="*/ 410198 h 1102904"/>
                <a:gd name="connsiteX8" fmla="*/ 495657 w 1264778"/>
                <a:gd name="connsiteY8" fmla="*/ 495656 h 1102904"/>
                <a:gd name="connsiteX9" fmla="*/ 444382 w 1264778"/>
                <a:gd name="connsiteY9" fmla="*/ 564022 h 1102904"/>
                <a:gd name="connsiteX10" fmla="*/ 435836 w 1264778"/>
                <a:gd name="connsiteY10" fmla="*/ 598206 h 1102904"/>
                <a:gd name="connsiteX11" fmla="*/ 444382 w 1264778"/>
                <a:gd name="connsiteY11" fmla="*/ 649480 h 1102904"/>
                <a:gd name="connsiteX12" fmla="*/ 487111 w 1264778"/>
                <a:gd name="connsiteY12" fmla="*/ 692209 h 1102904"/>
                <a:gd name="connsiteX13" fmla="*/ 529840 w 1264778"/>
                <a:gd name="connsiteY13" fmla="*/ 709301 h 1102904"/>
                <a:gd name="connsiteX14" fmla="*/ 598206 w 1264778"/>
                <a:gd name="connsiteY14" fmla="*/ 743484 h 1102904"/>
                <a:gd name="connsiteX15" fmla="*/ 623843 w 1264778"/>
                <a:gd name="connsiteY15" fmla="*/ 760576 h 1102904"/>
                <a:gd name="connsiteX16" fmla="*/ 675118 w 1264778"/>
                <a:gd name="connsiteY16" fmla="*/ 769122 h 1102904"/>
                <a:gd name="connsiteX17" fmla="*/ 820397 w 1264778"/>
                <a:gd name="connsiteY17" fmla="*/ 777667 h 1102904"/>
                <a:gd name="connsiteX18" fmla="*/ 991313 w 1264778"/>
                <a:gd name="connsiteY18" fmla="*/ 803305 h 1102904"/>
                <a:gd name="connsiteX19" fmla="*/ 1034042 w 1264778"/>
                <a:gd name="connsiteY19" fmla="*/ 811851 h 1102904"/>
                <a:gd name="connsiteX20" fmla="*/ 1059679 w 1264778"/>
                <a:gd name="connsiteY20" fmla="*/ 820396 h 1102904"/>
                <a:gd name="connsiteX21" fmla="*/ 1093862 w 1264778"/>
                <a:gd name="connsiteY21" fmla="*/ 846034 h 1102904"/>
                <a:gd name="connsiteX22" fmla="*/ 1136591 w 1264778"/>
                <a:gd name="connsiteY22" fmla="*/ 922946 h 1102904"/>
                <a:gd name="connsiteX23" fmla="*/ 1162229 w 1264778"/>
                <a:gd name="connsiteY23" fmla="*/ 991312 h 1102904"/>
                <a:gd name="connsiteX24" fmla="*/ 1187866 w 1264778"/>
                <a:gd name="connsiteY24" fmla="*/ 1068224 h 1102904"/>
                <a:gd name="connsiteX25" fmla="*/ 1247686 w 1264778"/>
                <a:gd name="connsiteY25" fmla="*/ 1102408 h 1102904"/>
                <a:gd name="connsiteX26" fmla="*/ 1264778 w 1264778"/>
                <a:gd name="connsiteY26" fmla="*/ 1102408 h 110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64778" h="1102904">
                  <a:moveTo>
                    <a:pt x="0" y="0"/>
                  </a:moveTo>
                  <a:lnTo>
                    <a:pt x="68367" y="17092"/>
                  </a:lnTo>
                  <a:cubicBezTo>
                    <a:pt x="82520" y="20358"/>
                    <a:pt x="97316" y="21044"/>
                    <a:pt x="111096" y="25637"/>
                  </a:cubicBezTo>
                  <a:cubicBezTo>
                    <a:pt x="123182" y="29665"/>
                    <a:pt x="133464" y="37965"/>
                    <a:pt x="145279" y="42729"/>
                  </a:cubicBezTo>
                  <a:lnTo>
                    <a:pt x="640935" y="239282"/>
                  </a:lnTo>
                  <a:cubicBezTo>
                    <a:pt x="638086" y="270617"/>
                    <a:pt x="636839" y="302138"/>
                    <a:pt x="632389" y="333286"/>
                  </a:cubicBezTo>
                  <a:cubicBezTo>
                    <a:pt x="631115" y="342203"/>
                    <a:pt x="630213" y="352553"/>
                    <a:pt x="623843" y="358923"/>
                  </a:cubicBezTo>
                  <a:cubicBezTo>
                    <a:pt x="603700" y="379066"/>
                    <a:pt x="555477" y="410198"/>
                    <a:pt x="555477" y="410198"/>
                  </a:cubicBezTo>
                  <a:cubicBezTo>
                    <a:pt x="535537" y="438684"/>
                    <a:pt x="517379" y="468504"/>
                    <a:pt x="495657" y="495656"/>
                  </a:cubicBezTo>
                  <a:cubicBezTo>
                    <a:pt x="455057" y="546405"/>
                    <a:pt x="471591" y="523208"/>
                    <a:pt x="444382" y="564022"/>
                  </a:cubicBezTo>
                  <a:cubicBezTo>
                    <a:pt x="441533" y="575417"/>
                    <a:pt x="435836" y="586461"/>
                    <a:pt x="435836" y="598206"/>
                  </a:cubicBezTo>
                  <a:cubicBezTo>
                    <a:pt x="435836" y="615533"/>
                    <a:pt x="438903" y="633042"/>
                    <a:pt x="444382" y="649480"/>
                  </a:cubicBezTo>
                  <a:cubicBezTo>
                    <a:pt x="451219" y="669993"/>
                    <a:pt x="468878" y="683092"/>
                    <a:pt x="487111" y="692209"/>
                  </a:cubicBezTo>
                  <a:cubicBezTo>
                    <a:pt x="500832" y="699069"/>
                    <a:pt x="515912" y="702873"/>
                    <a:pt x="529840" y="709301"/>
                  </a:cubicBezTo>
                  <a:cubicBezTo>
                    <a:pt x="552973" y="719978"/>
                    <a:pt x="577007" y="729351"/>
                    <a:pt x="598206" y="743484"/>
                  </a:cubicBezTo>
                  <a:cubicBezTo>
                    <a:pt x="606752" y="749181"/>
                    <a:pt x="614099" y="757328"/>
                    <a:pt x="623843" y="760576"/>
                  </a:cubicBezTo>
                  <a:cubicBezTo>
                    <a:pt x="640281" y="766056"/>
                    <a:pt x="657856" y="767621"/>
                    <a:pt x="675118" y="769122"/>
                  </a:cubicBezTo>
                  <a:cubicBezTo>
                    <a:pt x="723446" y="773324"/>
                    <a:pt x="771971" y="774819"/>
                    <a:pt x="820397" y="777667"/>
                  </a:cubicBezTo>
                  <a:cubicBezTo>
                    <a:pt x="877369" y="786213"/>
                    <a:pt x="934822" y="792007"/>
                    <a:pt x="991313" y="803305"/>
                  </a:cubicBezTo>
                  <a:cubicBezTo>
                    <a:pt x="1005556" y="806154"/>
                    <a:pt x="1019951" y="808328"/>
                    <a:pt x="1034042" y="811851"/>
                  </a:cubicBezTo>
                  <a:cubicBezTo>
                    <a:pt x="1042781" y="814036"/>
                    <a:pt x="1051133" y="817548"/>
                    <a:pt x="1059679" y="820396"/>
                  </a:cubicBezTo>
                  <a:cubicBezTo>
                    <a:pt x="1071073" y="828942"/>
                    <a:pt x="1084399" y="835389"/>
                    <a:pt x="1093862" y="846034"/>
                  </a:cubicBezTo>
                  <a:cubicBezTo>
                    <a:pt x="1130929" y="887734"/>
                    <a:pt x="1122476" y="885306"/>
                    <a:pt x="1136591" y="922946"/>
                  </a:cubicBezTo>
                  <a:cubicBezTo>
                    <a:pt x="1147423" y="951832"/>
                    <a:pt x="1154472" y="964162"/>
                    <a:pt x="1162229" y="991312"/>
                  </a:cubicBezTo>
                  <a:cubicBezTo>
                    <a:pt x="1168482" y="1013199"/>
                    <a:pt x="1174264" y="1050088"/>
                    <a:pt x="1187866" y="1068224"/>
                  </a:cubicBezTo>
                  <a:cubicBezTo>
                    <a:pt x="1200670" y="1085296"/>
                    <a:pt x="1226616" y="1098194"/>
                    <a:pt x="1247686" y="1102408"/>
                  </a:cubicBezTo>
                  <a:cubicBezTo>
                    <a:pt x="1253273" y="1103525"/>
                    <a:pt x="1259081" y="1102408"/>
                    <a:pt x="1264778" y="1102408"/>
                  </a:cubicBezTo>
                </a:path>
              </a:pathLst>
            </a:custGeom>
            <a:noFill/>
            <a:ln w="412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20" name="Cubo 19">
              <a:extLst>
                <a:ext uri="{FF2B5EF4-FFF2-40B4-BE49-F238E27FC236}">
                  <a16:creationId xmlns:a16="http://schemas.microsoft.com/office/drawing/2014/main" id="{49BFE3B5-C30B-46DA-5BBA-772FBF07A6C9}"/>
                </a:ext>
              </a:extLst>
            </p:cNvPr>
            <p:cNvSpPr>
              <a:spLocks noChangeAspect="1"/>
            </p:cNvSpPr>
            <p:nvPr/>
          </p:nvSpPr>
          <p:spPr>
            <a:xfrm>
              <a:off x="6305191" y="2401671"/>
              <a:ext cx="125520" cy="102215"/>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22" name="Cubo 21">
              <a:extLst>
                <a:ext uri="{FF2B5EF4-FFF2-40B4-BE49-F238E27FC236}">
                  <a16:creationId xmlns:a16="http://schemas.microsoft.com/office/drawing/2014/main" id="{DD34CC51-7796-475F-3BE7-BAF19CDBEE93}"/>
                </a:ext>
              </a:extLst>
            </p:cNvPr>
            <p:cNvSpPr>
              <a:spLocks noChangeAspect="1"/>
            </p:cNvSpPr>
            <p:nvPr/>
          </p:nvSpPr>
          <p:spPr>
            <a:xfrm>
              <a:off x="6096136" y="2410619"/>
              <a:ext cx="151370" cy="123266"/>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21" name="Cubo 20">
              <a:extLst>
                <a:ext uri="{FF2B5EF4-FFF2-40B4-BE49-F238E27FC236}">
                  <a16:creationId xmlns:a16="http://schemas.microsoft.com/office/drawing/2014/main" id="{6BBAF8E8-BDE5-9F2D-9D5B-4DF5B06E0557}"/>
                </a:ext>
              </a:extLst>
            </p:cNvPr>
            <p:cNvSpPr>
              <a:spLocks noChangeAspect="1"/>
            </p:cNvSpPr>
            <p:nvPr/>
          </p:nvSpPr>
          <p:spPr>
            <a:xfrm>
              <a:off x="6214487" y="2442252"/>
              <a:ext cx="157373" cy="128155"/>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29" name="Cubo 28">
              <a:extLst>
                <a:ext uri="{FF2B5EF4-FFF2-40B4-BE49-F238E27FC236}">
                  <a16:creationId xmlns:a16="http://schemas.microsoft.com/office/drawing/2014/main" id="{FF4639A3-3BB1-16E7-86FB-770860FEFFFC}"/>
                </a:ext>
              </a:extLst>
            </p:cNvPr>
            <p:cNvSpPr>
              <a:spLocks noChangeAspect="1"/>
            </p:cNvSpPr>
            <p:nvPr/>
          </p:nvSpPr>
          <p:spPr>
            <a:xfrm>
              <a:off x="6767165" y="2259450"/>
              <a:ext cx="386130" cy="98780"/>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30" name="Cubo 29">
              <a:extLst>
                <a:ext uri="{FF2B5EF4-FFF2-40B4-BE49-F238E27FC236}">
                  <a16:creationId xmlns:a16="http://schemas.microsoft.com/office/drawing/2014/main" id="{B136D377-8B74-C5D2-2A25-93261F052A84}"/>
                </a:ext>
              </a:extLst>
            </p:cNvPr>
            <p:cNvSpPr>
              <a:spLocks noChangeAspect="1"/>
            </p:cNvSpPr>
            <p:nvPr/>
          </p:nvSpPr>
          <p:spPr>
            <a:xfrm>
              <a:off x="6811521" y="2127903"/>
              <a:ext cx="38050" cy="242841"/>
            </a:xfrm>
            <a:prstGeom prst="cub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grpSp>
      <p:sp>
        <p:nvSpPr>
          <p:cNvPr id="34" name="CuadroTexto 33">
            <a:extLst>
              <a:ext uri="{FF2B5EF4-FFF2-40B4-BE49-F238E27FC236}">
                <a16:creationId xmlns:a16="http://schemas.microsoft.com/office/drawing/2014/main" id="{F943CF5B-D25B-3A89-B700-E6FC970241A4}"/>
              </a:ext>
            </a:extLst>
          </p:cNvPr>
          <p:cNvSpPr txBox="1"/>
          <p:nvPr/>
        </p:nvSpPr>
        <p:spPr>
          <a:xfrm>
            <a:off x="721624" y="536497"/>
            <a:ext cx="4438652"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b="1" kern="1200" dirty="0">
                <a:solidFill>
                  <a:srgbClr val="65B3A6"/>
                </a:solidFill>
              </a:rPr>
              <a:t>Methodological approach: scale criterion</a:t>
            </a:r>
          </a:p>
        </p:txBody>
      </p:sp>
      <p:sp>
        <p:nvSpPr>
          <p:cNvPr id="35" name="CuadroTexto 34">
            <a:extLst>
              <a:ext uri="{FF2B5EF4-FFF2-40B4-BE49-F238E27FC236}">
                <a16:creationId xmlns:a16="http://schemas.microsoft.com/office/drawing/2014/main" id="{1B51749B-8273-0844-497F-F017EA1F704C}"/>
              </a:ext>
            </a:extLst>
          </p:cNvPr>
          <p:cNvSpPr txBox="1"/>
          <p:nvPr/>
        </p:nvSpPr>
        <p:spPr>
          <a:xfrm>
            <a:off x="759652" y="3490201"/>
            <a:ext cx="1072206"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kern="1200" dirty="0">
                <a:solidFill>
                  <a:srgbClr val="65B3A6"/>
                </a:solidFill>
                <a:latin typeface="+mj-lt"/>
              </a:rPr>
              <a:t>Buildings</a:t>
            </a:r>
          </a:p>
        </p:txBody>
      </p:sp>
      <p:sp>
        <p:nvSpPr>
          <p:cNvPr id="36" name="CuadroTexto 35">
            <a:extLst>
              <a:ext uri="{FF2B5EF4-FFF2-40B4-BE49-F238E27FC236}">
                <a16:creationId xmlns:a16="http://schemas.microsoft.com/office/drawing/2014/main" id="{74FDAC00-2222-8820-7B3C-8C6CD36FA57D}"/>
              </a:ext>
            </a:extLst>
          </p:cNvPr>
          <p:cNvSpPr txBox="1"/>
          <p:nvPr/>
        </p:nvSpPr>
        <p:spPr>
          <a:xfrm>
            <a:off x="3025094" y="3490201"/>
            <a:ext cx="1236580"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kern="1200" dirty="0">
                <a:solidFill>
                  <a:srgbClr val="65B3A6"/>
                </a:solidFill>
                <a:latin typeface="+mj-lt"/>
              </a:rPr>
              <a:t>Historical Sets</a:t>
            </a:r>
          </a:p>
        </p:txBody>
      </p:sp>
      <p:sp>
        <p:nvSpPr>
          <p:cNvPr id="37" name="CuadroTexto 36">
            <a:extLst>
              <a:ext uri="{FF2B5EF4-FFF2-40B4-BE49-F238E27FC236}">
                <a16:creationId xmlns:a16="http://schemas.microsoft.com/office/drawing/2014/main" id="{DB0D34B7-9357-297B-5D68-FCE295EB9582}"/>
              </a:ext>
            </a:extLst>
          </p:cNvPr>
          <p:cNvSpPr txBox="1"/>
          <p:nvPr/>
        </p:nvSpPr>
        <p:spPr>
          <a:xfrm>
            <a:off x="6016698" y="3490201"/>
            <a:ext cx="1006630"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kern="1200" dirty="0">
                <a:solidFill>
                  <a:srgbClr val="65B3A6"/>
                </a:solidFill>
                <a:latin typeface="+mj-lt"/>
              </a:rPr>
              <a:t>Landscapes</a:t>
            </a:r>
          </a:p>
        </p:txBody>
      </p:sp>
      <p:pic>
        <p:nvPicPr>
          <p:cNvPr id="12" name="Imagen 11">
            <a:extLst>
              <a:ext uri="{FF2B5EF4-FFF2-40B4-BE49-F238E27FC236}">
                <a16:creationId xmlns:a16="http://schemas.microsoft.com/office/drawing/2014/main" id="{C148A2EF-6EF7-821A-6E7D-386FEE317711}"/>
              </a:ext>
            </a:extLst>
          </p:cNvPr>
          <p:cNvPicPr>
            <a:picLocks noChangeAspect="1"/>
          </p:cNvPicPr>
          <p:nvPr/>
        </p:nvPicPr>
        <p:blipFill>
          <a:blip r:embed="rId2"/>
          <a:stretch/>
        </p:blipFill>
        <p:spPr bwMode="auto">
          <a:xfrm>
            <a:off x="7626429" y="0"/>
            <a:ext cx="1525682" cy="5143500"/>
          </a:xfrm>
          <a:prstGeom prst="rect">
            <a:avLst/>
          </a:prstGeom>
        </p:spPr>
      </p:pic>
    </p:spTree>
    <p:extLst>
      <p:ext uri="{BB962C8B-B14F-4D97-AF65-F5344CB8AC3E}">
        <p14:creationId xmlns:p14="http://schemas.microsoft.com/office/powerpoint/2010/main" val="39915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20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3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Imagen 1" descr="Una casa en construcción&#10;&#10;Descripción generada automáticamente">
            <a:extLst>
              <a:ext uri="{FF2B5EF4-FFF2-40B4-BE49-F238E27FC236}">
                <a16:creationId xmlns:a16="http://schemas.microsoft.com/office/drawing/2014/main" id="{0E7738A9-CC68-3BE0-E304-20FF6A6E6816}"/>
              </a:ext>
            </a:extLst>
          </p:cNvPr>
          <p:cNvPicPr>
            <a:picLocks noChangeAspect="1"/>
          </p:cNvPicPr>
          <p:nvPr/>
        </p:nvPicPr>
        <p:blipFill rotWithShape="1">
          <a:blip r:embed="rId3">
            <a:extLst>
              <a:ext uri="{28A0092B-C50C-407E-A947-70E740481C1C}">
                <a14:useLocalDpi xmlns:a14="http://schemas.microsoft.com/office/drawing/2010/main" val="0"/>
              </a:ext>
            </a:extLst>
          </a:blip>
          <a:srcRect b="15755"/>
          <a:stretch/>
        </p:blipFill>
        <p:spPr>
          <a:xfrm>
            <a:off x="0" y="7937"/>
            <a:ext cx="9144000" cy="5135563"/>
          </a:xfrm>
          <a:prstGeom prst="rect">
            <a:avLst/>
          </a:prstGeom>
        </p:spPr>
      </p:pic>
      <p:pic>
        <p:nvPicPr>
          <p:cNvPr id="1289976094" name="Imagen 1289976093"/>
          <p:cNvPicPr>
            <a:picLocks noChangeAspect="1"/>
          </p:cNvPicPr>
          <p:nvPr/>
        </p:nvPicPr>
        <p:blipFill>
          <a:blip r:embed="rId4"/>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CuadroTexto 2">
            <a:extLst>
              <a:ext uri="{FF2B5EF4-FFF2-40B4-BE49-F238E27FC236}">
                <a16:creationId xmlns:a16="http://schemas.microsoft.com/office/drawing/2014/main" id="{BAAD1DA9-39F4-48CA-D4D3-2730ABF71A62}"/>
              </a:ext>
            </a:extLst>
          </p:cNvPr>
          <p:cNvSpPr txBox="1"/>
          <p:nvPr/>
        </p:nvSpPr>
        <p:spPr>
          <a:xfrm>
            <a:off x="102136" y="102547"/>
            <a:ext cx="5918202" cy="528891"/>
          </a:xfrm>
          <a:prstGeom prst="rect">
            <a:avLst/>
          </a:prstGeom>
        </p:spPr>
        <p:txBody>
          <a:bodyPr vert="horz" lIns="91440" tIns="45720" rIns="91440" bIns="45720" rtlCol="0" anchor="b">
            <a:noAutofit/>
          </a:bodyPr>
          <a:lstStyle/>
          <a:p>
            <a:pPr marL="342900" marR="0" lvl="0" indent="-342900" algn="l" defTabSz="914400" rtl="0" eaLnBrk="1" fontAlgn="auto" latinLnBrk="0" hangingPunct="1">
              <a:lnSpc>
                <a:spcPct val="90000"/>
              </a:lnSpc>
              <a:spcBef>
                <a:spcPct val="0"/>
              </a:spcBef>
              <a:spcAft>
                <a:spcPts val="600"/>
              </a:spcAft>
              <a:buClrTx/>
              <a:buSzTx/>
              <a:buFontTx/>
              <a:buNone/>
              <a:tabLst/>
              <a:defRPr/>
            </a:pPr>
            <a:r>
              <a:rPr lang="en-US" sz="2000" b="1" dirty="0">
                <a:solidFill>
                  <a:schemeClr val="bg1"/>
                </a:solidFill>
                <a:latin typeface="+mj-lt"/>
              </a:rPr>
              <a:t>BUILDINGS</a:t>
            </a:r>
            <a:endParaRPr kumimoji="0" lang="en-US" sz="2000" b="1"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99889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79201" name="Picture 1"/>
          <p:cNvPicPr>
            <a:picLocks noChangeAspect="1" noChangeArrowheads="1"/>
          </p:cNvPicPr>
          <p:nvPr/>
        </p:nvPicPr>
        <p:blipFill>
          <a:blip r:embed="rId4"/>
          <a:srcRect/>
          <a:stretch>
            <a:fillRect/>
          </a:stretch>
        </p:blipFill>
        <p:spPr bwMode="auto">
          <a:xfrm>
            <a:off x="1110165" y="7939"/>
            <a:ext cx="5398211" cy="4807085"/>
          </a:xfrm>
          <a:prstGeom prst="rect">
            <a:avLst/>
          </a:prstGeom>
          <a:noFill/>
          <a:ln w="9525">
            <a:noFill/>
            <a:miter lim="800000"/>
            <a:headEnd/>
            <a:tailEnd/>
          </a:ln>
          <a:effectLst/>
        </p:spPr>
      </p:pic>
      <p:sp>
        <p:nvSpPr>
          <p:cNvPr id="2" name="Título 1">
            <a:extLst>
              <a:ext uri="{FF2B5EF4-FFF2-40B4-BE49-F238E27FC236}">
                <a16:creationId xmlns:a16="http://schemas.microsoft.com/office/drawing/2014/main" id="{B0E87BC6-C905-B99F-C8EA-13B46D510BFD}"/>
              </a:ext>
            </a:extLst>
          </p:cNvPr>
          <p:cNvSpPr>
            <a:spLocks noGrp="1"/>
          </p:cNvSpPr>
          <p:nvPr>
            <p:ph type="title"/>
          </p:nvPr>
        </p:nvSpPr>
        <p:spPr bwMode="auto">
          <a:xfrm>
            <a:off x="1165584" y="4835805"/>
            <a:ext cx="3550749" cy="234304"/>
          </a:xfrm>
        </p:spPr>
        <p:txBody>
          <a:bodyPr>
            <a:noAutofit/>
          </a:bodyPr>
          <a:lstStyle/>
          <a:p>
            <a:pPr>
              <a:defRPr/>
            </a:pPr>
            <a:r>
              <a:rPr lang="es-ES_tradnl" sz="1000" i="1" dirty="0">
                <a:solidFill>
                  <a:srgbClr val="65B3A6"/>
                </a:solidFill>
              </a:rPr>
              <a:t>(“The Alhambra, a </a:t>
            </a:r>
            <a:r>
              <a:rPr lang="es-ES_tradnl" sz="1000" i="1" dirty="0" err="1">
                <a:solidFill>
                  <a:srgbClr val="65B3A6"/>
                </a:solidFill>
              </a:rPr>
              <a:t>monument</a:t>
            </a:r>
            <a:r>
              <a:rPr lang="es-ES_tradnl" sz="1000" i="1" dirty="0">
                <a:solidFill>
                  <a:srgbClr val="65B3A6"/>
                </a:solidFill>
              </a:rPr>
              <a:t> sensitive </a:t>
            </a:r>
            <a:r>
              <a:rPr lang="es-ES_tradnl" sz="1000" i="1" dirty="0" err="1">
                <a:solidFill>
                  <a:srgbClr val="65B3A6"/>
                </a:solidFill>
              </a:rPr>
              <a:t>to</a:t>
            </a:r>
            <a:r>
              <a:rPr lang="es-ES_tradnl" sz="1000" i="1" dirty="0">
                <a:solidFill>
                  <a:srgbClr val="65B3A6"/>
                </a:solidFill>
              </a:rPr>
              <a:t> </a:t>
            </a:r>
            <a:r>
              <a:rPr lang="es-ES_tradnl" sz="1000" i="1" dirty="0" err="1">
                <a:solidFill>
                  <a:srgbClr val="65B3A6"/>
                </a:solidFill>
              </a:rPr>
              <a:t>drought</a:t>
            </a:r>
            <a:r>
              <a:rPr lang="es-ES_tradnl" sz="1000" i="1" dirty="0">
                <a:solidFill>
                  <a:srgbClr val="65B3A6"/>
                </a:solidFill>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91CF8BC5-FE56-6DA5-9A91-21C2296F0520}"/>
              </a:ext>
            </a:extLst>
          </p:cNvPr>
          <p:cNvSpPr txBox="1"/>
          <p:nvPr/>
        </p:nvSpPr>
        <p:spPr>
          <a:xfrm>
            <a:off x="307974" y="160338"/>
            <a:ext cx="7170511" cy="3694281"/>
          </a:xfrm>
          <a:prstGeom prst="rect">
            <a:avLst/>
          </a:prstGeom>
          <a:noFill/>
        </p:spPr>
        <p:txBody>
          <a:bodyPr wrap="square">
            <a:spAutoFit/>
          </a:bodyPr>
          <a:lstStyle/>
          <a:p>
            <a:pPr algn="just">
              <a:lnSpc>
                <a:spcPct val="115000"/>
              </a:lnSpc>
              <a:spcAft>
                <a:spcPts val="1000"/>
              </a:spcAft>
            </a:pPr>
            <a:r>
              <a:rPr lang="es-ES" sz="1400" u="sng" dirty="0">
                <a:solidFill>
                  <a:srgbClr val="65B3A6"/>
                </a:solidFill>
                <a:effectLst/>
                <a:latin typeface="+mj-lt"/>
                <a:ea typeface="Calibri" panose="020F0502020204030204" pitchFamily="34" charset="0"/>
                <a:cs typeface="Times New Roman" panose="02020603050405020304" pitchFamily="18" charset="0"/>
              </a:rPr>
              <a:t>General </a:t>
            </a:r>
            <a:r>
              <a:rPr lang="es-ES" sz="1400" u="sng" dirty="0" err="1">
                <a:solidFill>
                  <a:srgbClr val="65B3A6"/>
                </a:solidFill>
                <a:effectLst/>
                <a:latin typeface="+mj-lt"/>
                <a:ea typeface="Calibri" panose="020F0502020204030204" pitchFamily="34" charset="0"/>
                <a:cs typeface="Times New Roman" panose="02020603050405020304" pitchFamily="18" charset="0"/>
              </a:rPr>
              <a:t>criteria</a:t>
            </a:r>
            <a:r>
              <a:rPr lang="es-ES" sz="1400" u="sng" dirty="0">
                <a:solidFill>
                  <a:srgbClr val="65B3A6"/>
                </a:solidFill>
                <a:effectLst/>
                <a:latin typeface="+mj-lt"/>
                <a:ea typeface="Calibri" panose="020F0502020204030204" pitchFamily="34" charset="0"/>
                <a:cs typeface="Times New Roman" panose="02020603050405020304" pitchFamily="18" charset="0"/>
              </a:rPr>
              <a:t>:</a:t>
            </a:r>
            <a:endParaRPr lang="es-ES" sz="900" dirty="0">
              <a:solidFill>
                <a:srgbClr val="ED7D31"/>
              </a:solidFill>
              <a:effectLst/>
              <a:latin typeface="+mj-lt"/>
              <a:ea typeface="Calibri" panose="020F0502020204030204" pitchFamily="34" charset="0"/>
              <a:cs typeface="Times New Roman" panose="02020603050405020304" pitchFamily="18" charset="0"/>
            </a:endParaRPr>
          </a:p>
          <a:p>
            <a:pPr algn="just">
              <a:lnSpc>
                <a:spcPct val="115000"/>
              </a:lnSpc>
              <a:spcAft>
                <a:spcPts val="1000"/>
              </a:spcAft>
            </a:pPr>
            <a:r>
              <a:rPr lang="en-US" sz="1400" b="1" dirty="0">
                <a:solidFill>
                  <a:srgbClr val="65B3A6"/>
                </a:solidFill>
                <a:effectLst/>
                <a:latin typeface="+mj-lt"/>
                <a:ea typeface="Calibri" panose="020F0502020204030204" pitchFamily="34" charset="0"/>
                <a:cs typeface="Times New Roman" panose="02020603050405020304" pitchFamily="18" charset="0"/>
              </a:rPr>
              <a:t>Previous energy efficiency. </a:t>
            </a:r>
            <a:r>
              <a:rPr lang="en-US" sz="1400" dirty="0">
                <a:solidFill>
                  <a:srgbClr val="65B3A6"/>
                </a:solidFill>
                <a:effectLst/>
                <a:latin typeface="+mj-lt"/>
                <a:ea typeface="Calibri" panose="020F0502020204030204" pitchFamily="34" charset="0"/>
                <a:cs typeface="Times New Roman" panose="02020603050405020304" pitchFamily="18" charset="0"/>
              </a:rPr>
              <a:t>One of the criteria to be assessed will be the existence of energy efficiency measures previously adopted in the property, respecting the specific cultural values ​​of the Asset of Cultural Interest.</a:t>
            </a:r>
          </a:p>
          <a:p>
            <a:pPr algn="just">
              <a:lnSpc>
                <a:spcPct val="115000"/>
              </a:lnSpc>
              <a:spcAft>
                <a:spcPts val="1000"/>
              </a:spcAft>
            </a:pPr>
            <a:endParaRPr lang="es-ES" sz="8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15000"/>
              </a:lnSpc>
              <a:spcAft>
                <a:spcPts val="1000"/>
              </a:spcAft>
            </a:pPr>
            <a:r>
              <a:rPr lang="en-US" sz="1400" b="1" dirty="0">
                <a:solidFill>
                  <a:srgbClr val="65B3A6"/>
                </a:solidFill>
                <a:effectLst/>
                <a:latin typeface="+mj-lt"/>
                <a:ea typeface="Calibri" panose="020F0502020204030204" pitchFamily="34" charset="0"/>
                <a:cs typeface="Times New Roman" panose="02020603050405020304" pitchFamily="18" charset="0"/>
              </a:rPr>
              <a:t>Visual criteria. </a:t>
            </a:r>
            <a:r>
              <a:rPr lang="en-US" sz="1400" dirty="0">
                <a:solidFill>
                  <a:srgbClr val="65B3A6"/>
                </a:solidFill>
                <a:effectLst/>
                <a:latin typeface="+mj-lt"/>
                <a:ea typeface="Calibri" panose="020F0502020204030204" pitchFamily="34" charset="0"/>
                <a:cs typeface="Times New Roman" panose="02020603050405020304" pitchFamily="18" charset="0"/>
              </a:rPr>
              <a:t>One of the most important criteria is the visual condition that will be evaluated from three scales:</a:t>
            </a:r>
          </a:p>
          <a:p>
            <a:pPr algn="just">
              <a:lnSpc>
                <a:spcPct val="115000"/>
              </a:lnSpc>
              <a:spcAft>
                <a:spcPts val="1000"/>
              </a:spcAft>
            </a:pPr>
            <a:endParaRPr lang="es-ES" sz="6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u="sng" dirty="0">
                <a:solidFill>
                  <a:srgbClr val="65B3A6"/>
                </a:solidFill>
                <a:effectLst/>
                <a:latin typeface="+mj-lt"/>
                <a:ea typeface="Calibri" panose="020F0502020204030204" pitchFamily="34" charset="0"/>
                <a:cs typeface="Times New Roman" panose="02020603050405020304" pitchFamily="18" charset="0"/>
              </a:rPr>
              <a:t>Immediate vision:</a:t>
            </a:r>
            <a:r>
              <a:rPr lang="en-US" sz="1400" dirty="0">
                <a:solidFill>
                  <a:srgbClr val="65B3A6"/>
                </a:solidFill>
                <a:effectLst/>
                <a:latin typeface="+mj-lt"/>
                <a:ea typeface="Calibri" panose="020F0502020204030204" pitchFamily="34" charset="0"/>
                <a:cs typeface="Times New Roman" panose="02020603050405020304" pitchFamily="18" charset="0"/>
              </a:rPr>
              <a:t> visual impact at street level by pedestrians.</a:t>
            </a:r>
          </a:p>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u="sng" dirty="0">
                <a:solidFill>
                  <a:srgbClr val="65B3A6"/>
                </a:solidFill>
                <a:effectLst/>
                <a:latin typeface="+mj-lt"/>
                <a:ea typeface="Calibri" panose="020F0502020204030204" pitchFamily="34" charset="0"/>
                <a:cs typeface="Times New Roman" panose="02020603050405020304" pitchFamily="18" charset="0"/>
              </a:rPr>
              <a:t>Near vision:</a:t>
            </a:r>
            <a:r>
              <a:rPr lang="en-US" sz="1400" dirty="0">
                <a:solidFill>
                  <a:srgbClr val="65B3A6"/>
                </a:solidFill>
                <a:effectLst/>
                <a:latin typeface="+mj-lt"/>
                <a:ea typeface="Calibri" panose="020F0502020204030204" pitchFamily="34" charset="0"/>
                <a:cs typeface="Times New Roman" panose="02020603050405020304" pitchFamily="18" charset="0"/>
              </a:rPr>
              <a:t> visual impact from the protection environment of the Property</a:t>
            </a:r>
            <a:r>
              <a:rPr lang="es-ES" sz="1400" dirty="0">
                <a:solidFill>
                  <a:srgbClr val="65B3A6"/>
                </a:solidFill>
                <a:effectLst/>
                <a:latin typeface="+mj-lt"/>
                <a:ea typeface="Calibri" panose="020F0502020204030204" pitchFamily="34" charset="0"/>
                <a:cs typeface="Times New Roman" panose="02020603050405020304" pitchFamily="18" charset="0"/>
              </a:rPr>
              <a:t>.</a:t>
            </a:r>
            <a:endParaRPr lang="es-ES" sz="3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u="sng" dirty="0">
                <a:solidFill>
                  <a:srgbClr val="65B3A6"/>
                </a:solidFill>
                <a:effectLst/>
                <a:latin typeface="+mj-lt"/>
                <a:ea typeface="Calibri" panose="020F0502020204030204" pitchFamily="34" charset="0"/>
                <a:cs typeface="Times New Roman" panose="02020603050405020304" pitchFamily="18" charset="0"/>
              </a:rPr>
              <a:t>Distant vision:</a:t>
            </a:r>
            <a:r>
              <a:rPr lang="en-US" sz="1400" dirty="0">
                <a:solidFill>
                  <a:srgbClr val="65B3A6"/>
                </a:solidFill>
                <a:effectLst/>
                <a:latin typeface="+mj-lt"/>
                <a:ea typeface="Calibri" panose="020F0502020204030204" pitchFamily="34" charset="0"/>
                <a:cs typeface="Times New Roman" panose="02020603050405020304" pitchFamily="18" charset="0"/>
              </a:rPr>
              <a:t> visual impact from viewpoints or singular points inside and outside the  urban area, towards the property or the complex where it is located.</a:t>
            </a:r>
            <a:endParaRPr lang="es-ES" sz="1400" dirty="0">
              <a:solidFill>
                <a:srgbClr val="ED7D3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0835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CuadroTexto 2">
            <a:extLst>
              <a:ext uri="{FF2B5EF4-FFF2-40B4-BE49-F238E27FC236}">
                <a16:creationId xmlns:a16="http://schemas.microsoft.com/office/drawing/2014/main" id="{636F1A8F-881D-BA41-51FC-37291C6FF038}"/>
              </a:ext>
            </a:extLst>
          </p:cNvPr>
          <p:cNvSpPr txBox="1"/>
          <p:nvPr/>
        </p:nvSpPr>
        <p:spPr>
          <a:xfrm>
            <a:off x="246185" y="299810"/>
            <a:ext cx="7380244" cy="4357796"/>
          </a:xfrm>
          <a:prstGeom prst="rect">
            <a:avLst/>
          </a:prstGeom>
          <a:noFill/>
        </p:spPr>
        <p:txBody>
          <a:bodyPr wrap="square">
            <a:spAutoFit/>
          </a:bodyPr>
          <a:lstStyle/>
          <a:p>
            <a:pPr algn="just">
              <a:lnSpc>
                <a:spcPct val="115000"/>
              </a:lnSpc>
              <a:spcAft>
                <a:spcPts val="1000"/>
              </a:spcAft>
            </a:pPr>
            <a:r>
              <a:rPr lang="es-ES" sz="1400" u="sng" dirty="0" err="1">
                <a:solidFill>
                  <a:srgbClr val="65B3A6"/>
                </a:solidFill>
                <a:effectLst/>
                <a:latin typeface="+mj-lt"/>
                <a:ea typeface="Calibri" panose="020F0502020204030204" pitchFamily="34" charset="0"/>
                <a:cs typeface="Times New Roman" panose="02020603050405020304" pitchFamily="18" charset="0"/>
              </a:rPr>
              <a:t>Technical-aesthetic</a:t>
            </a:r>
            <a:r>
              <a:rPr lang="es-ES" sz="1400" u="sng" dirty="0">
                <a:solidFill>
                  <a:srgbClr val="65B3A6"/>
                </a:solidFill>
                <a:effectLst/>
                <a:latin typeface="+mj-lt"/>
                <a:ea typeface="Calibri" panose="020F0502020204030204" pitchFamily="34" charset="0"/>
                <a:cs typeface="Times New Roman" panose="02020603050405020304" pitchFamily="18" charset="0"/>
              </a:rPr>
              <a:t> </a:t>
            </a:r>
            <a:r>
              <a:rPr lang="es-ES" sz="1400" u="sng" dirty="0" err="1">
                <a:solidFill>
                  <a:srgbClr val="65B3A6"/>
                </a:solidFill>
                <a:effectLst/>
                <a:latin typeface="+mj-lt"/>
                <a:ea typeface="Calibri" panose="020F0502020204030204" pitchFamily="34" charset="0"/>
                <a:cs typeface="Times New Roman" panose="02020603050405020304" pitchFamily="18" charset="0"/>
              </a:rPr>
              <a:t>criteria</a:t>
            </a:r>
            <a:r>
              <a:rPr lang="es-ES" sz="1400" u="sng" dirty="0">
                <a:solidFill>
                  <a:srgbClr val="65B3A6"/>
                </a:solidFill>
                <a:effectLst/>
                <a:latin typeface="+mj-lt"/>
                <a:ea typeface="Calibri" panose="020F0502020204030204" pitchFamily="34" charset="0"/>
                <a:cs typeface="Times New Roman" panose="02020603050405020304" pitchFamily="18" charset="0"/>
              </a:rPr>
              <a:t>.</a:t>
            </a:r>
          </a:p>
          <a:p>
            <a:pPr algn="just">
              <a:lnSpc>
                <a:spcPct val="115000"/>
              </a:lnSpc>
              <a:spcAft>
                <a:spcPts val="10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In the case of Monuments on urban land, whenever possible, the criterion of locating the PVs on the roofs of secondary or annexed buildings and out of sight of pedestrians will be chosen.</a:t>
            </a:r>
          </a:p>
          <a:p>
            <a:pPr algn="just">
              <a:lnSpc>
                <a:spcPct val="115000"/>
              </a:lnSpc>
              <a:spcAft>
                <a:spcPts val="10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In the case of Monuments on rustic lands, whenever possible, the criterion of locating the PVs on the ground (with visual plant barriers) will be followed or, if this is not possible, in secondary or auxiliary buildings, out of sight of the pedestrian.</a:t>
            </a:r>
          </a:p>
          <a:p>
            <a:pPr algn="just">
              <a:lnSpc>
                <a:spcPct val="115000"/>
              </a:lnSpc>
              <a:spcAft>
                <a:spcPts val="10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If it is not possible to locate them on the ground or on the roof of auxiliary buildings, they may be located on the roof of the Property, under the following conditions:</a:t>
            </a:r>
          </a:p>
          <a:p>
            <a:pPr algn="just">
              <a:lnSpc>
                <a:spcPct val="115000"/>
              </a:lnSpc>
              <a:spcAft>
                <a:spcPts val="1000"/>
              </a:spcAft>
            </a:pPr>
            <a:r>
              <a:rPr lang="en-US" sz="1400" dirty="0">
                <a:solidFill>
                  <a:srgbClr val="65B3A6"/>
                </a:solidFill>
                <a:latin typeface="+mj-lt"/>
                <a:ea typeface="Calibri" panose="020F0502020204030204" pitchFamily="34" charset="0"/>
                <a:cs typeface="Times New Roman" panose="02020603050405020304" pitchFamily="18" charset="0"/>
              </a:rPr>
              <a:t>  </a:t>
            </a: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Its arrangement will be preferable in properties with flat roofs and a parapet.</a:t>
            </a:r>
            <a:endParaRPr lang="es-ES" sz="1400" dirty="0">
              <a:solidFill>
                <a:srgbClr val="65B3A6"/>
              </a:solidFill>
              <a:effectLst/>
              <a:latin typeface="+mj-lt"/>
              <a:ea typeface="Calibri" panose="020F0502020204030204" pitchFamily="34" charset="0"/>
              <a:cs typeface="Times New Roman" panose="02020603050405020304" pitchFamily="18" charset="0"/>
            </a:endParaRPr>
          </a:p>
          <a:p>
            <a:pPr marL="180340" indent="-90170"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In the case of properties with sloping roofs, they will be located towards interior areas.</a:t>
            </a:r>
            <a:endParaRPr lang="es-ES" sz="1400" dirty="0">
              <a:solidFill>
                <a:srgbClr val="65B3A6"/>
              </a:solidFill>
              <a:effectLst/>
              <a:latin typeface="+mj-lt"/>
              <a:ea typeface="Calibri" panose="020F0502020204030204" pitchFamily="34" charset="0"/>
              <a:cs typeface="Times New Roman" panose="02020603050405020304" pitchFamily="18" charset="0"/>
            </a:endParaRPr>
          </a:p>
          <a:p>
            <a:pPr marL="180340" indent="-90170" algn="just">
              <a:lnSpc>
                <a:spcPct val="115000"/>
              </a:lnSpc>
              <a:spcAft>
                <a:spcPts val="1000"/>
              </a:spcAft>
            </a:pPr>
            <a:endParaRPr lang="es-ES" sz="1400" dirty="0">
              <a:solidFill>
                <a:srgbClr val="ED7D3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5431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a:extLst>
              <a:ext uri="{FF2B5EF4-FFF2-40B4-BE49-F238E27FC236}">
                <a16:creationId xmlns:a16="http://schemas.microsoft.com/office/drawing/2014/main" id="{4A6D4BE2-8D70-D7D3-DBE3-7528B3274339}"/>
              </a:ext>
            </a:extLst>
          </p:cNvPr>
          <p:cNvPicPr>
            <a:picLocks noChangeAspect="1"/>
          </p:cNvPicPr>
          <p:nvPr/>
        </p:nvPicPr>
        <p:blipFill>
          <a:blip r:embed="rId4"/>
          <a:stretch>
            <a:fillRect/>
          </a:stretch>
        </p:blipFill>
        <p:spPr>
          <a:xfrm>
            <a:off x="0" y="0"/>
            <a:ext cx="4168257" cy="1986869"/>
          </a:xfrm>
          <a:prstGeom prst="rect">
            <a:avLst/>
          </a:prstGeom>
        </p:spPr>
      </p:pic>
      <p:pic>
        <p:nvPicPr>
          <p:cNvPr id="3" name="Imagen 2" descr="Casa de color blanco&#10;&#10;Descripción generada automáticamente con confianza media">
            <a:extLst>
              <a:ext uri="{FF2B5EF4-FFF2-40B4-BE49-F238E27FC236}">
                <a16:creationId xmlns:a16="http://schemas.microsoft.com/office/drawing/2014/main" id="{68290378-19DE-4FFA-6601-A337E4FB5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0544" y="1832028"/>
            <a:ext cx="4915886" cy="2759871"/>
          </a:xfrm>
          <a:prstGeom prst="rect">
            <a:avLst/>
          </a:prstGeom>
        </p:spPr>
      </p:pic>
      <p:sp>
        <p:nvSpPr>
          <p:cNvPr id="4" name="CuadroTexto 3">
            <a:extLst>
              <a:ext uri="{FF2B5EF4-FFF2-40B4-BE49-F238E27FC236}">
                <a16:creationId xmlns:a16="http://schemas.microsoft.com/office/drawing/2014/main" id="{A10B8667-F483-A0C6-2A9F-EFB3E5840D13}"/>
              </a:ext>
            </a:extLst>
          </p:cNvPr>
          <p:cNvSpPr txBox="1"/>
          <p:nvPr/>
        </p:nvSpPr>
        <p:spPr>
          <a:xfrm>
            <a:off x="4975744" y="353267"/>
            <a:ext cx="2053705"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b="1" kern="1200" dirty="0">
                <a:solidFill>
                  <a:srgbClr val="65B3A6"/>
                </a:solidFill>
                <a:latin typeface="+mj-lt"/>
              </a:rPr>
              <a:t>SITUATIONS TO AVOID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a:extLst>
              <a:ext uri="{FF2B5EF4-FFF2-40B4-BE49-F238E27FC236}">
                <a16:creationId xmlns:a16="http://schemas.microsoft.com/office/drawing/2014/main" id="{62A3187C-00FF-57BD-31CE-CA38EAABB56E}"/>
              </a:ext>
            </a:extLst>
          </p:cNvPr>
          <p:cNvPicPr>
            <a:picLocks noChangeAspect="1"/>
          </p:cNvPicPr>
          <p:nvPr/>
        </p:nvPicPr>
        <p:blipFill>
          <a:blip r:embed="rId4"/>
          <a:stretch>
            <a:fillRect/>
          </a:stretch>
        </p:blipFill>
        <p:spPr>
          <a:xfrm>
            <a:off x="3771900" y="802903"/>
            <a:ext cx="3620126" cy="3537694"/>
          </a:xfrm>
          <a:prstGeom prst="rect">
            <a:avLst/>
          </a:prstGeom>
        </p:spPr>
      </p:pic>
      <p:pic>
        <p:nvPicPr>
          <p:cNvPr id="3" name="Imagen 2">
            <a:extLst>
              <a:ext uri="{FF2B5EF4-FFF2-40B4-BE49-F238E27FC236}">
                <a16:creationId xmlns:a16="http://schemas.microsoft.com/office/drawing/2014/main" id="{7902928A-5E16-7BDB-317A-DD76D7A08FE5}"/>
              </a:ext>
            </a:extLst>
          </p:cNvPr>
          <p:cNvPicPr>
            <a:picLocks noChangeAspect="1"/>
          </p:cNvPicPr>
          <p:nvPr/>
        </p:nvPicPr>
        <p:blipFill>
          <a:blip r:embed="rId5"/>
          <a:stretch>
            <a:fillRect/>
          </a:stretch>
        </p:blipFill>
        <p:spPr>
          <a:xfrm>
            <a:off x="424229" y="1458284"/>
            <a:ext cx="2972376" cy="2226931"/>
          </a:xfrm>
          <a:prstGeom prst="rect">
            <a:avLst/>
          </a:prstGeom>
        </p:spPr>
      </p:pic>
      <p:sp>
        <p:nvSpPr>
          <p:cNvPr id="4" name="CuadroTexto 3">
            <a:extLst>
              <a:ext uri="{FF2B5EF4-FFF2-40B4-BE49-F238E27FC236}">
                <a16:creationId xmlns:a16="http://schemas.microsoft.com/office/drawing/2014/main" id="{81E167C5-281F-793D-740E-714AFECD4FDE}"/>
              </a:ext>
            </a:extLst>
          </p:cNvPr>
          <p:cNvSpPr txBox="1"/>
          <p:nvPr/>
        </p:nvSpPr>
        <p:spPr bwMode="auto">
          <a:xfrm>
            <a:off x="709752" y="379963"/>
            <a:ext cx="2596784"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b="1" kern="1200" dirty="0">
                <a:solidFill>
                  <a:srgbClr val="65B3A6"/>
                </a:solidFill>
                <a:latin typeface="+mj-lt"/>
              </a:rPr>
              <a:t>RECOMMENDED </a:t>
            </a:r>
            <a:r>
              <a:rPr lang="en-US" sz="1200" b="1" kern="1200" dirty="0">
                <a:solidFill>
                  <a:srgbClr val="65B3A6"/>
                </a:solidFill>
              </a:rPr>
              <a:t>SITUATIONS </a:t>
            </a:r>
            <a:endParaRPr lang="en-US" sz="1200" b="1" kern="1200" dirty="0">
              <a:solidFill>
                <a:srgbClr val="65B3A6"/>
              </a:solidFill>
              <a:latin typeface="+mj-lt"/>
            </a:endParaRPr>
          </a:p>
        </p:txBody>
      </p:sp>
    </p:spTree>
    <p:extLst>
      <p:ext uri="{BB962C8B-B14F-4D97-AF65-F5344CB8AC3E}">
        <p14:creationId xmlns:p14="http://schemas.microsoft.com/office/powerpoint/2010/main" val="206075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descr="Vista de un edificio&#10;&#10;Descripción generada automáticamente con confianza media">
            <a:extLst>
              <a:ext uri="{FF2B5EF4-FFF2-40B4-BE49-F238E27FC236}">
                <a16:creationId xmlns:a16="http://schemas.microsoft.com/office/drawing/2014/main" id="{B1847495-AE1A-2AF7-5095-582C74A2A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37"/>
            <a:ext cx="5070021" cy="2477869"/>
          </a:xfrm>
          <a:prstGeom prst="rect">
            <a:avLst/>
          </a:prstGeom>
        </p:spPr>
      </p:pic>
      <p:pic>
        <p:nvPicPr>
          <p:cNvPr id="3" name="Imagen 2" descr="Vista de una ciudad&#10;&#10;Descripción generada automáticamente con confianza media">
            <a:extLst>
              <a:ext uri="{FF2B5EF4-FFF2-40B4-BE49-F238E27FC236}">
                <a16:creationId xmlns:a16="http://schemas.microsoft.com/office/drawing/2014/main" id="{018EA739-B63F-B84D-AFF7-1C839485AE22}"/>
              </a:ext>
            </a:extLst>
          </p:cNvPr>
          <p:cNvPicPr>
            <a:picLocks noChangeAspect="1"/>
          </p:cNvPicPr>
          <p:nvPr/>
        </p:nvPicPr>
        <p:blipFill rotWithShape="1">
          <a:blip r:embed="rId5">
            <a:extLst>
              <a:ext uri="{28A0092B-C50C-407E-A947-70E740481C1C}">
                <a14:useLocalDpi xmlns:a14="http://schemas.microsoft.com/office/drawing/2010/main" val="0"/>
              </a:ext>
            </a:extLst>
          </a:blip>
          <a:srcRect l="12936"/>
          <a:stretch/>
        </p:blipFill>
        <p:spPr>
          <a:xfrm>
            <a:off x="4490357" y="1246871"/>
            <a:ext cx="3063590" cy="3518807"/>
          </a:xfrm>
          <a:prstGeom prst="rect">
            <a:avLst/>
          </a:prstGeom>
        </p:spPr>
      </p:pic>
      <p:sp>
        <p:nvSpPr>
          <p:cNvPr id="4" name="CuadroTexto 3">
            <a:extLst>
              <a:ext uri="{FF2B5EF4-FFF2-40B4-BE49-F238E27FC236}">
                <a16:creationId xmlns:a16="http://schemas.microsoft.com/office/drawing/2014/main" id="{DEEE67DA-695B-AFB6-8DDE-B37E50183E1A}"/>
              </a:ext>
            </a:extLst>
          </p:cNvPr>
          <p:cNvSpPr txBox="1"/>
          <p:nvPr/>
        </p:nvSpPr>
        <p:spPr bwMode="auto">
          <a:xfrm>
            <a:off x="558940" y="2807940"/>
            <a:ext cx="2596784"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b="1" kern="1200" dirty="0">
                <a:solidFill>
                  <a:srgbClr val="65B3A6"/>
                </a:solidFill>
                <a:latin typeface="+mj-lt"/>
              </a:rPr>
              <a:t>RECOMMENDED </a:t>
            </a:r>
            <a:r>
              <a:rPr lang="en-US" sz="1200" b="1" kern="1200" dirty="0">
                <a:solidFill>
                  <a:srgbClr val="65B3A6"/>
                </a:solidFill>
              </a:rPr>
              <a:t>SITUATIONS </a:t>
            </a:r>
            <a:endParaRPr lang="en-US" sz="1200" b="1" kern="1200" dirty="0">
              <a:solidFill>
                <a:srgbClr val="65B3A6"/>
              </a:solidFill>
              <a:latin typeface="+mj-lt"/>
            </a:endParaRPr>
          </a:p>
        </p:txBody>
      </p:sp>
    </p:spTree>
    <p:extLst>
      <p:ext uri="{BB962C8B-B14F-4D97-AF65-F5344CB8AC3E}">
        <p14:creationId xmlns:p14="http://schemas.microsoft.com/office/powerpoint/2010/main" val="202561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F36841CA-AFA1-8740-BD90-FF0DD78045B9}"/>
              </a:ext>
            </a:extLst>
          </p:cNvPr>
          <p:cNvSpPr txBox="1"/>
          <p:nvPr/>
        </p:nvSpPr>
        <p:spPr>
          <a:xfrm>
            <a:off x="328246" y="323622"/>
            <a:ext cx="7223718" cy="3893310"/>
          </a:xfrm>
          <a:prstGeom prst="rect">
            <a:avLst/>
          </a:prstGeom>
          <a:noFill/>
        </p:spPr>
        <p:txBody>
          <a:bodyPr wrap="square">
            <a:spAutoFit/>
          </a:bodyPr>
          <a:lstStyle/>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The PVs will be anti-reflective. The fence and frame in matte.</a:t>
            </a:r>
          </a:p>
          <a:p>
            <a:pPr algn="just">
              <a:lnSpc>
                <a:spcPct val="115000"/>
              </a:lnSpc>
              <a:spcAft>
                <a:spcPts val="1000"/>
              </a:spcAft>
            </a:pPr>
            <a:endParaRPr lang="es-ES" sz="300" dirty="0">
              <a:solidFill>
                <a:srgbClr val="65B3A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sz="1600" dirty="0">
                <a:solidFill>
                  <a:srgbClr val="65B3A6"/>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The supporting substructure shall be prevented from protruding beneath the panels.</a:t>
            </a:r>
          </a:p>
          <a:p>
            <a:pPr algn="just">
              <a:lnSpc>
                <a:spcPct val="115000"/>
              </a:lnSpc>
              <a:spcAft>
                <a:spcPts val="1000"/>
              </a:spcAft>
            </a:pPr>
            <a:endParaRPr lang="es-ES" sz="300" dirty="0">
              <a:solidFill>
                <a:srgbClr val="65B3A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sz="1600" dirty="0">
                <a:solidFill>
                  <a:srgbClr val="65B3A6"/>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In no case will the PVs occupy the entire extension of the roof, being installed in a maximum percentage, established by the competent body in matters of cultural heritage, and following the criterion of grouping or concentration in a harmonious way (avoiding staggered, asymmetrical or dispersed arrangements by the cover).</a:t>
            </a:r>
            <a:endParaRPr lang="es-ES" sz="14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15000"/>
              </a:lnSpc>
              <a:spcAft>
                <a:spcPts val="1000"/>
              </a:spcAft>
            </a:pPr>
            <a:endParaRPr lang="es-ES" sz="300" dirty="0">
              <a:solidFill>
                <a:srgbClr val="65B3A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sz="1600" dirty="0">
                <a:solidFill>
                  <a:srgbClr val="65B3A6"/>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Renewable energy installations, whether on the ground or on the roof, will adopt the principle of reversibility.</a:t>
            </a:r>
          </a:p>
          <a:p>
            <a:pPr algn="just">
              <a:lnSpc>
                <a:spcPct val="115000"/>
              </a:lnSpc>
              <a:spcAft>
                <a:spcPts val="1000"/>
              </a:spcAft>
            </a:pPr>
            <a:endParaRPr lang="es-ES" sz="300" dirty="0">
              <a:solidFill>
                <a:srgbClr val="65B3A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dirty="0">
                <a:solidFill>
                  <a:srgbClr val="65B3A6"/>
                </a:solidFill>
                <a:effectLst/>
                <a:latin typeface="+mj-lt"/>
                <a:ea typeface="Calibri" panose="020F0502020204030204" pitchFamily="34" charset="0"/>
                <a:cs typeface="Times New Roman" panose="02020603050405020304" pitchFamily="18" charset="0"/>
              </a:rPr>
              <a:t>The auxiliary wiring will run whenever possible through the interior of the property, avoiding its passage through the façade.</a:t>
            </a:r>
            <a:endParaRPr lang="es-ES" sz="1400" dirty="0">
              <a:solidFill>
                <a:srgbClr val="65B3A6"/>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82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Imagen 2">
            <a:extLst>
              <a:ext uri="{FF2B5EF4-FFF2-40B4-BE49-F238E27FC236}">
                <a16:creationId xmlns:a16="http://schemas.microsoft.com/office/drawing/2014/main" id="{BF5525FC-FAA5-E057-45F0-8F7AEBA5E540}"/>
              </a:ext>
            </a:extLst>
          </p:cNvPr>
          <p:cNvPicPr>
            <a:picLocks noChangeAspect="1"/>
          </p:cNvPicPr>
          <p:nvPr/>
        </p:nvPicPr>
        <p:blipFill>
          <a:blip r:embed="rId3"/>
          <a:stretch>
            <a:fillRect/>
          </a:stretch>
        </p:blipFill>
        <p:spPr>
          <a:xfrm>
            <a:off x="0" y="2286"/>
            <a:ext cx="9144000" cy="5138927"/>
          </a:xfrm>
          <a:prstGeom prst="rect">
            <a:avLst/>
          </a:prstGeom>
        </p:spPr>
      </p:pic>
      <p:pic>
        <p:nvPicPr>
          <p:cNvPr id="1289976094" name="Imagen 1289976093"/>
          <p:cNvPicPr>
            <a:picLocks noChangeAspect="1"/>
          </p:cNvPicPr>
          <p:nvPr/>
        </p:nvPicPr>
        <p:blipFill>
          <a:blip r:embed="rId4"/>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37EF97A3-A428-DEA5-6EE5-C1D6E05BDE72}"/>
              </a:ext>
            </a:extLst>
          </p:cNvPr>
          <p:cNvSpPr txBox="1"/>
          <p:nvPr/>
        </p:nvSpPr>
        <p:spPr>
          <a:xfrm>
            <a:off x="102136" y="102547"/>
            <a:ext cx="5918202" cy="528891"/>
          </a:xfrm>
          <a:prstGeom prst="rect">
            <a:avLst/>
          </a:prstGeom>
        </p:spPr>
        <p:txBody>
          <a:bodyPr vert="horz" lIns="91440" tIns="45720" rIns="91440" bIns="45720" rtlCol="0" anchor="b">
            <a:noAutofit/>
          </a:bodyPr>
          <a:lstStyle/>
          <a:p>
            <a:pPr marL="342900" marR="0" lvl="0" indent="-342900" algn="l" defTabSz="914400" rtl="0" eaLnBrk="1" fontAlgn="auto" latinLnBrk="0" hangingPunct="1">
              <a:lnSpc>
                <a:spcPct val="90000"/>
              </a:lnSpc>
              <a:spcBef>
                <a:spcPct val="0"/>
              </a:spcBef>
              <a:spcAft>
                <a:spcPts val="600"/>
              </a:spcAft>
              <a:buClrTx/>
              <a:buSzTx/>
              <a:buFontTx/>
              <a:buNone/>
              <a:tabLst/>
              <a:defRPr/>
            </a:pPr>
            <a:r>
              <a:rPr lang="en-US" sz="2000" b="1" dirty="0">
                <a:solidFill>
                  <a:schemeClr val="bg1"/>
                </a:solidFill>
                <a:latin typeface="+mj-lt"/>
              </a:rPr>
              <a:t>HISTORICAL SETS</a:t>
            </a:r>
            <a:endParaRPr kumimoji="0" lang="en-US" sz="2000" b="1"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479801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CuadroTexto 2">
            <a:extLst>
              <a:ext uri="{FF2B5EF4-FFF2-40B4-BE49-F238E27FC236}">
                <a16:creationId xmlns:a16="http://schemas.microsoft.com/office/drawing/2014/main" id="{C11702DA-5AEF-B1B4-2B2C-BCF4EF3297CC}"/>
              </a:ext>
            </a:extLst>
          </p:cNvPr>
          <p:cNvSpPr txBox="1"/>
          <p:nvPr/>
        </p:nvSpPr>
        <p:spPr>
          <a:xfrm>
            <a:off x="155575" y="229222"/>
            <a:ext cx="7437664" cy="4517199"/>
          </a:xfrm>
          <a:prstGeom prst="rect">
            <a:avLst/>
          </a:prstGeom>
          <a:noFill/>
        </p:spPr>
        <p:txBody>
          <a:bodyPr wrap="square">
            <a:spAutoFit/>
          </a:bodyPr>
          <a:lstStyle/>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In the case of historical sets or complexes listed of Cultural Interest, the possibility of prioritizing </a:t>
            </a:r>
            <a:r>
              <a:rPr lang="en-US" sz="1400" b="1" dirty="0">
                <a:solidFill>
                  <a:srgbClr val="65B3A6"/>
                </a:solidFill>
                <a:effectLst/>
                <a:latin typeface="+mj-lt"/>
                <a:ea typeface="Calibri" panose="020F0502020204030204" pitchFamily="34" charset="0"/>
                <a:cs typeface="Times New Roman" panose="02020603050405020304" pitchFamily="18" charset="0"/>
              </a:rPr>
              <a:t>collective self-consumption</a:t>
            </a:r>
            <a:r>
              <a:rPr lang="en-US" sz="1400" dirty="0">
                <a:solidFill>
                  <a:srgbClr val="65B3A6"/>
                </a:solidFill>
                <a:effectLst/>
                <a:latin typeface="+mj-lt"/>
                <a:ea typeface="Calibri" panose="020F0502020204030204" pitchFamily="34" charset="0"/>
                <a:cs typeface="Times New Roman" panose="02020603050405020304" pitchFamily="18" charset="0"/>
              </a:rPr>
              <a:t> or the so-called </a:t>
            </a:r>
            <a:r>
              <a:rPr lang="en-US" sz="1400" b="1" dirty="0">
                <a:solidFill>
                  <a:srgbClr val="65B3A6"/>
                </a:solidFill>
                <a:effectLst/>
                <a:latin typeface="+mj-lt"/>
                <a:ea typeface="Calibri" panose="020F0502020204030204" pitchFamily="34" charset="0"/>
                <a:cs typeface="Times New Roman" panose="02020603050405020304" pitchFamily="18" charset="0"/>
              </a:rPr>
              <a:t>energy communities</a:t>
            </a:r>
            <a:r>
              <a:rPr lang="en-US" sz="1400" dirty="0">
                <a:solidFill>
                  <a:srgbClr val="65B3A6"/>
                </a:solidFill>
                <a:effectLst/>
                <a:latin typeface="+mj-lt"/>
                <a:ea typeface="Calibri" panose="020F0502020204030204" pitchFamily="34" charset="0"/>
                <a:cs typeface="Times New Roman" panose="02020603050405020304" pitchFamily="18" charset="0"/>
              </a:rPr>
              <a:t> appears as a preferable option over self-consumption facilities.</a:t>
            </a: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For collective self-consumption and energy communities to be a viable alternative in historic complexes, it is important to continue developing aspects of RD 244/2019, related to the </a:t>
            </a:r>
            <a:r>
              <a:rPr lang="en-US" sz="1400" b="1" dirty="0">
                <a:solidFill>
                  <a:srgbClr val="65B3A6"/>
                </a:solidFill>
                <a:effectLst/>
                <a:latin typeface="+mj-lt"/>
                <a:ea typeface="Calibri" panose="020F0502020204030204" pitchFamily="34" charset="0"/>
                <a:cs typeface="Times New Roman" panose="02020603050405020304" pitchFamily="18" charset="0"/>
              </a:rPr>
              <a:t>supply radius</a:t>
            </a:r>
            <a:r>
              <a:rPr lang="en-US" sz="1400" dirty="0">
                <a:solidFill>
                  <a:srgbClr val="65B3A6"/>
                </a:solidFill>
                <a:effectLst/>
                <a:latin typeface="+mj-lt"/>
                <a:ea typeface="Calibri" panose="020F0502020204030204" pitchFamily="34" charset="0"/>
                <a:cs typeface="Times New Roman" panose="02020603050405020304" pitchFamily="18" charset="0"/>
              </a:rPr>
              <a:t> between the point of production and those of consumption.</a:t>
            </a: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Royal Decree Law 20/2022, in its article 18, modifies the maximum radius:</a:t>
            </a: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s-ES" sz="1400" dirty="0">
                <a:solidFill>
                  <a:srgbClr val="65B3A6"/>
                </a:solidFill>
                <a:effectLst/>
                <a:latin typeface="+mj-lt"/>
                <a:ea typeface="Calibri" panose="020F0502020204030204" pitchFamily="34" charset="0"/>
                <a:cs typeface="Times New Roman" panose="02020603050405020304" pitchFamily="18" charset="0"/>
              </a:rPr>
              <a:t>«</a:t>
            </a:r>
            <a:r>
              <a:rPr lang="en-US" sz="1400" i="1" dirty="0">
                <a:solidFill>
                  <a:srgbClr val="65B3A6"/>
                </a:solidFill>
                <a:effectLst/>
                <a:latin typeface="+mj-lt"/>
                <a:ea typeface="Calibri" panose="020F0502020204030204" pitchFamily="34" charset="0"/>
                <a:cs typeface="Times New Roman" panose="02020603050405020304" pitchFamily="18" charset="0"/>
              </a:rPr>
              <a:t>A generation plant that exclusively uses photovoltaic technology […], on industrial land or in existing or future artificial structures whose main objective is not the generation of electricity, this is connected to the consumer or consumers through transportation or distribution lines and provided that these are at a distance of less than 2,000 meters from the associated consumers</a:t>
            </a:r>
            <a:r>
              <a:rPr lang="es-ES" sz="1400" dirty="0">
                <a:solidFill>
                  <a:srgbClr val="65B3A6"/>
                </a:solidFill>
                <a:effectLst/>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24053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descr="Diagrama&#10;&#10;Descripción generada automáticamente">
            <a:extLst>
              <a:ext uri="{FF2B5EF4-FFF2-40B4-BE49-F238E27FC236}">
                <a16:creationId xmlns:a16="http://schemas.microsoft.com/office/drawing/2014/main" id="{F7FA3A20-4A07-B8A8-6CFE-3247E7CFA1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450836" y="692599"/>
            <a:ext cx="7168317" cy="4050846"/>
          </a:xfrm>
          <a:prstGeom prst="rect">
            <a:avLst/>
          </a:prstGeom>
        </p:spPr>
      </p:pic>
      <p:sp>
        <p:nvSpPr>
          <p:cNvPr id="3" name="CuadroTexto 2">
            <a:extLst>
              <a:ext uri="{FF2B5EF4-FFF2-40B4-BE49-F238E27FC236}">
                <a16:creationId xmlns:a16="http://schemas.microsoft.com/office/drawing/2014/main" id="{0A04A9EF-CEE1-1B7E-F671-D96B0C277380}"/>
              </a:ext>
            </a:extLst>
          </p:cNvPr>
          <p:cNvSpPr txBox="1"/>
          <p:nvPr/>
        </p:nvSpPr>
        <p:spPr>
          <a:xfrm>
            <a:off x="3159582" y="478367"/>
            <a:ext cx="4122964" cy="400110"/>
          </a:xfrm>
          <a:prstGeom prst="rect">
            <a:avLst/>
          </a:prstGeom>
          <a:noFill/>
        </p:spPr>
        <p:txBody>
          <a:bodyPr wrap="square">
            <a:spAutoFit/>
          </a:bodyPr>
          <a:lstStyle/>
          <a:p>
            <a:pPr algn="just"/>
            <a:r>
              <a:rPr lang="es-ES" sz="1600" b="1" dirty="0" err="1">
                <a:solidFill>
                  <a:srgbClr val="FF0000"/>
                </a:solidFill>
              </a:rPr>
              <a:t>Current</a:t>
            </a:r>
            <a:r>
              <a:rPr lang="es-ES" sz="1600" b="1" dirty="0">
                <a:solidFill>
                  <a:srgbClr val="FF0000"/>
                </a:solidFill>
              </a:rPr>
              <a:t> </a:t>
            </a:r>
            <a:r>
              <a:rPr lang="es-ES" sz="1600" b="1" dirty="0" err="1">
                <a:solidFill>
                  <a:srgbClr val="FF0000"/>
                </a:solidFill>
              </a:rPr>
              <a:t>Maximum</a:t>
            </a:r>
            <a:r>
              <a:rPr lang="es-ES" sz="1600" b="1" dirty="0">
                <a:solidFill>
                  <a:srgbClr val="FF0000"/>
                </a:solidFill>
              </a:rPr>
              <a:t> </a:t>
            </a:r>
            <a:r>
              <a:rPr lang="es-ES" sz="1600" b="1" dirty="0" err="1">
                <a:solidFill>
                  <a:srgbClr val="FF0000"/>
                </a:solidFill>
              </a:rPr>
              <a:t>Radius</a:t>
            </a:r>
            <a:r>
              <a:rPr lang="es-ES" sz="2000" b="1" dirty="0">
                <a:solidFill>
                  <a:srgbClr val="FF0000"/>
                </a:solidFill>
              </a:rPr>
              <a:t>: </a:t>
            </a:r>
            <a:r>
              <a:rPr lang="es-ES" sz="1600" b="1" dirty="0">
                <a:solidFill>
                  <a:srgbClr val="FF0000"/>
                </a:solidFill>
              </a:rPr>
              <a:t>2.</a:t>
            </a:r>
            <a:r>
              <a:rPr lang="es-ES" sz="1600" b="1" i="0" dirty="0">
                <a:solidFill>
                  <a:srgbClr val="FF0000"/>
                </a:solidFill>
                <a:effectLst/>
              </a:rPr>
              <a:t>000 </a:t>
            </a:r>
            <a:r>
              <a:rPr lang="es-ES" sz="1600" b="1" i="0" dirty="0" err="1">
                <a:solidFill>
                  <a:srgbClr val="FF0000"/>
                </a:solidFill>
                <a:effectLst/>
              </a:rPr>
              <a:t>m</a:t>
            </a:r>
            <a:r>
              <a:rPr lang="es-ES" sz="1600" b="1" dirty="0" err="1">
                <a:solidFill>
                  <a:srgbClr val="FF0000"/>
                </a:solidFill>
              </a:rPr>
              <a:t>eters</a:t>
            </a:r>
            <a:endParaRPr lang="es-ES" sz="1600" b="1" i="0" dirty="0">
              <a:solidFill>
                <a:srgbClr val="FF0000"/>
              </a:solidFill>
              <a:effectLst/>
            </a:endParaRPr>
          </a:p>
        </p:txBody>
      </p:sp>
      <p:sp>
        <p:nvSpPr>
          <p:cNvPr id="4" name="CuadroTexto 3">
            <a:extLst>
              <a:ext uri="{FF2B5EF4-FFF2-40B4-BE49-F238E27FC236}">
                <a16:creationId xmlns:a16="http://schemas.microsoft.com/office/drawing/2014/main" id="{078C003A-6DD2-8595-0428-702334BFAF74}"/>
              </a:ext>
            </a:extLst>
          </p:cNvPr>
          <p:cNvSpPr txBox="1"/>
          <p:nvPr/>
        </p:nvSpPr>
        <p:spPr>
          <a:xfrm>
            <a:off x="5017218" y="845471"/>
            <a:ext cx="1121025" cy="523220"/>
          </a:xfrm>
          <a:prstGeom prst="rect">
            <a:avLst/>
          </a:prstGeom>
          <a:noFill/>
        </p:spPr>
        <p:txBody>
          <a:bodyPr wrap="square">
            <a:spAutoFit/>
          </a:bodyPr>
          <a:lstStyle/>
          <a:p>
            <a:pPr algn="just"/>
            <a:r>
              <a:rPr lang="es-ES" sz="2800" b="1" i="0" dirty="0">
                <a:solidFill>
                  <a:srgbClr val="FF0000"/>
                </a:solidFill>
                <a:effectLst/>
              </a:rPr>
              <a:t>------</a:t>
            </a:r>
          </a:p>
        </p:txBody>
      </p:sp>
      <p:sp>
        <p:nvSpPr>
          <p:cNvPr id="6" name="CuadroTexto 5">
            <a:extLst>
              <a:ext uri="{FF2B5EF4-FFF2-40B4-BE49-F238E27FC236}">
                <a16:creationId xmlns:a16="http://schemas.microsoft.com/office/drawing/2014/main" id="{942FABE1-CC8A-0B1B-983B-4F3CD5693BBB}"/>
              </a:ext>
            </a:extLst>
          </p:cNvPr>
          <p:cNvSpPr txBox="1"/>
          <p:nvPr/>
        </p:nvSpPr>
        <p:spPr>
          <a:xfrm>
            <a:off x="444046" y="567387"/>
            <a:ext cx="2699207"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kern="1200" dirty="0">
                <a:solidFill>
                  <a:srgbClr val="65B3A6"/>
                </a:solidFill>
                <a:latin typeface="+mj-lt"/>
              </a:rPr>
              <a:t>COLLECTIVE CONSUMPTION</a:t>
            </a:r>
          </a:p>
        </p:txBody>
      </p:sp>
      <p:sp>
        <p:nvSpPr>
          <p:cNvPr id="7" name="CuadroTexto 6">
            <a:extLst>
              <a:ext uri="{FF2B5EF4-FFF2-40B4-BE49-F238E27FC236}">
                <a16:creationId xmlns:a16="http://schemas.microsoft.com/office/drawing/2014/main" id="{6CDB0E11-D65C-A052-DD16-1DB43AC17388}"/>
              </a:ext>
            </a:extLst>
          </p:cNvPr>
          <p:cNvSpPr txBox="1"/>
          <p:nvPr/>
        </p:nvSpPr>
        <p:spPr bwMode="auto">
          <a:xfrm>
            <a:off x="596446" y="4441371"/>
            <a:ext cx="2699207"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kern="1200" dirty="0">
                <a:solidFill>
                  <a:srgbClr val="65B3A6"/>
                </a:solidFill>
                <a:latin typeface="+mj-lt"/>
              </a:rPr>
              <a:t>TRANSFORMATION CENTER</a:t>
            </a:r>
          </a:p>
        </p:txBody>
      </p:sp>
      <p:sp>
        <p:nvSpPr>
          <p:cNvPr id="8" name="CuadroTexto 7">
            <a:extLst>
              <a:ext uri="{FF2B5EF4-FFF2-40B4-BE49-F238E27FC236}">
                <a16:creationId xmlns:a16="http://schemas.microsoft.com/office/drawing/2014/main" id="{498ABCD5-8F63-B2D5-F78E-43070367ACFD}"/>
              </a:ext>
            </a:extLst>
          </p:cNvPr>
          <p:cNvSpPr txBox="1"/>
          <p:nvPr/>
        </p:nvSpPr>
        <p:spPr bwMode="auto">
          <a:xfrm>
            <a:off x="3222396" y="4441371"/>
            <a:ext cx="2699207" cy="396668"/>
          </a:xfrm>
          <a:prstGeom prst="rect">
            <a:avLst/>
          </a:prstGeom>
        </p:spPr>
        <p:txBody>
          <a:bodyPr vert="horz" lIns="68580" tIns="34290" rIns="68580" bIns="34290" rtlCol="0" anchor="b">
            <a:noAutofit/>
          </a:bodyPr>
          <a:lstStyle/>
          <a:p>
            <a:pPr marL="257175" indent="-257175" rtl="0">
              <a:lnSpc>
                <a:spcPct val="90000"/>
              </a:lnSpc>
              <a:spcBef>
                <a:spcPct val="0"/>
              </a:spcBef>
              <a:spcAft>
                <a:spcPts val="450"/>
              </a:spcAft>
              <a:defRPr/>
            </a:pPr>
            <a:r>
              <a:rPr lang="en-US" sz="1200" kern="1200" dirty="0">
                <a:solidFill>
                  <a:srgbClr val="65B3A6"/>
                </a:solidFill>
                <a:latin typeface="+mj-lt"/>
              </a:rPr>
              <a:t>LOW VOLTAGE</a:t>
            </a:r>
          </a:p>
        </p:txBody>
      </p:sp>
    </p:spTree>
    <p:extLst>
      <p:ext uri="{BB962C8B-B14F-4D97-AF65-F5344CB8AC3E}">
        <p14:creationId xmlns:p14="http://schemas.microsoft.com/office/powerpoint/2010/main" val="31410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5298" name="Picture 2" descr="Comunidad Vecinal de Energía – ManzaEnergía"/>
          <p:cNvPicPr>
            <a:picLocks noChangeAspect="1" noChangeArrowheads="1"/>
          </p:cNvPicPr>
          <p:nvPr/>
        </p:nvPicPr>
        <p:blipFill>
          <a:blip r:embed="rId4"/>
          <a:srcRect/>
          <a:stretch>
            <a:fillRect/>
          </a:stretch>
        </p:blipFill>
        <p:spPr bwMode="auto">
          <a:xfrm>
            <a:off x="460375" y="942850"/>
            <a:ext cx="6806460" cy="3244571"/>
          </a:xfrm>
          <a:prstGeom prst="rect">
            <a:avLst/>
          </a:prstGeom>
          <a:noFill/>
        </p:spPr>
      </p:pic>
      <p:sp>
        <p:nvSpPr>
          <p:cNvPr id="3" name="CuadroTexto 2">
            <a:extLst>
              <a:ext uri="{FF2B5EF4-FFF2-40B4-BE49-F238E27FC236}">
                <a16:creationId xmlns:a16="http://schemas.microsoft.com/office/drawing/2014/main" id="{40F8F49A-AD38-4C4C-08C8-B34827882B97}"/>
              </a:ext>
            </a:extLst>
          </p:cNvPr>
          <p:cNvSpPr txBox="1"/>
          <p:nvPr/>
        </p:nvSpPr>
        <p:spPr>
          <a:xfrm>
            <a:off x="3813188" y="4552588"/>
            <a:ext cx="3697955" cy="507831"/>
          </a:xfrm>
          <a:prstGeom prst="rect">
            <a:avLst/>
          </a:prstGeom>
          <a:noFill/>
        </p:spPr>
        <p:txBody>
          <a:bodyPr wrap="square">
            <a:spAutoFit/>
          </a:bodyPr>
          <a:lstStyle/>
          <a:p>
            <a:r>
              <a:rPr lang="es-ES" dirty="0">
                <a:hlinkClick r:id="rId5"/>
              </a:rPr>
              <a:t>https://manzaenergia.manzanareselreal.es/</a:t>
            </a:r>
            <a:endParaRPr lang="es-ES" dirty="0"/>
          </a:p>
          <a:p>
            <a:endParaRPr lang="es-E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80226" name="Picture 2"/>
          <p:cNvPicPr>
            <a:picLocks noChangeAspect="1" noChangeArrowheads="1"/>
          </p:cNvPicPr>
          <p:nvPr/>
        </p:nvPicPr>
        <p:blipFill>
          <a:blip r:embed="rId4"/>
          <a:srcRect b="3646"/>
          <a:stretch/>
        </p:blipFill>
        <p:spPr bwMode="auto">
          <a:xfrm>
            <a:off x="1024404" y="160338"/>
            <a:ext cx="5502912" cy="4647189"/>
          </a:xfrm>
          <a:prstGeom prst="rect">
            <a:avLst/>
          </a:prstGeom>
          <a:noFill/>
          <a:ln w="9525">
            <a:noFill/>
            <a:miter lim="800000"/>
            <a:headEnd/>
            <a:tailEnd/>
          </a:ln>
          <a:effectLst/>
        </p:spPr>
      </p:pic>
      <p:sp>
        <p:nvSpPr>
          <p:cNvPr id="2" name="Título 1">
            <a:extLst>
              <a:ext uri="{FF2B5EF4-FFF2-40B4-BE49-F238E27FC236}">
                <a16:creationId xmlns:a16="http://schemas.microsoft.com/office/drawing/2014/main" id="{C3FE3C95-9F3F-F0D2-EF05-709E9F44F969}"/>
              </a:ext>
            </a:extLst>
          </p:cNvPr>
          <p:cNvSpPr>
            <a:spLocks noGrp="1"/>
          </p:cNvSpPr>
          <p:nvPr>
            <p:ph type="title"/>
          </p:nvPr>
        </p:nvSpPr>
        <p:spPr bwMode="auto">
          <a:xfrm>
            <a:off x="1122221" y="4813230"/>
            <a:ext cx="5146961" cy="234304"/>
          </a:xfrm>
        </p:spPr>
        <p:txBody>
          <a:bodyPr>
            <a:noAutofit/>
          </a:bodyPr>
          <a:lstStyle/>
          <a:p>
            <a:pPr>
              <a:defRPr/>
            </a:pPr>
            <a:r>
              <a:rPr lang="es-ES_tradnl" sz="1000" i="1" dirty="0">
                <a:solidFill>
                  <a:srgbClr val="65B3A6"/>
                </a:solidFill>
              </a:rPr>
              <a:t>(“The </a:t>
            </a:r>
            <a:r>
              <a:rPr lang="es-ES_tradnl" sz="1000" i="1" dirty="0" err="1">
                <a:solidFill>
                  <a:srgbClr val="65B3A6"/>
                </a:solidFill>
              </a:rPr>
              <a:t>flow</a:t>
            </a:r>
            <a:r>
              <a:rPr lang="es-ES_tradnl" sz="1000" i="1" dirty="0">
                <a:solidFill>
                  <a:srgbClr val="65B3A6"/>
                </a:solidFill>
              </a:rPr>
              <a:t> of the Eresma </a:t>
            </a:r>
            <a:r>
              <a:rPr lang="es-ES_tradnl" sz="1000" i="1" dirty="0" err="1">
                <a:solidFill>
                  <a:srgbClr val="65B3A6"/>
                </a:solidFill>
              </a:rPr>
              <a:t>rises</a:t>
            </a:r>
            <a:r>
              <a:rPr lang="es-ES_tradnl" sz="1000" i="1" dirty="0">
                <a:solidFill>
                  <a:srgbClr val="65B3A6"/>
                </a:solidFill>
              </a:rPr>
              <a:t> and </a:t>
            </a:r>
            <a:r>
              <a:rPr lang="es-ES_tradnl" sz="1000" i="1" dirty="0" err="1">
                <a:solidFill>
                  <a:srgbClr val="65B3A6"/>
                </a:solidFill>
              </a:rPr>
              <a:t>threatens</a:t>
            </a:r>
            <a:r>
              <a:rPr lang="es-ES_tradnl" sz="1000" i="1" dirty="0">
                <a:solidFill>
                  <a:srgbClr val="65B3A6"/>
                </a:solidFill>
              </a:rPr>
              <a:t> the </a:t>
            </a:r>
            <a:r>
              <a:rPr lang="es-ES_tradnl" sz="1000" i="1" dirty="0" err="1">
                <a:solidFill>
                  <a:srgbClr val="65B3A6"/>
                </a:solidFill>
              </a:rPr>
              <a:t>Mint</a:t>
            </a:r>
            <a:r>
              <a:rPr lang="es-ES_tradnl" sz="1000" i="1" dirty="0">
                <a:solidFill>
                  <a:srgbClr val="65B3A6"/>
                </a:solidFill>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CuadroTexto 2">
            <a:extLst>
              <a:ext uri="{FF2B5EF4-FFF2-40B4-BE49-F238E27FC236}">
                <a16:creationId xmlns:a16="http://schemas.microsoft.com/office/drawing/2014/main" id="{51171508-7259-94FB-F01E-F1E8638E25BB}"/>
              </a:ext>
            </a:extLst>
          </p:cNvPr>
          <p:cNvSpPr txBox="1"/>
          <p:nvPr/>
        </p:nvSpPr>
        <p:spPr>
          <a:xfrm>
            <a:off x="307975" y="1163544"/>
            <a:ext cx="7107918" cy="2688493"/>
          </a:xfrm>
          <a:prstGeom prst="rect">
            <a:avLst/>
          </a:prstGeom>
          <a:noFill/>
        </p:spPr>
        <p:txBody>
          <a:bodyPr wrap="square">
            <a:spAutoFit/>
          </a:bodyPr>
          <a:lstStyle/>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It is recommended that municipalities with historical </a:t>
            </a:r>
            <a:r>
              <a:rPr lang="en-US" sz="1400" dirty="0">
                <a:solidFill>
                  <a:srgbClr val="65B3A6"/>
                </a:solidFill>
                <a:latin typeface="+mj-lt"/>
                <a:ea typeface="Calibri" panose="020F0502020204030204" pitchFamily="34" charset="0"/>
                <a:cs typeface="Times New Roman" panose="02020603050405020304" pitchFamily="18" charset="0"/>
              </a:rPr>
              <a:t>sets </a:t>
            </a:r>
            <a:r>
              <a:rPr lang="en-US" sz="1400" dirty="0">
                <a:solidFill>
                  <a:srgbClr val="65B3A6"/>
                </a:solidFill>
                <a:effectLst/>
                <a:latin typeface="+mj-lt"/>
                <a:ea typeface="Calibri" panose="020F0502020204030204" pitchFamily="34" charset="0"/>
                <a:cs typeface="Times New Roman" panose="02020603050405020304" pitchFamily="18" charset="0"/>
              </a:rPr>
              <a:t>listed as Cultural Interest Sites prepare, within their special plans, </a:t>
            </a:r>
            <a:r>
              <a:rPr lang="en-US" sz="1400" b="1" dirty="0">
                <a:solidFill>
                  <a:srgbClr val="65B3A6"/>
                </a:solidFill>
                <a:effectLst/>
                <a:latin typeface="+mj-lt"/>
                <a:ea typeface="Calibri" panose="020F0502020204030204" pitchFamily="34" charset="0"/>
                <a:cs typeface="Times New Roman" panose="02020603050405020304" pitchFamily="18" charset="0"/>
              </a:rPr>
              <a:t>“Maps of potential solar resources”</a:t>
            </a:r>
            <a:r>
              <a:rPr lang="en-US" sz="1400" dirty="0">
                <a:solidFill>
                  <a:srgbClr val="65B3A6"/>
                </a:solidFill>
                <a:effectLst/>
                <a:latin typeface="+mj-lt"/>
                <a:ea typeface="Calibri" panose="020F0502020204030204" pitchFamily="34" charset="0"/>
                <a:cs typeface="Times New Roman" panose="02020603050405020304" pitchFamily="18" charset="0"/>
              </a:rPr>
              <a:t>, identifying those public and private facilities that could be used as generating centers by energy communities (such as roofs, rooftops, canopies and other artificial structures, etc.).</a:t>
            </a:r>
          </a:p>
          <a:p>
            <a:pPr algn="just">
              <a:lnSpc>
                <a:spcPct val="107000"/>
              </a:lnSpc>
              <a:spcAft>
                <a:spcPts val="80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On the other hand, within the Special Plans the possibility of including in the catalog of protected properties a mention of the possibility or not of being able to install renewable energies (and if possible, under what requirements) could be considered, according to the level of protection of each case and its morphological and constructive singularities.</a:t>
            </a:r>
            <a:endParaRPr lang="es-ES" sz="1400" dirty="0">
              <a:solidFill>
                <a:srgbClr val="65B3A6"/>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2425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Imagen 2">
            <a:extLst>
              <a:ext uri="{FF2B5EF4-FFF2-40B4-BE49-F238E27FC236}">
                <a16:creationId xmlns:a16="http://schemas.microsoft.com/office/drawing/2014/main" id="{D5D39B09-37F6-296A-CF95-CA64992CE717}"/>
              </a:ext>
            </a:extLst>
          </p:cNvPr>
          <p:cNvPicPr>
            <a:picLocks noChangeAspect="1"/>
          </p:cNvPicPr>
          <p:nvPr/>
        </p:nvPicPr>
        <p:blipFill>
          <a:blip r:embed="rId3"/>
          <a:stretch>
            <a:fillRect/>
          </a:stretch>
        </p:blipFill>
        <p:spPr>
          <a:xfrm>
            <a:off x="0" y="7937"/>
            <a:ext cx="9152111" cy="4539570"/>
          </a:xfrm>
          <a:prstGeom prst="rect">
            <a:avLst/>
          </a:prstGeom>
        </p:spPr>
      </p:pic>
      <p:pic>
        <p:nvPicPr>
          <p:cNvPr id="1289976094" name="Imagen 1289976093"/>
          <p:cNvPicPr>
            <a:picLocks noChangeAspect="1"/>
          </p:cNvPicPr>
          <p:nvPr/>
        </p:nvPicPr>
        <p:blipFill>
          <a:blip r:embed="rId4"/>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 name="CuadroTexto 3">
            <a:extLst>
              <a:ext uri="{FF2B5EF4-FFF2-40B4-BE49-F238E27FC236}">
                <a16:creationId xmlns:a16="http://schemas.microsoft.com/office/drawing/2014/main" id="{1278D618-174D-805A-A6EF-98EAC9F8AA60}"/>
              </a:ext>
            </a:extLst>
          </p:cNvPr>
          <p:cNvSpPr txBox="1"/>
          <p:nvPr/>
        </p:nvSpPr>
        <p:spPr bwMode="auto">
          <a:xfrm>
            <a:off x="102136" y="102547"/>
            <a:ext cx="5918202" cy="528891"/>
          </a:xfrm>
          <a:prstGeom prst="rect">
            <a:avLst/>
          </a:prstGeom>
        </p:spPr>
        <p:txBody>
          <a:bodyPr vert="horz" lIns="91440" tIns="45720" rIns="91440" bIns="45720" rtlCol="0" anchor="b">
            <a:noAutofit/>
          </a:bodyPr>
          <a:lstStyle/>
          <a:p>
            <a:pPr marL="342900" marR="0" lvl="0" indent="-34290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mj-lt"/>
                <a:ea typeface="+mn-ea"/>
                <a:cs typeface="+mn-cs"/>
              </a:rPr>
              <a:t>LANDSCAPES</a:t>
            </a:r>
          </a:p>
        </p:txBody>
      </p:sp>
    </p:spTree>
    <p:extLst>
      <p:ext uri="{BB962C8B-B14F-4D97-AF65-F5344CB8AC3E}">
        <p14:creationId xmlns:p14="http://schemas.microsoft.com/office/powerpoint/2010/main" val="2739716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CuadroTexto 2">
            <a:extLst>
              <a:ext uri="{FF2B5EF4-FFF2-40B4-BE49-F238E27FC236}">
                <a16:creationId xmlns:a16="http://schemas.microsoft.com/office/drawing/2014/main" id="{9B7E13DB-3EA0-4A5A-D3DF-CABDCC05C78A}"/>
              </a:ext>
            </a:extLst>
          </p:cNvPr>
          <p:cNvSpPr txBox="1"/>
          <p:nvPr/>
        </p:nvSpPr>
        <p:spPr>
          <a:xfrm>
            <a:off x="155575" y="453596"/>
            <a:ext cx="7388679" cy="4379340"/>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US" sz="1400" dirty="0">
                <a:solidFill>
                  <a:srgbClr val="65B3A6"/>
                </a:solidFill>
                <a:effectLst/>
                <a:latin typeface="+mj-lt"/>
                <a:ea typeface="Calibri" panose="020F0502020204030204" pitchFamily="34" charset="0"/>
                <a:cs typeface="Times New Roman" panose="02020603050405020304" pitchFamily="18" charset="0"/>
              </a:rPr>
              <a:t>Lack of legal definition of the concept “landscape” and “cultural landscape” at the National Law of Cultural Heritage (Law 16/1985). Law 16/85 does not recognize the figure of the cultural landscape. </a:t>
            </a:r>
            <a:r>
              <a:rPr lang="en-US" sz="1400" dirty="0">
                <a:solidFill>
                  <a:srgbClr val="65B3A6"/>
                </a:solidFill>
                <a:latin typeface="+mj-lt"/>
                <a:ea typeface="Calibri" panose="020F0502020204030204" pitchFamily="34" charset="0"/>
                <a:cs typeface="Times New Roman" panose="02020603050405020304" pitchFamily="18" charset="0"/>
              </a:rPr>
              <a:t>Meanwhile s</a:t>
            </a:r>
            <a:r>
              <a:rPr lang="en-US" sz="1400" dirty="0">
                <a:solidFill>
                  <a:srgbClr val="65B3A6"/>
                </a:solidFill>
                <a:effectLst/>
                <a:latin typeface="+mj-lt"/>
                <a:ea typeface="Calibri" panose="020F0502020204030204" pitchFamily="34" charset="0"/>
                <a:cs typeface="Times New Roman" panose="02020603050405020304" pitchFamily="18" charset="0"/>
              </a:rPr>
              <a:t>ome Autonomous Communities have specifically legislated on the landscape. There is also no state landscape law by now.</a:t>
            </a:r>
          </a:p>
          <a:p>
            <a:pPr marL="285750" indent="-285750" algn="just">
              <a:lnSpc>
                <a:spcPct val="107000"/>
              </a:lnSpc>
              <a:spcAft>
                <a:spcPts val="800"/>
              </a:spcAft>
              <a:buFont typeface="Arial" panose="020B0604020202020204" pitchFamily="34" charset="0"/>
              <a:buChar char="•"/>
            </a:pPr>
            <a:endParaRPr lang="en-US" sz="1400" dirty="0">
              <a:solidFill>
                <a:srgbClr val="65B3A6"/>
              </a:solidFill>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1400" dirty="0">
              <a:solidFill>
                <a:srgbClr val="65B3A6"/>
              </a:solidFill>
              <a:effectLst/>
              <a:latin typeface="+mj-lt"/>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n-US" sz="1400" dirty="0">
                <a:solidFill>
                  <a:srgbClr val="65B3A6"/>
                </a:solidFill>
                <a:effectLst/>
                <a:latin typeface="+mj-lt"/>
                <a:ea typeface="Calibri" panose="020F0502020204030204" pitchFamily="34" charset="0"/>
                <a:cs typeface="Calibri" panose="020F0502020204030204" pitchFamily="34" charset="0"/>
              </a:rPr>
              <a:t>The State regulations on environmental impact assessments, Law 21/2013, of December 9, exempt wind installations intended for self-consumption of power up to 100 kW from carrying out environmental impact assessments.</a:t>
            </a:r>
          </a:p>
          <a:p>
            <a:pPr marL="285750" indent="-285750" algn="just">
              <a:lnSpc>
                <a:spcPct val="107000"/>
              </a:lnSpc>
              <a:spcAft>
                <a:spcPts val="800"/>
              </a:spcAft>
              <a:buFont typeface="Arial" panose="020B0604020202020204" pitchFamily="34" charset="0"/>
              <a:buChar char="•"/>
            </a:pPr>
            <a:endParaRPr lang="en-US" sz="1400" dirty="0">
              <a:solidFill>
                <a:srgbClr val="65B3A6"/>
              </a:solidFill>
              <a:latin typeface="+mj-lt"/>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endParaRPr lang="en-US" sz="1400" dirty="0">
              <a:solidFill>
                <a:srgbClr val="65B3A6"/>
              </a:solidFill>
              <a:latin typeface="+mj-lt"/>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n-US" sz="1400" dirty="0">
                <a:solidFill>
                  <a:srgbClr val="65B3A6"/>
                </a:solidFill>
                <a:effectLst/>
                <a:latin typeface="+mj-lt"/>
                <a:ea typeface="Calibri" panose="020F0502020204030204" pitchFamily="34" charset="0"/>
                <a:cs typeface="Times New Roman" panose="02020603050405020304" pitchFamily="18" charset="0"/>
              </a:rPr>
              <a:t> In relation to the </a:t>
            </a:r>
            <a:r>
              <a:rPr lang="en-US" sz="1400" b="1" dirty="0">
                <a:solidFill>
                  <a:srgbClr val="65B3A6"/>
                </a:solidFill>
                <a:effectLst/>
                <a:latin typeface="+mj-lt"/>
                <a:ea typeface="Calibri" panose="020F0502020204030204" pitchFamily="34" charset="0"/>
                <a:cs typeface="Times New Roman" panose="02020603050405020304" pitchFamily="18" charset="0"/>
              </a:rPr>
              <a:t>“cumulative effect”</a:t>
            </a:r>
            <a:r>
              <a:rPr lang="en-US" sz="1400" dirty="0">
                <a:solidFill>
                  <a:srgbClr val="65B3A6"/>
                </a:solidFill>
                <a:effectLst/>
                <a:latin typeface="+mj-lt"/>
                <a:ea typeface="Calibri" panose="020F0502020204030204" pitchFamily="34" charset="0"/>
                <a:cs typeface="Times New Roman" panose="02020603050405020304" pitchFamily="18" charset="0"/>
              </a:rPr>
              <a:t>, that is, the concentration of small solar and wind farms in a relatively small area, Royal Decree Law 20/2022, of December 27, establishes for certain projects, the evaluation by the promoter of the synergistic effects generated (10 km or less in wind farms, 5 km in photovoltaic plants and 2 km with respect to power lines).</a:t>
            </a:r>
            <a:endParaRPr lang="es-ES" sz="1400" dirty="0">
              <a:solidFill>
                <a:srgbClr val="65B3A6"/>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0339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0BEBA7B-041A-5B66-DE8B-7A679D43F42E}"/>
              </a:ext>
            </a:extLst>
          </p:cNvPr>
          <p:cNvPicPr>
            <a:picLocks noChangeAspect="1"/>
          </p:cNvPicPr>
          <p:nvPr/>
        </p:nvPicPr>
        <p:blipFill>
          <a:blip r:embed="rId2"/>
          <a:stretch/>
        </p:blipFill>
        <p:spPr bwMode="auto">
          <a:xfrm>
            <a:off x="7626429" y="0"/>
            <a:ext cx="1525682" cy="5143500"/>
          </a:xfrm>
          <a:prstGeom prst="rect">
            <a:avLst/>
          </a:prstGeom>
        </p:spPr>
      </p:pic>
      <p:pic>
        <p:nvPicPr>
          <p:cNvPr id="1026" name="Picture 2" descr="Mezquita rechaza una línea eléctrica para conectar cuatro parques eólicos -  Infórmate Aragón">
            <a:extLst>
              <a:ext uri="{FF2B5EF4-FFF2-40B4-BE49-F238E27FC236}">
                <a16:creationId xmlns:a16="http://schemas.microsoft.com/office/drawing/2014/main" id="{9B5201F8-06E1-B67F-2C68-90E3C89A2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5" b="1545"/>
          <a:stretch/>
        </p:blipFill>
        <p:spPr bwMode="auto">
          <a:xfrm>
            <a:off x="0" y="0"/>
            <a:ext cx="7626429" cy="452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21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CuadroTexto 2">
            <a:extLst>
              <a:ext uri="{FF2B5EF4-FFF2-40B4-BE49-F238E27FC236}">
                <a16:creationId xmlns:a16="http://schemas.microsoft.com/office/drawing/2014/main" id="{317FCC42-6247-DCCF-8701-B984369182C0}"/>
              </a:ext>
            </a:extLst>
          </p:cNvPr>
          <p:cNvSpPr txBox="1"/>
          <p:nvPr/>
        </p:nvSpPr>
        <p:spPr>
          <a:xfrm>
            <a:off x="375557" y="571596"/>
            <a:ext cx="7070272" cy="4127412"/>
          </a:xfrm>
          <a:prstGeom prst="rect">
            <a:avLst/>
          </a:prstGeom>
          <a:noFill/>
        </p:spPr>
        <p:txBody>
          <a:bodyPr wrap="square">
            <a:spAutoFit/>
          </a:bodyPr>
          <a:lstStyle/>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These facilities are not authorized, as long as an Asset of Cultural Interest is located in their affected area (archaeological zones, ethnographic sites, etc.).</a:t>
            </a:r>
          </a:p>
          <a:p>
            <a:pPr algn="just">
              <a:lnSpc>
                <a:spcPct val="107000"/>
              </a:lnSpc>
              <a:spcAft>
                <a:spcPts val="800"/>
              </a:spcAft>
            </a:pPr>
            <a:endParaRPr lang="es-ES" sz="6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6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The bodies competent in matters of heritage will establish the separation or buffer bands (“buffers”) with respect to each property declared an Asset of Cultural Interest, according to each specific case.</a:t>
            </a:r>
          </a:p>
          <a:p>
            <a:pPr algn="just">
              <a:lnSpc>
                <a:spcPct val="107000"/>
              </a:lnSpc>
              <a:spcAft>
                <a:spcPts val="800"/>
              </a:spcAft>
            </a:pPr>
            <a:endParaRPr lang="es-ES" sz="6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6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Likewise, our legislation prohibits this type of installations in special protected areas or zones such as natural parks, World Natural Heritage, Natura Network, protected marine spaces, etc.</a:t>
            </a:r>
          </a:p>
          <a:p>
            <a:pPr algn="just">
              <a:lnSpc>
                <a:spcPct val="107000"/>
              </a:lnSpc>
              <a:spcAft>
                <a:spcPts val="800"/>
              </a:spcAft>
            </a:pPr>
            <a:endParaRPr lang="es-ES" sz="600" dirty="0">
              <a:solidFill>
                <a:srgbClr val="65B3A6"/>
              </a:solidFill>
              <a:latin typeface="+mj-lt"/>
              <a:ea typeface="Calibri" panose="020F0502020204030204" pitchFamily="34" charset="0"/>
              <a:cs typeface="Times New Roman" panose="02020603050405020304" pitchFamily="18" charset="0"/>
            </a:endParaRPr>
          </a:p>
          <a:p>
            <a:pPr algn="just">
              <a:lnSpc>
                <a:spcPct val="107000"/>
              </a:lnSpc>
              <a:spcAft>
                <a:spcPts val="800"/>
              </a:spcAft>
            </a:pPr>
            <a:endParaRPr lang="es-ES" sz="600" dirty="0">
              <a:solidFill>
                <a:srgbClr val="65B3A6"/>
              </a:solidFill>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b="1" dirty="0">
                <a:solidFill>
                  <a:srgbClr val="65B3A6"/>
                </a:solidFill>
                <a:effectLst/>
                <a:latin typeface="+mj-lt"/>
                <a:ea typeface="Calibri" panose="020F0502020204030204" pitchFamily="34" charset="0"/>
                <a:cs typeface="Times New Roman" panose="02020603050405020304" pitchFamily="18" charset="0"/>
              </a:rPr>
              <a:t>In non-developable or rural lands with assets not protected </a:t>
            </a:r>
            <a:r>
              <a:rPr lang="en-US" sz="1400" dirty="0">
                <a:solidFill>
                  <a:srgbClr val="65B3A6"/>
                </a:solidFill>
                <a:effectLst/>
                <a:latin typeface="+mj-lt"/>
                <a:ea typeface="Calibri" panose="020F0502020204030204" pitchFamily="34" charset="0"/>
                <a:cs typeface="Times New Roman" panose="02020603050405020304" pitchFamily="18" charset="0"/>
              </a:rPr>
              <a:t>as Assets of Cultural Interest or with other lower levels of protection, it is essential to carry out </a:t>
            </a:r>
            <a:r>
              <a:rPr lang="en-US" sz="1400" b="1" dirty="0">
                <a:solidFill>
                  <a:srgbClr val="65B3A6"/>
                </a:solidFill>
                <a:effectLst/>
                <a:latin typeface="+mj-lt"/>
                <a:ea typeface="Calibri" panose="020F0502020204030204" pitchFamily="34" charset="0"/>
                <a:cs typeface="Times New Roman" panose="02020603050405020304" pitchFamily="18" charset="0"/>
              </a:rPr>
              <a:t>prior studies</a:t>
            </a:r>
            <a:r>
              <a:rPr lang="en-US" sz="1400" dirty="0">
                <a:solidFill>
                  <a:srgbClr val="65B3A6"/>
                </a:solidFill>
                <a:effectLst/>
                <a:latin typeface="+mj-lt"/>
                <a:ea typeface="Calibri" panose="020F0502020204030204" pitchFamily="34" charset="0"/>
                <a:cs typeface="Times New Roman" panose="02020603050405020304" pitchFamily="18" charset="0"/>
              </a:rPr>
              <a:t>, so that the authorization of the installation will be conditional on these.</a:t>
            </a:r>
            <a:endParaRPr lang="es-ES" sz="1400" dirty="0">
              <a:solidFill>
                <a:srgbClr val="65B3A6"/>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0127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 name="CuadroTexto 2">
            <a:extLst>
              <a:ext uri="{FF2B5EF4-FFF2-40B4-BE49-F238E27FC236}">
                <a16:creationId xmlns:a16="http://schemas.microsoft.com/office/drawing/2014/main" id="{2A53D5F1-D0D4-83DA-FA81-A94167C312AE}"/>
              </a:ext>
            </a:extLst>
          </p:cNvPr>
          <p:cNvSpPr txBox="1"/>
          <p:nvPr/>
        </p:nvSpPr>
        <p:spPr>
          <a:xfrm>
            <a:off x="212725" y="343712"/>
            <a:ext cx="7470854" cy="2021451"/>
          </a:xfrm>
          <a:prstGeom prst="rect">
            <a:avLst/>
          </a:prstGeom>
          <a:noFill/>
        </p:spPr>
        <p:txBody>
          <a:bodyPr wrap="square">
            <a:spAutoFit/>
          </a:bodyPr>
          <a:lstStyle/>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The Previous Studies required to authorize the installation of wind and solar farms</a:t>
            </a:r>
            <a:r>
              <a:rPr lang="es-ES" sz="1400" dirty="0">
                <a:solidFill>
                  <a:srgbClr val="65B3A6"/>
                </a:solidFill>
                <a:effectLst/>
                <a:latin typeface="+mj-lt"/>
                <a:ea typeface="Calibri" panose="020F0502020204030204" pitchFamily="34" charset="0"/>
                <a:cs typeface="Times New Roman" panose="02020603050405020304" pitchFamily="18" charset="0"/>
              </a:rPr>
              <a:t>:</a:t>
            </a:r>
          </a:p>
          <a:p>
            <a:pPr algn="just">
              <a:lnSpc>
                <a:spcPct val="107000"/>
              </a:lnSpc>
              <a:spcAft>
                <a:spcPts val="800"/>
              </a:spcAft>
            </a:pPr>
            <a:endParaRPr lang="es-ES" sz="300" dirty="0">
              <a:solidFill>
                <a:srgbClr val="65B3A6"/>
              </a:solidFill>
              <a:effectLst/>
              <a:latin typeface="+mj-lt"/>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en-US" sz="1400" dirty="0">
                <a:solidFill>
                  <a:srgbClr val="65B3A6"/>
                </a:solidFill>
                <a:effectLst/>
                <a:latin typeface="+mj-lt"/>
                <a:ea typeface="Calibri" panose="020F0502020204030204" pitchFamily="34" charset="0"/>
                <a:cs typeface="Times New Roman" panose="02020603050405020304" pitchFamily="18" charset="0"/>
              </a:rPr>
              <a:t>Will be presented by the promoters and carried out by competent heritage technicians.</a:t>
            </a:r>
            <a:endParaRPr lang="es-ES" sz="1400" dirty="0">
              <a:solidFill>
                <a:srgbClr val="65B3A6"/>
              </a:solidFill>
              <a:effectLst/>
              <a:latin typeface="+mj-lt"/>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en-US" sz="1400" dirty="0">
                <a:solidFill>
                  <a:srgbClr val="65B3A6"/>
                </a:solidFill>
                <a:effectLst/>
                <a:latin typeface="+mj-lt"/>
                <a:ea typeface="Calibri" panose="020F0502020204030204" pitchFamily="34" charset="0"/>
                <a:cs typeface="Times New Roman" panose="02020603050405020304" pitchFamily="18" charset="0"/>
              </a:rPr>
              <a:t>They will include all those archaeological, paleontological and ethnographic activities that are deemed appropriate by the body competent in cultural heritage.</a:t>
            </a:r>
            <a:endParaRPr lang="es-ES" sz="300"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Likewise, it is considered important to assess the incorporation of hearing and/or public information procedures, including not only the promoters, but also the local population.</a:t>
            </a:r>
            <a:endParaRPr lang="es-ES" sz="1400" dirty="0">
              <a:solidFill>
                <a:srgbClr val="65B3A6"/>
              </a:solidFill>
              <a:effectLst/>
              <a:latin typeface="+mj-lt"/>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A8BFD9A9-DC59-21CE-FB71-9A60AC1DEBFF}"/>
              </a:ext>
            </a:extLst>
          </p:cNvPr>
          <p:cNvSpPr txBox="1"/>
          <p:nvPr/>
        </p:nvSpPr>
        <p:spPr bwMode="auto">
          <a:xfrm>
            <a:off x="155575" y="2638192"/>
            <a:ext cx="7034439" cy="2232278"/>
          </a:xfrm>
          <a:prstGeom prst="rect">
            <a:avLst/>
          </a:prstGeom>
          <a:noFill/>
        </p:spPr>
        <p:txBody>
          <a:bodyPr wrap="square">
            <a:spAutoFit/>
          </a:bodyPr>
          <a:lstStyle/>
          <a:p>
            <a:pPr algn="just">
              <a:lnSpc>
                <a:spcPct val="107000"/>
              </a:lnSpc>
              <a:spcAft>
                <a:spcPts val="800"/>
              </a:spcAft>
            </a:pPr>
            <a:r>
              <a:rPr lang="es-ES" sz="1400" b="1" dirty="0" err="1">
                <a:solidFill>
                  <a:srgbClr val="65B3A6"/>
                </a:solidFill>
                <a:effectLst/>
                <a:latin typeface="+mj-lt"/>
                <a:ea typeface="Calibri" panose="020F0502020204030204" pitchFamily="34" charset="0"/>
                <a:cs typeface="Times New Roman" panose="02020603050405020304" pitchFamily="18" charset="0"/>
              </a:rPr>
              <a:t>Required</a:t>
            </a:r>
            <a:r>
              <a:rPr lang="es-ES" sz="1400" b="1" dirty="0">
                <a:solidFill>
                  <a:srgbClr val="65B3A6"/>
                </a:solidFill>
                <a:effectLst/>
                <a:latin typeface="+mj-lt"/>
                <a:ea typeface="Calibri" panose="020F0502020204030204" pitchFamily="34" charset="0"/>
                <a:cs typeface="Times New Roman" panose="02020603050405020304" pitchFamily="18" charset="0"/>
              </a:rPr>
              <a:t> </a:t>
            </a:r>
            <a:r>
              <a:rPr lang="es-ES" sz="1400" b="1" dirty="0" err="1">
                <a:solidFill>
                  <a:srgbClr val="65B3A6"/>
                </a:solidFill>
                <a:effectLst/>
                <a:latin typeface="+mj-lt"/>
                <a:ea typeface="Calibri" panose="020F0502020204030204" pitchFamily="34" charset="0"/>
                <a:cs typeface="Times New Roman" panose="02020603050405020304" pitchFamily="18" charset="0"/>
              </a:rPr>
              <a:t>documentation</a:t>
            </a:r>
            <a:endParaRPr lang="es-ES" sz="1400" b="1" dirty="0">
              <a:solidFill>
                <a:srgbClr val="65B3A6"/>
              </a:solidFill>
              <a:effectLst/>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It must be exhaustive and very defined. Likewise, it will be important to include technicians trained in cultural heritage in the writing teams of these projects.</a:t>
            </a:r>
          </a:p>
          <a:p>
            <a:pPr algn="just">
              <a:lnSpc>
                <a:spcPct val="107000"/>
              </a:lnSpc>
              <a:spcAft>
                <a:spcPts val="800"/>
              </a:spcAft>
            </a:pPr>
            <a:r>
              <a:rPr lang="en-US" sz="1400" dirty="0">
                <a:solidFill>
                  <a:srgbClr val="65B3A6"/>
                </a:solidFill>
                <a:effectLst/>
                <a:latin typeface="+mj-lt"/>
                <a:ea typeface="Calibri" panose="020F0502020204030204" pitchFamily="34" charset="0"/>
                <a:cs typeface="Times New Roman" panose="02020603050405020304" pitchFamily="18" charset="0"/>
              </a:rPr>
              <a:t>The documentation provided will include, among others:</a:t>
            </a:r>
          </a:p>
          <a:p>
            <a:pPr algn="just">
              <a:lnSpc>
                <a:spcPct val="107000"/>
              </a:lnSpc>
              <a:spcAft>
                <a:spcPts val="800"/>
              </a:spcAft>
            </a:pPr>
            <a:r>
              <a:rPr lang="es-ES" sz="1400" dirty="0">
                <a:solidFill>
                  <a:srgbClr val="65B3A6"/>
                </a:solidFill>
                <a:effectLst/>
                <a:latin typeface="+mj-lt"/>
                <a:ea typeface="Calibri" panose="020F0502020204030204" pitchFamily="34" charset="0"/>
                <a:cs typeface="Times New Roman" panose="02020603050405020304" pitchFamily="18" charset="0"/>
              </a:rPr>
              <a:t>-      </a:t>
            </a:r>
            <a:r>
              <a:rPr lang="es-ES" sz="1400" u="sng" dirty="0" err="1">
                <a:solidFill>
                  <a:srgbClr val="65B3A6"/>
                </a:solidFill>
                <a:effectLst/>
                <a:latin typeface="+mj-lt"/>
                <a:ea typeface="Calibri" panose="020F0502020204030204" pitchFamily="34" charset="0"/>
                <a:cs typeface="Times New Roman" panose="02020603050405020304" pitchFamily="18" charset="0"/>
              </a:rPr>
              <a:t>Proper</a:t>
            </a:r>
            <a:r>
              <a:rPr lang="es-ES" sz="1400" u="sng" dirty="0">
                <a:solidFill>
                  <a:srgbClr val="65B3A6"/>
                </a:solidFill>
                <a:effectLst/>
                <a:latin typeface="+mj-lt"/>
                <a:ea typeface="Calibri" panose="020F0502020204030204" pitchFamily="34" charset="0"/>
                <a:cs typeface="Times New Roman" panose="02020603050405020304" pitchFamily="18" charset="0"/>
              </a:rPr>
              <a:t> </a:t>
            </a:r>
            <a:r>
              <a:rPr lang="es-ES" sz="1400" u="sng" dirty="0" err="1">
                <a:solidFill>
                  <a:srgbClr val="65B3A6"/>
                </a:solidFill>
                <a:effectLst/>
                <a:latin typeface="+mj-lt"/>
                <a:ea typeface="Calibri" panose="020F0502020204030204" pitchFamily="34" charset="0"/>
                <a:cs typeface="Times New Roman" panose="02020603050405020304" pitchFamily="18" charset="0"/>
              </a:rPr>
              <a:t>cartographic</a:t>
            </a:r>
            <a:r>
              <a:rPr lang="es-ES" sz="1400" u="sng" dirty="0">
                <a:solidFill>
                  <a:srgbClr val="65B3A6"/>
                </a:solidFill>
                <a:effectLst/>
                <a:latin typeface="+mj-lt"/>
                <a:ea typeface="Calibri" panose="020F0502020204030204" pitchFamily="34" charset="0"/>
                <a:cs typeface="Times New Roman" panose="02020603050405020304" pitchFamily="18" charset="0"/>
              </a:rPr>
              <a:t> and </a:t>
            </a:r>
            <a:r>
              <a:rPr lang="es-ES" sz="1400" u="sng" dirty="0" err="1">
                <a:solidFill>
                  <a:srgbClr val="65B3A6"/>
                </a:solidFill>
                <a:effectLst/>
                <a:latin typeface="+mj-lt"/>
                <a:ea typeface="Calibri" panose="020F0502020204030204" pitchFamily="34" charset="0"/>
                <a:cs typeface="Times New Roman" panose="02020603050405020304" pitchFamily="18" charset="0"/>
              </a:rPr>
              <a:t>graphic</a:t>
            </a:r>
            <a:r>
              <a:rPr lang="es-ES" sz="1400" u="sng" dirty="0">
                <a:solidFill>
                  <a:srgbClr val="65B3A6"/>
                </a:solidFill>
                <a:effectLst/>
                <a:latin typeface="+mj-lt"/>
                <a:ea typeface="Calibri" panose="020F0502020204030204" pitchFamily="34" charset="0"/>
                <a:cs typeface="Times New Roman" panose="02020603050405020304" pitchFamily="18" charset="0"/>
              </a:rPr>
              <a:t> </a:t>
            </a:r>
            <a:r>
              <a:rPr lang="es-ES" sz="1400" u="sng" dirty="0" err="1">
                <a:solidFill>
                  <a:srgbClr val="65B3A6"/>
                </a:solidFill>
                <a:effectLst/>
                <a:latin typeface="+mj-lt"/>
                <a:ea typeface="Calibri" panose="020F0502020204030204" pitchFamily="34" charset="0"/>
                <a:cs typeface="Times New Roman" panose="02020603050405020304" pitchFamily="18" charset="0"/>
              </a:rPr>
              <a:t>definition</a:t>
            </a:r>
            <a:r>
              <a:rPr lang="es-ES" sz="1400" u="sng" dirty="0">
                <a:solidFill>
                  <a:srgbClr val="65B3A6"/>
                </a:solidFill>
                <a:effectLst/>
                <a:latin typeface="+mj-lt"/>
                <a:ea typeface="Calibri" panose="020F0502020204030204" pitchFamily="34" charset="0"/>
                <a:cs typeface="Times New Roman" panose="02020603050405020304" pitchFamily="18" charset="0"/>
              </a:rPr>
              <a:t> of the </a:t>
            </a:r>
            <a:r>
              <a:rPr lang="es-ES" sz="1400" u="sng" dirty="0" err="1">
                <a:solidFill>
                  <a:srgbClr val="65B3A6"/>
                </a:solidFill>
                <a:effectLst/>
                <a:latin typeface="+mj-lt"/>
                <a:ea typeface="Calibri" panose="020F0502020204030204" pitchFamily="34" charset="0"/>
                <a:cs typeface="Times New Roman" panose="02020603050405020304" pitchFamily="18" charset="0"/>
              </a:rPr>
              <a:t>project</a:t>
            </a:r>
            <a:r>
              <a:rPr lang="es-ES" sz="1400" dirty="0">
                <a:solidFill>
                  <a:srgbClr val="65B3A6"/>
                </a:solidFill>
                <a:effectLst/>
                <a:latin typeface="+mj-lt"/>
                <a:ea typeface="Calibri" panose="020F0502020204030204" pitchFamily="34" charset="0"/>
                <a:cs typeface="Times New Roman" panose="02020603050405020304" pitchFamily="18" charset="0"/>
              </a:rPr>
              <a:t>.</a:t>
            </a:r>
          </a:p>
          <a:p>
            <a:pPr marL="342900" lvl="0" indent="-342900" algn="just">
              <a:lnSpc>
                <a:spcPct val="115000"/>
              </a:lnSpc>
              <a:spcAft>
                <a:spcPts val="800"/>
              </a:spcAft>
              <a:buFont typeface="Calibri" panose="020F0502020204030204" pitchFamily="34" charset="0"/>
              <a:buChar char="-"/>
            </a:pPr>
            <a:r>
              <a:rPr lang="es-ES" sz="1400" u="sng" dirty="0">
                <a:solidFill>
                  <a:srgbClr val="65B3A6"/>
                </a:solidFill>
                <a:effectLst/>
                <a:latin typeface="+mj-lt"/>
                <a:ea typeface="Calibri" panose="020F0502020204030204" pitchFamily="34" charset="0"/>
                <a:cs typeface="Times New Roman" panose="02020603050405020304" pitchFamily="18" charset="0"/>
              </a:rPr>
              <a:t>At </a:t>
            </a:r>
            <a:r>
              <a:rPr lang="es-ES" sz="1400" u="sng" dirty="0" err="1">
                <a:solidFill>
                  <a:srgbClr val="65B3A6"/>
                </a:solidFill>
                <a:effectLst/>
                <a:latin typeface="+mj-lt"/>
                <a:ea typeface="Calibri" panose="020F0502020204030204" pitchFamily="34" charset="0"/>
                <a:cs typeface="Times New Roman" panose="02020603050405020304" pitchFamily="18" charset="0"/>
              </a:rPr>
              <a:t>least</a:t>
            </a:r>
            <a:r>
              <a:rPr lang="es-ES" sz="1400" u="sng" dirty="0">
                <a:solidFill>
                  <a:srgbClr val="65B3A6"/>
                </a:solidFill>
                <a:effectLst/>
                <a:latin typeface="+mj-lt"/>
                <a:ea typeface="Calibri" panose="020F0502020204030204" pitchFamily="34" charset="0"/>
                <a:cs typeface="Times New Roman" panose="02020603050405020304" pitchFamily="18" charset="0"/>
              </a:rPr>
              <a:t>, </a:t>
            </a:r>
            <a:r>
              <a:rPr lang="es-ES" sz="1400" u="sng" dirty="0" err="1">
                <a:solidFill>
                  <a:srgbClr val="65B3A6"/>
                </a:solidFill>
                <a:effectLst/>
                <a:latin typeface="+mj-lt"/>
                <a:ea typeface="Calibri" panose="020F0502020204030204" pitchFamily="34" charset="0"/>
                <a:cs typeface="Times New Roman" panose="02020603050405020304" pitchFamily="18" charset="0"/>
              </a:rPr>
              <a:t>one</a:t>
            </a:r>
            <a:r>
              <a:rPr lang="es-ES" sz="1400" u="sng" dirty="0">
                <a:solidFill>
                  <a:srgbClr val="65B3A6"/>
                </a:solidFill>
                <a:effectLst/>
                <a:latin typeface="+mj-lt"/>
                <a:ea typeface="Calibri" panose="020F0502020204030204" pitchFamily="34" charset="0"/>
                <a:cs typeface="Times New Roman" panose="02020603050405020304" pitchFamily="18" charset="0"/>
              </a:rPr>
              <a:t> render</a:t>
            </a:r>
            <a:endParaRPr lang="es-ES" sz="1400" dirty="0">
              <a:solidFill>
                <a:srgbClr val="65B3A6"/>
              </a:solidFill>
              <a:effectLst/>
              <a:latin typeface="+mj-l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Calibri" panose="020F0502020204030204" pitchFamily="34" charset="0"/>
              <a:buChar char="-"/>
            </a:pPr>
            <a:r>
              <a:rPr lang="es-ES" sz="1400" u="sng" dirty="0">
                <a:solidFill>
                  <a:srgbClr val="65B3A6"/>
                </a:solidFill>
                <a:effectLst/>
                <a:latin typeface="+mj-lt"/>
                <a:ea typeface="Calibri" panose="020F0502020204030204" pitchFamily="34" charset="0"/>
                <a:cs typeface="Times New Roman" panose="02020603050405020304" pitchFamily="18" charset="0"/>
              </a:rPr>
              <a:t>A </a:t>
            </a:r>
            <a:r>
              <a:rPr lang="es-ES" sz="1400" u="sng" dirty="0" err="1">
                <a:solidFill>
                  <a:srgbClr val="65B3A6"/>
                </a:solidFill>
                <a:effectLst/>
                <a:latin typeface="+mj-lt"/>
                <a:ea typeface="Calibri" panose="020F0502020204030204" pitchFamily="34" charset="0"/>
                <a:cs typeface="Times New Roman" panose="02020603050405020304" pitchFamily="18" charset="0"/>
              </a:rPr>
              <a:t>dismantling</a:t>
            </a:r>
            <a:r>
              <a:rPr lang="es-ES" sz="1400" u="sng" dirty="0">
                <a:solidFill>
                  <a:srgbClr val="65B3A6"/>
                </a:solidFill>
                <a:effectLst/>
                <a:latin typeface="+mj-lt"/>
                <a:ea typeface="Calibri" panose="020F0502020204030204" pitchFamily="34" charset="0"/>
                <a:cs typeface="Times New Roman" panose="02020603050405020304" pitchFamily="18" charset="0"/>
              </a:rPr>
              <a:t> plan</a:t>
            </a:r>
            <a:endParaRPr lang="es-ES" sz="1400" dirty="0">
              <a:solidFill>
                <a:srgbClr val="65B3A6"/>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4674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867E0A2B-92A9-FB2F-CC63-69CBE186345D}"/>
              </a:ext>
            </a:extLst>
          </p:cNvPr>
          <p:cNvSpPr txBox="1"/>
          <p:nvPr/>
        </p:nvSpPr>
        <p:spPr>
          <a:xfrm>
            <a:off x="460375" y="157390"/>
            <a:ext cx="4576082" cy="276999"/>
          </a:xfrm>
          <a:prstGeom prst="rect">
            <a:avLst/>
          </a:prstGeom>
          <a:noFill/>
        </p:spPr>
        <p:txBody>
          <a:bodyPr wrap="square">
            <a:spAutoFit/>
          </a:bodyPr>
          <a:lstStyle/>
          <a:p>
            <a:r>
              <a:rPr lang="es-ES" sz="1200" dirty="0" err="1">
                <a:solidFill>
                  <a:srgbClr val="65B3A6"/>
                </a:solidFill>
                <a:effectLst/>
                <a:latin typeface="+mj-lt"/>
                <a:ea typeface="Calibri" panose="020F0502020204030204" pitchFamily="34" charset="0"/>
                <a:cs typeface="Times New Roman" panose="02020603050405020304" pitchFamily="18" charset="0"/>
              </a:rPr>
              <a:t>Impact</a:t>
            </a:r>
            <a:r>
              <a:rPr lang="es-ES" sz="1200" dirty="0">
                <a:solidFill>
                  <a:srgbClr val="65B3A6"/>
                </a:solidFill>
                <a:effectLst/>
                <a:latin typeface="+mj-lt"/>
                <a:ea typeface="Calibri" panose="020F0502020204030204" pitchFamily="34" charset="0"/>
                <a:cs typeface="Times New Roman" panose="02020603050405020304" pitchFamily="18" charset="0"/>
              </a:rPr>
              <a:t> </a:t>
            </a:r>
            <a:r>
              <a:rPr lang="es-ES" sz="1200" dirty="0" err="1">
                <a:solidFill>
                  <a:srgbClr val="65B3A6"/>
                </a:solidFill>
                <a:effectLst/>
                <a:latin typeface="+mj-lt"/>
                <a:ea typeface="Calibri" panose="020F0502020204030204" pitchFamily="34" charset="0"/>
                <a:cs typeface="Times New Roman" panose="02020603050405020304" pitchFamily="18" charset="0"/>
              </a:rPr>
              <a:t>evaluation</a:t>
            </a:r>
            <a:r>
              <a:rPr lang="es-ES" sz="1200" dirty="0">
                <a:solidFill>
                  <a:srgbClr val="65B3A6"/>
                </a:solidFill>
                <a:effectLst/>
                <a:latin typeface="+mj-lt"/>
                <a:ea typeface="Calibri" panose="020F0502020204030204" pitchFamily="34" charset="0"/>
                <a:cs typeface="Times New Roman" panose="02020603050405020304" pitchFamily="18" charset="0"/>
              </a:rPr>
              <a:t> </a:t>
            </a:r>
            <a:r>
              <a:rPr lang="es-ES" sz="1200" dirty="0" err="1">
                <a:solidFill>
                  <a:srgbClr val="65B3A6"/>
                </a:solidFill>
                <a:effectLst/>
                <a:latin typeface="+mj-lt"/>
                <a:ea typeface="Calibri" panose="020F0502020204030204" pitchFamily="34" charset="0"/>
                <a:cs typeface="Times New Roman" panose="02020603050405020304" pitchFamily="18" charset="0"/>
              </a:rPr>
              <a:t>matrix</a:t>
            </a:r>
            <a:endParaRPr lang="es-ES" sz="1200" dirty="0">
              <a:solidFill>
                <a:srgbClr val="65B3A6"/>
              </a:solidFill>
              <a:latin typeface="+mj-lt"/>
            </a:endParaRPr>
          </a:p>
        </p:txBody>
      </p:sp>
      <p:pic>
        <p:nvPicPr>
          <p:cNvPr id="4" name="Imagen 3">
            <a:extLst>
              <a:ext uri="{FF2B5EF4-FFF2-40B4-BE49-F238E27FC236}">
                <a16:creationId xmlns:a16="http://schemas.microsoft.com/office/drawing/2014/main" id="{AA6CF8DD-C410-E8C8-932C-22BAE5E1CDDC}"/>
              </a:ext>
            </a:extLst>
          </p:cNvPr>
          <p:cNvPicPr>
            <a:picLocks noChangeAspect="1"/>
          </p:cNvPicPr>
          <p:nvPr/>
        </p:nvPicPr>
        <p:blipFill>
          <a:blip r:embed="rId4"/>
          <a:stretch>
            <a:fillRect/>
          </a:stretch>
        </p:blipFill>
        <p:spPr>
          <a:xfrm>
            <a:off x="1102584" y="507642"/>
            <a:ext cx="5521014" cy="4478468"/>
          </a:xfrm>
          <a:prstGeom prst="rect">
            <a:avLst/>
          </a:prstGeom>
        </p:spPr>
      </p:pic>
    </p:spTree>
    <p:extLst>
      <p:ext uri="{BB962C8B-B14F-4D97-AF65-F5344CB8AC3E}">
        <p14:creationId xmlns:p14="http://schemas.microsoft.com/office/powerpoint/2010/main" val="630783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 name="Imagen 2">
            <a:extLst>
              <a:ext uri="{FF2B5EF4-FFF2-40B4-BE49-F238E27FC236}">
                <a16:creationId xmlns:a16="http://schemas.microsoft.com/office/drawing/2014/main" id="{72F4CA59-38F6-0912-2E7A-D39440CD2363}"/>
              </a:ext>
            </a:extLst>
          </p:cNvPr>
          <p:cNvPicPr>
            <a:picLocks noChangeAspect="1"/>
          </p:cNvPicPr>
          <p:nvPr/>
        </p:nvPicPr>
        <p:blipFill>
          <a:blip r:embed="rId4"/>
          <a:stretch>
            <a:fillRect/>
          </a:stretch>
        </p:blipFill>
        <p:spPr>
          <a:xfrm>
            <a:off x="261257" y="981474"/>
            <a:ext cx="7184572" cy="3180552"/>
          </a:xfrm>
          <a:prstGeom prst="rect">
            <a:avLst/>
          </a:prstGeom>
        </p:spPr>
      </p:pic>
      <p:sp>
        <p:nvSpPr>
          <p:cNvPr id="6" name="CuadroTexto 5">
            <a:extLst>
              <a:ext uri="{FF2B5EF4-FFF2-40B4-BE49-F238E27FC236}">
                <a16:creationId xmlns:a16="http://schemas.microsoft.com/office/drawing/2014/main" id="{640C9ACD-3D9D-799D-E59A-DBE7EBF7642F}"/>
              </a:ext>
            </a:extLst>
          </p:cNvPr>
          <p:cNvSpPr txBox="1"/>
          <p:nvPr/>
        </p:nvSpPr>
        <p:spPr bwMode="auto">
          <a:xfrm>
            <a:off x="212722" y="541111"/>
            <a:ext cx="6351361" cy="276999"/>
          </a:xfrm>
          <a:prstGeom prst="rect">
            <a:avLst/>
          </a:prstGeom>
          <a:noFill/>
        </p:spPr>
        <p:txBody>
          <a:bodyPr wrap="square">
            <a:spAutoFit/>
          </a:bodyPr>
          <a:lstStyle/>
          <a:p>
            <a:r>
              <a:rPr lang="es-ES" sz="1200" dirty="0">
                <a:solidFill>
                  <a:srgbClr val="65B3A6"/>
                </a:solidFill>
                <a:effectLst/>
                <a:latin typeface="+mj-lt"/>
                <a:ea typeface="Calibri" panose="020F0502020204030204" pitchFamily="34" charset="0"/>
                <a:cs typeface="Times New Roman" panose="02020603050405020304" pitchFamily="18" charset="0"/>
              </a:rPr>
              <a:t>A </a:t>
            </a:r>
            <a:r>
              <a:rPr lang="es-ES" sz="1200" dirty="0" err="1">
                <a:solidFill>
                  <a:srgbClr val="65B3A6"/>
                </a:solidFill>
                <a:effectLst/>
                <a:latin typeface="+mj-lt"/>
                <a:ea typeface="Calibri" panose="020F0502020204030204" pitchFamily="34" charset="0"/>
                <a:cs typeface="Times New Roman" panose="02020603050405020304" pitchFamily="18" charset="0"/>
              </a:rPr>
              <a:t>recent</a:t>
            </a:r>
            <a:r>
              <a:rPr lang="es-ES" sz="1200" dirty="0">
                <a:solidFill>
                  <a:srgbClr val="65B3A6"/>
                </a:solidFill>
                <a:effectLst/>
                <a:latin typeface="+mj-lt"/>
                <a:ea typeface="Calibri" panose="020F0502020204030204" pitchFamily="34" charset="0"/>
                <a:cs typeface="Times New Roman" panose="02020603050405020304" pitchFamily="18" charset="0"/>
              </a:rPr>
              <a:t> </a:t>
            </a:r>
            <a:r>
              <a:rPr lang="es-ES" sz="1200" dirty="0" err="1">
                <a:solidFill>
                  <a:srgbClr val="65B3A6"/>
                </a:solidFill>
                <a:effectLst/>
                <a:latin typeface="+mj-lt"/>
                <a:ea typeface="Calibri" panose="020F0502020204030204" pitchFamily="34" charset="0"/>
                <a:cs typeface="Times New Roman" panose="02020603050405020304" pitchFamily="18" charset="0"/>
              </a:rPr>
              <a:t>evaluation</a:t>
            </a:r>
            <a:r>
              <a:rPr lang="es-ES" sz="1200" dirty="0">
                <a:solidFill>
                  <a:srgbClr val="65B3A6"/>
                </a:solidFill>
                <a:effectLst/>
                <a:latin typeface="+mj-lt"/>
                <a:ea typeface="Calibri" panose="020F0502020204030204" pitchFamily="34" charset="0"/>
                <a:cs typeface="Times New Roman" panose="02020603050405020304" pitchFamily="18" charset="0"/>
              </a:rPr>
              <a:t>: Aranjuez </a:t>
            </a:r>
            <a:r>
              <a:rPr lang="es-ES" sz="1200" dirty="0" err="1">
                <a:solidFill>
                  <a:srgbClr val="65B3A6"/>
                </a:solidFill>
                <a:effectLst/>
                <a:latin typeface="+mj-lt"/>
                <a:ea typeface="Calibri" panose="020F0502020204030204" pitchFamily="34" charset="0"/>
                <a:cs typeface="Times New Roman" panose="02020603050405020304" pitchFamily="18" charset="0"/>
              </a:rPr>
              <a:t>Gardens</a:t>
            </a:r>
            <a:r>
              <a:rPr lang="es-ES" sz="1200" dirty="0">
                <a:solidFill>
                  <a:srgbClr val="65B3A6"/>
                </a:solidFill>
                <a:effectLst/>
                <a:latin typeface="+mj-lt"/>
                <a:ea typeface="Calibri" panose="020F0502020204030204" pitchFamily="34" charset="0"/>
                <a:cs typeface="Times New Roman" panose="02020603050405020304" pitchFamily="18" charset="0"/>
              </a:rPr>
              <a:t> (WH Site): </a:t>
            </a:r>
            <a:r>
              <a:rPr lang="es-ES" sz="1200" dirty="0" err="1">
                <a:solidFill>
                  <a:srgbClr val="65B3A6"/>
                </a:solidFill>
                <a:effectLst/>
                <a:latin typeface="+mj-lt"/>
                <a:ea typeface="Calibri" panose="020F0502020204030204" pitchFamily="34" charset="0"/>
                <a:cs typeface="Times New Roman" panose="02020603050405020304" pitchFamily="18" charset="0"/>
              </a:rPr>
              <a:t>Authorized</a:t>
            </a:r>
            <a:r>
              <a:rPr lang="es-ES" sz="1200" dirty="0">
                <a:solidFill>
                  <a:srgbClr val="65B3A6"/>
                </a:solidFill>
                <a:effectLst/>
                <a:latin typeface="+mj-lt"/>
                <a:ea typeface="Calibri" panose="020F0502020204030204" pitchFamily="34" charset="0"/>
                <a:cs typeface="Times New Roman" panose="02020603050405020304" pitchFamily="18" charset="0"/>
              </a:rPr>
              <a:t> </a:t>
            </a:r>
            <a:r>
              <a:rPr lang="es-ES" sz="1200" dirty="0" err="1">
                <a:solidFill>
                  <a:srgbClr val="65B3A6"/>
                </a:solidFill>
                <a:effectLst/>
                <a:latin typeface="+mj-lt"/>
                <a:ea typeface="Calibri" panose="020F0502020204030204" pitchFamily="34" charset="0"/>
                <a:cs typeface="Times New Roman" panose="02020603050405020304" pitchFamily="18" charset="0"/>
              </a:rPr>
              <a:t>PVs</a:t>
            </a:r>
            <a:r>
              <a:rPr lang="es-ES" sz="1200" dirty="0">
                <a:solidFill>
                  <a:srgbClr val="65B3A6"/>
                </a:solidFill>
                <a:effectLst/>
                <a:latin typeface="+mj-lt"/>
                <a:ea typeface="Calibri" panose="020F0502020204030204" pitchFamily="34" charset="0"/>
                <a:cs typeface="Times New Roman" panose="02020603050405020304" pitchFamily="18" charset="0"/>
              </a:rPr>
              <a:t> </a:t>
            </a:r>
            <a:r>
              <a:rPr lang="es-ES" sz="1200" dirty="0" err="1">
                <a:solidFill>
                  <a:srgbClr val="65B3A6"/>
                </a:solidFill>
                <a:effectLst/>
                <a:latin typeface="+mj-lt"/>
                <a:ea typeface="Calibri" panose="020F0502020204030204" pitchFamily="34" charset="0"/>
                <a:cs typeface="Times New Roman" panose="02020603050405020304" pitchFamily="18" charset="0"/>
              </a:rPr>
              <a:t>with</a:t>
            </a:r>
            <a:r>
              <a:rPr lang="es-ES" sz="1200" dirty="0">
                <a:solidFill>
                  <a:srgbClr val="65B3A6"/>
                </a:solidFill>
                <a:effectLst/>
                <a:latin typeface="+mj-lt"/>
                <a:ea typeface="Calibri" panose="020F0502020204030204" pitchFamily="34" charset="0"/>
                <a:cs typeface="Times New Roman" panose="02020603050405020304" pitchFamily="18" charset="0"/>
              </a:rPr>
              <a:t> </a:t>
            </a:r>
            <a:r>
              <a:rPr lang="es-ES" sz="1200" dirty="0" err="1">
                <a:solidFill>
                  <a:srgbClr val="65B3A6"/>
                </a:solidFill>
                <a:effectLst/>
                <a:latin typeface="+mj-lt"/>
                <a:ea typeface="Calibri" panose="020F0502020204030204" pitchFamily="34" charset="0"/>
                <a:cs typeface="Times New Roman" panose="02020603050405020304" pitchFamily="18" charset="0"/>
              </a:rPr>
              <a:t>prescriptions</a:t>
            </a:r>
            <a:endParaRPr lang="es-ES" sz="1200" dirty="0">
              <a:solidFill>
                <a:srgbClr val="65B3A6"/>
              </a:solidFill>
              <a:latin typeface="+mj-lt"/>
            </a:endParaRPr>
          </a:p>
        </p:txBody>
      </p:sp>
    </p:spTree>
    <p:extLst>
      <p:ext uri="{BB962C8B-B14F-4D97-AF65-F5344CB8AC3E}">
        <p14:creationId xmlns:p14="http://schemas.microsoft.com/office/powerpoint/2010/main" val="3574495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a:extLst>
              <a:ext uri="{FF2B5EF4-FFF2-40B4-BE49-F238E27FC236}">
                <a16:creationId xmlns:a16="http://schemas.microsoft.com/office/drawing/2014/main" id="{AD286B75-C704-5D32-E854-51DE117B422B}"/>
              </a:ext>
            </a:extLst>
          </p:cNvPr>
          <p:cNvPicPr>
            <a:picLocks noChangeAspect="1"/>
          </p:cNvPicPr>
          <p:nvPr/>
        </p:nvPicPr>
        <p:blipFill>
          <a:blip r:embed="rId4"/>
          <a:stretch>
            <a:fillRect/>
          </a:stretch>
        </p:blipFill>
        <p:spPr>
          <a:xfrm>
            <a:off x="0" y="179645"/>
            <a:ext cx="7678004" cy="4318878"/>
          </a:xfrm>
          <a:prstGeom prst="rect">
            <a:avLst/>
          </a:prstGeom>
        </p:spPr>
      </p:pic>
      <p:sp>
        <p:nvSpPr>
          <p:cNvPr id="3" name="Título 1">
            <a:extLst>
              <a:ext uri="{FF2B5EF4-FFF2-40B4-BE49-F238E27FC236}">
                <a16:creationId xmlns:a16="http://schemas.microsoft.com/office/drawing/2014/main" id="{C25FC5F0-01D2-3754-424B-5BE4A141FBE3}"/>
              </a:ext>
            </a:extLst>
          </p:cNvPr>
          <p:cNvSpPr>
            <a:spLocks noGrp="1"/>
          </p:cNvSpPr>
          <p:nvPr>
            <p:ph type="title"/>
          </p:nvPr>
        </p:nvSpPr>
        <p:spPr bwMode="auto">
          <a:xfrm>
            <a:off x="75520" y="537161"/>
            <a:ext cx="2601460" cy="1293317"/>
          </a:xfrm>
        </p:spPr>
        <p:txBody>
          <a:bodyPr>
            <a:normAutofit/>
          </a:bodyPr>
          <a:lstStyle/>
          <a:p>
            <a:pPr algn="ctr">
              <a:defRPr/>
            </a:pPr>
            <a:r>
              <a:rPr lang="es-ES_tradnl" sz="1800" b="1" dirty="0">
                <a:solidFill>
                  <a:schemeClr val="bg1">
                    <a:lumMod val="85000"/>
                  </a:schemeClr>
                </a:solidFill>
              </a:rPr>
              <a:t>THANK YOU!</a:t>
            </a:r>
            <a:br>
              <a:rPr lang="es-ES_tradnl" sz="1800" b="1" dirty="0">
                <a:solidFill>
                  <a:srgbClr val="65B3A6"/>
                </a:solidFill>
              </a:rPr>
            </a:br>
            <a:br>
              <a:rPr lang="es-ES_tradnl" sz="1800" b="1" dirty="0">
                <a:solidFill>
                  <a:srgbClr val="65B3A6"/>
                </a:solidFill>
              </a:rPr>
            </a:br>
            <a:r>
              <a:rPr lang="es-ES_tradnl" sz="1800" b="1" dirty="0">
                <a:solidFill>
                  <a:schemeClr val="bg1"/>
                </a:solidFill>
              </a:rPr>
              <a:t>¡GRACIAS!</a:t>
            </a:r>
            <a:br>
              <a:rPr lang="es-ES_tradnl" sz="1800" b="1" dirty="0">
                <a:solidFill>
                  <a:srgbClr val="65B3A6"/>
                </a:solidFill>
              </a:rPr>
            </a:br>
            <a:endParaRPr lang="es-ES_tradnl" sz="1800" dirty="0">
              <a:solidFill>
                <a:srgbClr val="65B3A6"/>
              </a:solidFill>
            </a:endParaRPr>
          </a:p>
        </p:txBody>
      </p:sp>
      <p:sp>
        <p:nvSpPr>
          <p:cNvPr id="5" name="CuadroTexto 4">
            <a:extLst>
              <a:ext uri="{FF2B5EF4-FFF2-40B4-BE49-F238E27FC236}">
                <a16:creationId xmlns:a16="http://schemas.microsoft.com/office/drawing/2014/main" id="{CD96FC8F-9B17-7181-CDFF-9A3EB40BCC40}"/>
              </a:ext>
            </a:extLst>
          </p:cNvPr>
          <p:cNvSpPr txBox="1"/>
          <p:nvPr/>
        </p:nvSpPr>
        <p:spPr>
          <a:xfrm>
            <a:off x="4572000" y="1162896"/>
            <a:ext cx="2961594" cy="307777"/>
          </a:xfrm>
          <a:prstGeom prst="rect">
            <a:avLst/>
          </a:prstGeom>
          <a:noFill/>
        </p:spPr>
        <p:txBody>
          <a:bodyPr wrap="square">
            <a:spAutoFit/>
          </a:bodyPr>
          <a:lstStyle/>
          <a:p>
            <a:r>
              <a:rPr lang="es-ES_tradnl" sz="1400" dirty="0">
                <a:solidFill>
                  <a:schemeClr val="bg1"/>
                </a:solidFill>
              </a:rPr>
              <a:t>antonio.antequera@cultura.gob.es</a:t>
            </a:r>
            <a:endParaRPr lang="es-ES" dirty="0">
              <a:solidFill>
                <a:schemeClr val="bg1"/>
              </a:solidFill>
            </a:endParaRPr>
          </a:p>
        </p:txBody>
      </p:sp>
      <p:pic>
        <p:nvPicPr>
          <p:cNvPr id="6" name="Imagen 5">
            <a:extLst>
              <a:ext uri="{FF2B5EF4-FFF2-40B4-BE49-F238E27FC236}">
                <a16:creationId xmlns:a16="http://schemas.microsoft.com/office/drawing/2014/main" id="{1767DA67-067B-BF87-811E-584BB4032733}"/>
              </a:ext>
            </a:extLst>
          </p:cNvPr>
          <p:cNvPicPr>
            <a:picLocks noChangeAspect="1"/>
          </p:cNvPicPr>
          <p:nvPr/>
        </p:nvPicPr>
        <p:blipFill>
          <a:blip r:embed="rId5"/>
          <a:stretch>
            <a:fillRect/>
          </a:stretch>
        </p:blipFill>
        <p:spPr>
          <a:xfrm>
            <a:off x="2442994" y="4520774"/>
            <a:ext cx="3512452" cy="628649"/>
          </a:xfrm>
          <a:prstGeom prst="rect">
            <a:avLst/>
          </a:prstGeom>
        </p:spPr>
      </p:pic>
      <p:pic>
        <p:nvPicPr>
          <p:cNvPr id="8" name="Imagen 7">
            <a:extLst>
              <a:ext uri="{FF2B5EF4-FFF2-40B4-BE49-F238E27FC236}">
                <a16:creationId xmlns:a16="http://schemas.microsoft.com/office/drawing/2014/main" id="{C9D1D1ED-FF11-2AE0-4A89-4FE021A0A780}"/>
              </a:ext>
            </a:extLst>
          </p:cNvPr>
          <p:cNvPicPr>
            <a:picLocks noChangeAspect="1"/>
          </p:cNvPicPr>
          <p:nvPr/>
        </p:nvPicPr>
        <p:blipFill>
          <a:blip r:embed="rId6"/>
          <a:srcRect l="7007" t="16137" r="6486" b="13591"/>
          <a:stretch/>
        </p:blipFill>
        <p:spPr>
          <a:xfrm>
            <a:off x="6078205" y="4566519"/>
            <a:ext cx="1599799" cy="537160"/>
          </a:xfrm>
          <a:prstGeom prst="rect">
            <a:avLst/>
          </a:prstGeom>
        </p:spPr>
      </p:pic>
    </p:spTree>
    <p:extLst>
      <p:ext uri="{BB962C8B-B14F-4D97-AF65-F5344CB8AC3E}">
        <p14:creationId xmlns:p14="http://schemas.microsoft.com/office/powerpoint/2010/main" val="19281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95585" name="Picture 1"/>
          <p:cNvPicPr>
            <a:picLocks noChangeAspect="1" noChangeArrowheads="1"/>
          </p:cNvPicPr>
          <p:nvPr/>
        </p:nvPicPr>
        <p:blipFill>
          <a:blip r:embed="rId4"/>
          <a:srcRect t="893" r="1646"/>
          <a:stretch/>
        </p:blipFill>
        <p:spPr bwMode="auto">
          <a:xfrm>
            <a:off x="1383643" y="7937"/>
            <a:ext cx="4822174" cy="4817315"/>
          </a:xfrm>
          <a:prstGeom prst="rect">
            <a:avLst/>
          </a:prstGeom>
          <a:noFill/>
          <a:ln w="9525">
            <a:noFill/>
            <a:miter lim="800000"/>
            <a:headEnd/>
            <a:tailEnd/>
          </a:ln>
          <a:effectLst/>
        </p:spPr>
      </p:pic>
      <p:sp>
        <p:nvSpPr>
          <p:cNvPr id="2" name="Título 1">
            <a:extLst>
              <a:ext uri="{FF2B5EF4-FFF2-40B4-BE49-F238E27FC236}">
                <a16:creationId xmlns:a16="http://schemas.microsoft.com/office/drawing/2014/main" id="{24C52D17-874A-8DA7-E389-57440891B994}"/>
              </a:ext>
            </a:extLst>
          </p:cNvPr>
          <p:cNvSpPr>
            <a:spLocks noGrp="1"/>
          </p:cNvSpPr>
          <p:nvPr>
            <p:ph type="title"/>
          </p:nvPr>
        </p:nvSpPr>
        <p:spPr bwMode="auto">
          <a:xfrm>
            <a:off x="1383643" y="4866814"/>
            <a:ext cx="5146961" cy="234304"/>
          </a:xfrm>
        </p:spPr>
        <p:txBody>
          <a:bodyPr>
            <a:noAutofit/>
          </a:bodyPr>
          <a:lstStyle/>
          <a:p>
            <a:pPr>
              <a:defRPr/>
            </a:pPr>
            <a:r>
              <a:rPr lang="es-ES_tradnl" sz="1000" i="1" dirty="0">
                <a:solidFill>
                  <a:srgbClr val="65B3A6"/>
                </a:solidFill>
              </a:rPr>
              <a:t>(“Climate Change </a:t>
            </a:r>
            <a:r>
              <a:rPr lang="es-ES_tradnl" sz="1000" i="1" dirty="0" err="1">
                <a:solidFill>
                  <a:srgbClr val="65B3A6"/>
                </a:solidFill>
              </a:rPr>
              <a:t>threatens</a:t>
            </a:r>
            <a:r>
              <a:rPr lang="es-ES_tradnl" sz="1000" i="1" dirty="0">
                <a:solidFill>
                  <a:srgbClr val="65B3A6"/>
                </a:solidFill>
              </a:rPr>
              <a:t> </a:t>
            </a:r>
            <a:r>
              <a:rPr lang="es-ES_tradnl" sz="1000" i="1" dirty="0" err="1">
                <a:solidFill>
                  <a:srgbClr val="65B3A6"/>
                </a:solidFill>
              </a:rPr>
              <a:t>to</a:t>
            </a:r>
            <a:r>
              <a:rPr lang="es-ES_tradnl" sz="1000" i="1" dirty="0">
                <a:solidFill>
                  <a:srgbClr val="65B3A6"/>
                </a:solidFill>
              </a:rPr>
              <a:t> erase the cultural </a:t>
            </a:r>
            <a:r>
              <a:rPr lang="es-ES_tradnl" sz="1000" i="1" dirty="0" err="1">
                <a:solidFill>
                  <a:srgbClr val="65B3A6"/>
                </a:solidFill>
              </a:rPr>
              <a:t>heritage</a:t>
            </a:r>
            <a:r>
              <a:rPr lang="es-ES_tradnl" sz="1000" i="1" dirty="0">
                <a:solidFill>
                  <a:srgbClr val="65B3A6"/>
                </a:solidFill>
              </a:rPr>
              <a:t> of the </a:t>
            </a:r>
            <a:r>
              <a:rPr lang="es-ES_tradnl" sz="1000" i="1" dirty="0" err="1">
                <a:solidFill>
                  <a:srgbClr val="65B3A6"/>
                </a:solidFill>
              </a:rPr>
              <a:t>Mediterrean</a:t>
            </a:r>
            <a:r>
              <a:rPr lang="es-ES_tradnl" sz="1000" i="1" dirty="0">
                <a:solidFill>
                  <a:srgbClr val="65B3A6"/>
                </a:solidFill>
              </a:rPr>
              <a:t> </a:t>
            </a:r>
            <a:r>
              <a:rPr lang="es-ES_tradnl" sz="1000" i="1" dirty="0" err="1">
                <a:solidFill>
                  <a:srgbClr val="65B3A6"/>
                </a:solidFill>
              </a:rPr>
              <a:t>coast</a:t>
            </a:r>
            <a:r>
              <a:rPr lang="es-ES_tradnl" sz="1000" i="1" dirty="0">
                <a:solidFill>
                  <a:srgbClr val="65B3A6"/>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pSp>
        <p:nvGrpSpPr>
          <p:cNvPr id="11" name="10 Grupo"/>
          <p:cNvGrpSpPr>
            <a:grpSpLocks noChangeAspect="1"/>
          </p:cNvGrpSpPr>
          <p:nvPr/>
        </p:nvGrpSpPr>
        <p:grpSpPr>
          <a:xfrm>
            <a:off x="1078269" y="135848"/>
            <a:ext cx="5887307" cy="4607705"/>
            <a:chOff x="1611632" y="2052129"/>
            <a:chExt cx="4439543" cy="3474611"/>
          </a:xfrm>
        </p:grpSpPr>
        <p:pic>
          <p:nvPicPr>
            <p:cNvPr id="191489" name="Picture 1"/>
            <p:cNvPicPr>
              <a:picLocks noChangeAspect="1" noChangeArrowheads="1"/>
            </p:cNvPicPr>
            <p:nvPr/>
          </p:nvPicPr>
          <p:blipFill>
            <a:blip r:embed="rId4"/>
            <a:srcRect t="3686" b="87235"/>
            <a:stretch>
              <a:fillRect/>
            </a:stretch>
          </p:blipFill>
          <p:spPr bwMode="auto">
            <a:xfrm>
              <a:off x="1611632" y="2052129"/>
              <a:ext cx="4439543" cy="455747"/>
            </a:xfrm>
            <a:prstGeom prst="rect">
              <a:avLst/>
            </a:prstGeom>
            <a:noFill/>
            <a:ln w="9525">
              <a:noFill/>
              <a:miter lim="800000"/>
              <a:headEnd/>
              <a:tailEnd/>
            </a:ln>
            <a:effectLst/>
          </p:spPr>
        </p:pic>
        <p:pic>
          <p:nvPicPr>
            <p:cNvPr id="10" name="Picture 1"/>
            <p:cNvPicPr>
              <a:picLocks noChangeAspect="1" noChangeArrowheads="1"/>
            </p:cNvPicPr>
            <p:nvPr/>
          </p:nvPicPr>
          <p:blipFill>
            <a:blip r:embed="rId4"/>
            <a:srcRect t="39864"/>
            <a:stretch>
              <a:fillRect/>
            </a:stretch>
          </p:blipFill>
          <p:spPr bwMode="auto">
            <a:xfrm>
              <a:off x="1611632" y="2507876"/>
              <a:ext cx="4439543" cy="3018864"/>
            </a:xfrm>
            <a:prstGeom prst="rect">
              <a:avLst/>
            </a:prstGeom>
            <a:noFill/>
            <a:ln w="9525">
              <a:noFill/>
              <a:miter lim="800000"/>
              <a:headEnd/>
              <a:tailEnd/>
            </a:ln>
            <a:effectLst/>
          </p:spPr>
        </p:pic>
      </p:grpSp>
      <p:sp>
        <p:nvSpPr>
          <p:cNvPr id="2" name="Título 1">
            <a:extLst>
              <a:ext uri="{FF2B5EF4-FFF2-40B4-BE49-F238E27FC236}">
                <a16:creationId xmlns:a16="http://schemas.microsoft.com/office/drawing/2014/main" id="{AFB9956A-6284-2548-9A1E-3FDE0011989A}"/>
              </a:ext>
            </a:extLst>
          </p:cNvPr>
          <p:cNvSpPr>
            <a:spLocks noGrp="1"/>
          </p:cNvSpPr>
          <p:nvPr>
            <p:ph type="title"/>
          </p:nvPr>
        </p:nvSpPr>
        <p:spPr bwMode="auto">
          <a:xfrm>
            <a:off x="1078269" y="4773348"/>
            <a:ext cx="5146961" cy="234304"/>
          </a:xfrm>
        </p:spPr>
        <p:txBody>
          <a:bodyPr>
            <a:noAutofit/>
          </a:bodyPr>
          <a:lstStyle/>
          <a:p>
            <a:pPr>
              <a:defRPr/>
            </a:pPr>
            <a:r>
              <a:rPr lang="es-ES_tradnl" sz="1000" i="1" dirty="0">
                <a:solidFill>
                  <a:srgbClr val="65B3A6"/>
                </a:solidFill>
              </a:rPr>
              <a:t>(“Snow in </a:t>
            </a:r>
            <a:r>
              <a:rPr lang="es-ES_tradnl" sz="1000" i="1" dirty="0" err="1">
                <a:solidFill>
                  <a:srgbClr val="65B3A6"/>
                </a:solidFill>
              </a:rPr>
              <a:t>danger</a:t>
            </a:r>
            <a:r>
              <a:rPr lang="es-ES_tradnl" sz="1000" i="1" dirty="0">
                <a:solidFill>
                  <a:srgbClr val="65B3A6"/>
                </a:solidFill>
              </a:rPr>
              <a:t> of </a:t>
            </a:r>
            <a:r>
              <a:rPr lang="es-ES_tradnl" sz="1000" i="1" dirty="0" err="1">
                <a:solidFill>
                  <a:srgbClr val="65B3A6"/>
                </a:solidFill>
              </a:rPr>
              <a:t>extinction</a:t>
            </a:r>
            <a:r>
              <a:rPr lang="es-ES_tradnl" sz="1000" i="1" dirty="0">
                <a:solidFill>
                  <a:srgbClr val="65B3A6"/>
                </a:solidFill>
              </a:rPr>
              <a:t> in Majorca”)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89444" name="Picture 4" descr="‘Casa de neu’ del Coll des Telègraf (oeste)"/>
          <p:cNvPicPr>
            <a:picLocks noChangeAspect="1" noChangeArrowheads="1"/>
          </p:cNvPicPr>
          <p:nvPr/>
        </p:nvPicPr>
        <p:blipFill>
          <a:blip r:embed="rId4"/>
          <a:srcRect/>
          <a:stretch>
            <a:fillRect/>
          </a:stretch>
        </p:blipFill>
        <p:spPr bwMode="auto">
          <a:xfrm>
            <a:off x="155575" y="160338"/>
            <a:ext cx="5078690" cy="2937176"/>
          </a:xfrm>
          <a:prstGeom prst="rect">
            <a:avLst/>
          </a:prstGeom>
          <a:noFill/>
        </p:spPr>
      </p:pic>
      <p:pic>
        <p:nvPicPr>
          <p:cNvPr id="189442" name="Picture 2" descr="‘Casa de neu’ de Fartàritx, la única que conserva la cubierta"/>
          <p:cNvPicPr>
            <a:picLocks noChangeAspect="1" noChangeArrowheads="1"/>
          </p:cNvPicPr>
          <p:nvPr/>
        </p:nvPicPr>
        <p:blipFill>
          <a:blip r:embed="rId5"/>
          <a:srcRect/>
          <a:stretch>
            <a:fillRect/>
          </a:stretch>
        </p:blipFill>
        <p:spPr bwMode="auto">
          <a:xfrm>
            <a:off x="3883820" y="2535939"/>
            <a:ext cx="3617383" cy="2411588"/>
          </a:xfrm>
          <a:prstGeom prst="rect">
            <a:avLst/>
          </a:prstGeom>
          <a:noFill/>
        </p:spPr>
      </p:pic>
      <p:sp>
        <p:nvSpPr>
          <p:cNvPr id="2" name="Título 1">
            <a:extLst>
              <a:ext uri="{FF2B5EF4-FFF2-40B4-BE49-F238E27FC236}">
                <a16:creationId xmlns:a16="http://schemas.microsoft.com/office/drawing/2014/main" id="{EA9EC1CE-BCA8-FFCA-7EE8-0252174C03D9}"/>
              </a:ext>
            </a:extLst>
          </p:cNvPr>
          <p:cNvSpPr>
            <a:spLocks noGrp="1"/>
          </p:cNvSpPr>
          <p:nvPr>
            <p:ph type="title"/>
          </p:nvPr>
        </p:nvSpPr>
        <p:spPr bwMode="auto">
          <a:xfrm>
            <a:off x="125038" y="2946259"/>
            <a:ext cx="3617383" cy="456056"/>
          </a:xfrm>
        </p:spPr>
        <p:txBody>
          <a:bodyPr>
            <a:normAutofit/>
          </a:bodyPr>
          <a:lstStyle/>
          <a:p>
            <a:pPr>
              <a:defRPr/>
            </a:pPr>
            <a:r>
              <a:rPr lang="es-ES_tradnl" sz="1000" dirty="0">
                <a:solidFill>
                  <a:srgbClr val="65B3A6"/>
                </a:solidFill>
              </a:rPr>
              <a:t>Snow </a:t>
            </a:r>
            <a:r>
              <a:rPr lang="es-ES_tradnl" sz="1000" dirty="0" err="1">
                <a:solidFill>
                  <a:srgbClr val="65B3A6"/>
                </a:solidFill>
              </a:rPr>
              <a:t>pits</a:t>
            </a:r>
            <a:r>
              <a:rPr lang="es-ES_tradnl" sz="1000" dirty="0">
                <a:solidFill>
                  <a:srgbClr val="65B3A6"/>
                </a:solidFill>
              </a:rPr>
              <a:t> and </a:t>
            </a:r>
            <a:r>
              <a:rPr lang="es-ES_tradnl" sz="1000" dirty="0" err="1">
                <a:solidFill>
                  <a:srgbClr val="65B3A6"/>
                </a:solidFill>
              </a:rPr>
              <a:t>traditional</a:t>
            </a:r>
            <a:r>
              <a:rPr lang="es-ES_tradnl" sz="1000" dirty="0">
                <a:solidFill>
                  <a:srgbClr val="65B3A6"/>
                </a:solidFill>
              </a:rPr>
              <a:t> </a:t>
            </a:r>
            <a:r>
              <a:rPr lang="es-ES_tradnl" sz="1000" dirty="0" err="1">
                <a:solidFill>
                  <a:srgbClr val="65B3A6"/>
                </a:solidFill>
              </a:rPr>
              <a:t>trades</a:t>
            </a:r>
            <a:r>
              <a:rPr lang="es-ES_tradnl" sz="1000" dirty="0">
                <a:solidFill>
                  <a:srgbClr val="65B3A6"/>
                </a:solidFill>
              </a:rPr>
              <a:t> </a:t>
            </a:r>
            <a:r>
              <a:rPr lang="es-ES_tradnl" sz="1000" dirty="0" err="1">
                <a:solidFill>
                  <a:srgbClr val="65B3A6"/>
                </a:solidFill>
              </a:rPr>
              <a:t>endangered</a:t>
            </a:r>
            <a:endParaRPr lang="es-ES_tradnl" sz="1000" dirty="0">
              <a:solidFill>
                <a:srgbClr val="65B3A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289976093"/>
          <p:cNvPicPr>
            <a:picLocks noChangeAspect="1"/>
          </p:cNvPicPr>
          <p:nvPr/>
        </p:nvPicPr>
        <p:blipFill>
          <a:blip r:embed="rId2"/>
          <a:stretch/>
        </p:blipFill>
        <p:spPr bwMode="auto">
          <a:xfrm>
            <a:off x="7626429" y="0"/>
            <a:ext cx="1525682" cy="5143500"/>
          </a:xfrm>
          <a:prstGeom prst="rect">
            <a:avLst/>
          </a:prstGeom>
        </p:spPr>
      </p:pic>
      <p:grpSp>
        <p:nvGrpSpPr>
          <p:cNvPr id="7" name="6 Grupo"/>
          <p:cNvGrpSpPr>
            <a:grpSpLocks noChangeAspect="1"/>
          </p:cNvGrpSpPr>
          <p:nvPr/>
        </p:nvGrpSpPr>
        <p:grpSpPr>
          <a:xfrm>
            <a:off x="1680883" y="-74311"/>
            <a:ext cx="4087906" cy="4916475"/>
            <a:chOff x="1875866" y="107576"/>
            <a:chExt cx="3746126" cy="4590639"/>
          </a:xfrm>
        </p:grpSpPr>
        <p:pic>
          <p:nvPicPr>
            <p:cNvPr id="207874" name="Picture 2"/>
            <p:cNvPicPr>
              <a:picLocks noChangeAspect="1" noChangeArrowheads="1"/>
            </p:cNvPicPr>
            <p:nvPr/>
          </p:nvPicPr>
          <p:blipFill>
            <a:blip r:embed="rId3"/>
            <a:srcRect b="93878"/>
            <a:stretch>
              <a:fillRect/>
            </a:stretch>
          </p:blipFill>
          <p:spPr bwMode="auto">
            <a:xfrm>
              <a:off x="1875866" y="107576"/>
              <a:ext cx="3746126" cy="302559"/>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t="13241"/>
            <a:stretch>
              <a:fillRect/>
            </a:stretch>
          </p:blipFill>
          <p:spPr bwMode="auto">
            <a:xfrm>
              <a:off x="1875866" y="410135"/>
              <a:ext cx="3746126" cy="4288080"/>
            </a:xfrm>
            <a:prstGeom prst="rect">
              <a:avLst/>
            </a:prstGeom>
            <a:noFill/>
            <a:ln w="9525">
              <a:noFill/>
              <a:miter lim="800000"/>
              <a:headEnd/>
              <a:tailEnd/>
            </a:ln>
            <a:effectLst/>
          </p:spPr>
        </p:pic>
      </p:grpSp>
      <p:sp>
        <p:nvSpPr>
          <p:cNvPr id="2" name="Título 1">
            <a:extLst>
              <a:ext uri="{FF2B5EF4-FFF2-40B4-BE49-F238E27FC236}">
                <a16:creationId xmlns:a16="http://schemas.microsoft.com/office/drawing/2014/main" id="{9452D7F5-3724-EC31-ED72-4820FBB2750E}"/>
              </a:ext>
            </a:extLst>
          </p:cNvPr>
          <p:cNvSpPr>
            <a:spLocks noGrp="1"/>
          </p:cNvSpPr>
          <p:nvPr>
            <p:ph type="title"/>
          </p:nvPr>
        </p:nvSpPr>
        <p:spPr bwMode="auto">
          <a:xfrm>
            <a:off x="1570047" y="4861159"/>
            <a:ext cx="4228080" cy="234304"/>
          </a:xfrm>
        </p:spPr>
        <p:txBody>
          <a:bodyPr>
            <a:noAutofit/>
          </a:bodyPr>
          <a:lstStyle/>
          <a:p>
            <a:pPr>
              <a:defRPr/>
            </a:pPr>
            <a:r>
              <a:rPr lang="es-ES_tradnl" sz="1000" i="1" dirty="0">
                <a:solidFill>
                  <a:srgbClr val="65B3A6"/>
                </a:solidFill>
              </a:rPr>
              <a:t>(“</a:t>
            </a:r>
            <a:r>
              <a:rPr lang="es-ES_tradnl" sz="1000" i="1" dirty="0" err="1">
                <a:solidFill>
                  <a:srgbClr val="65B3A6"/>
                </a:solidFill>
              </a:rPr>
              <a:t>Researchers</a:t>
            </a:r>
            <a:r>
              <a:rPr lang="es-ES_tradnl" sz="1000" i="1" dirty="0">
                <a:solidFill>
                  <a:srgbClr val="65B3A6"/>
                </a:solidFill>
              </a:rPr>
              <a:t> </a:t>
            </a:r>
            <a:r>
              <a:rPr lang="es-ES_tradnl" sz="1000" i="1" dirty="0" err="1">
                <a:solidFill>
                  <a:srgbClr val="65B3A6"/>
                </a:solidFill>
              </a:rPr>
              <a:t>create</a:t>
            </a:r>
            <a:r>
              <a:rPr lang="es-ES_tradnl" sz="1000" i="1" dirty="0">
                <a:solidFill>
                  <a:srgbClr val="65B3A6"/>
                </a:solidFill>
              </a:rPr>
              <a:t> a </a:t>
            </a:r>
            <a:r>
              <a:rPr lang="es-ES_tradnl" sz="1000" i="1" dirty="0" err="1">
                <a:solidFill>
                  <a:srgbClr val="65B3A6"/>
                </a:solidFill>
              </a:rPr>
              <a:t>mathematical</a:t>
            </a:r>
            <a:r>
              <a:rPr lang="es-ES_tradnl" sz="1000" i="1" dirty="0">
                <a:solidFill>
                  <a:srgbClr val="65B3A6"/>
                </a:solidFill>
              </a:rPr>
              <a:t> </a:t>
            </a:r>
            <a:r>
              <a:rPr lang="es-ES_tradnl" sz="1000" i="1" dirty="0" err="1">
                <a:solidFill>
                  <a:srgbClr val="65B3A6"/>
                </a:solidFill>
              </a:rPr>
              <a:t>model</a:t>
            </a:r>
            <a:r>
              <a:rPr lang="es-ES_tradnl" sz="1000" i="1" dirty="0">
                <a:solidFill>
                  <a:srgbClr val="65B3A6"/>
                </a:solidFill>
              </a:rPr>
              <a:t> </a:t>
            </a:r>
            <a:r>
              <a:rPr lang="es-ES_tradnl" sz="1000" i="1" dirty="0" err="1">
                <a:solidFill>
                  <a:srgbClr val="65B3A6"/>
                </a:solidFill>
              </a:rPr>
              <a:t>to</a:t>
            </a:r>
            <a:r>
              <a:rPr lang="es-ES_tradnl" sz="1000" i="1" dirty="0">
                <a:solidFill>
                  <a:srgbClr val="65B3A6"/>
                </a:solidFill>
              </a:rPr>
              <a:t> </a:t>
            </a:r>
            <a:r>
              <a:rPr lang="es-ES_tradnl" sz="1000" i="1" dirty="0" err="1">
                <a:solidFill>
                  <a:srgbClr val="65B3A6"/>
                </a:solidFill>
              </a:rPr>
              <a:t>protect</a:t>
            </a:r>
            <a:r>
              <a:rPr lang="es-ES_tradnl" sz="1000" i="1" dirty="0">
                <a:solidFill>
                  <a:srgbClr val="65B3A6"/>
                </a:solidFill>
              </a:rPr>
              <a:t> the Altamira cave </a:t>
            </a:r>
            <a:r>
              <a:rPr lang="es-ES_tradnl" sz="1000" i="1" dirty="0" err="1">
                <a:solidFill>
                  <a:srgbClr val="65B3A6"/>
                </a:solidFill>
              </a:rPr>
              <a:t>from</a:t>
            </a:r>
            <a:r>
              <a:rPr lang="es-ES_tradnl" sz="1000" i="1" dirty="0">
                <a:solidFill>
                  <a:srgbClr val="65B3A6"/>
                </a:solidFill>
              </a:rPr>
              <a:t> Climate </a:t>
            </a:r>
            <a:r>
              <a:rPr lang="es-ES_tradnl" sz="1000" i="1" dirty="0" err="1">
                <a:solidFill>
                  <a:srgbClr val="65B3A6"/>
                </a:solidFill>
              </a:rPr>
              <a:t>change</a:t>
            </a:r>
            <a:r>
              <a:rPr lang="es-ES_tradnl" sz="1000" i="1" dirty="0">
                <a:solidFill>
                  <a:srgbClr val="65B3A6"/>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9976094" name="Imagen 1289976093"/>
          <p:cNvPicPr>
            <a:picLocks noChangeAspect="1"/>
          </p:cNvPicPr>
          <p:nvPr/>
        </p:nvPicPr>
        <p:blipFill>
          <a:blip r:embed="rId3"/>
          <a:stretch/>
        </p:blipFill>
        <p:spPr bwMode="auto">
          <a:xfrm>
            <a:off x="7626429" y="0"/>
            <a:ext cx="1525682" cy="5143500"/>
          </a:xfrm>
          <a:prstGeom prst="rect">
            <a:avLst/>
          </a:prstGeom>
        </p:spPr>
      </p:pic>
      <p:sp>
        <p:nvSpPr>
          <p:cNvPr id="2050" name="AutoShape 2"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La crisis de las renovables llega a la cúpula de la gran banca, con 15.000  millones en créditos a proyectos verdes: &quot;Todos estamos monitorizándola&quot; |  Em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77154" name="Picture 2" descr="El cargadero de Dícido | Es el viejo cargadero de las Minas … | Flickr"/>
          <p:cNvPicPr>
            <a:picLocks noChangeAspect="1" noChangeArrowheads="1"/>
          </p:cNvPicPr>
          <p:nvPr/>
        </p:nvPicPr>
        <p:blipFill>
          <a:blip r:embed="rId4"/>
          <a:srcRect/>
          <a:stretch>
            <a:fillRect/>
          </a:stretch>
        </p:blipFill>
        <p:spPr bwMode="auto">
          <a:xfrm>
            <a:off x="628646" y="182013"/>
            <a:ext cx="6672803" cy="4450708"/>
          </a:xfrm>
          <a:prstGeom prst="rect">
            <a:avLst/>
          </a:prstGeom>
          <a:noFill/>
        </p:spPr>
      </p:pic>
      <p:sp>
        <p:nvSpPr>
          <p:cNvPr id="2" name="Título 1">
            <a:extLst>
              <a:ext uri="{FF2B5EF4-FFF2-40B4-BE49-F238E27FC236}">
                <a16:creationId xmlns:a16="http://schemas.microsoft.com/office/drawing/2014/main" id="{E3ADDBB8-9C76-2A02-E383-1DD9B13A89BF}"/>
              </a:ext>
            </a:extLst>
          </p:cNvPr>
          <p:cNvSpPr>
            <a:spLocks noGrp="1"/>
          </p:cNvSpPr>
          <p:nvPr>
            <p:ph type="title"/>
          </p:nvPr>
        </p:nvSpPr>
        <p:spPr bwMode="auto">
          <a:xfrm>
            <a:off x="2694710" y="4632720"/>
            <a:ext cx="4747212" cy="456056"/>
          </a:xfrm>
        </p:spPr>
        <p:txBody>
          <a:bodyPr>
            <a:normAutofit/>
          </a:bodyPr>
          <a:lstStyle/>
          <a:p>
            <a:pPr>
              <a:defRPr/>
            </a:pPr>
            <a:r>
              <a:rPr lang="es-ES_tradnl" sz="1000" dirty="0">
                <a:solidFill>
                  <a:srgbClr val="65B3A6"/>
                </a:solidFill>
              </a:rPr>
              <a:t>Dock </a:t>
            </a:r>
            <a:r>
              <a:rPr lang="es-ES_tradnl" sz="1000" dirty="0" err="1">
                <a:solidFill>
                  <a:srgbClr val="65B3A6"/>
                </a:solidFill>
              </a:rPr>
              <a:t>for</a:t>
            </a:r>
            <a:r>
              <a:rPr lang="es-ES_tradnl" sz="1000" dirty="0">
                <a:solidFill>
                  <a:srgbClr val="65B3A6"/>
                </a:solidFill>
              </a:rPr>
              <a:t> the mineral </a:t>
            </a:r>
            <a:r>
              <a:rPr lang="es-ES_tradnl" sz="1000" dirty="0" err="1">
                <a:solidFill>
                  <a:srgbClr val="65B3A6"/>
                </a:solidFill>
              </a:rPr>
              <a:t>loading</a:t>
            </a:r>
            <a:r>
              <a:rPr lang="es-ES_tradnl" sz="1000" dirty="0">
                <a:solidFill>
                  <a:srgbClr val="65B3A6"/>
                </a:solidFill>
              </a:rPr>
              <a:t> at the </a:t>
            </a:r>
            <a:r>
              <a:rPr lang="es-ES_tradnl" sz="1000" dirty="0" err="1">
                <a:solidFill>
                  <a:srgbClr val="65B3A6"/>
                </a:solidFill>
              </a:rPr>
              <a:t>Cantabrian</a:t>
            </a:r>
            <a:r>
              <a:rPr lang="es-ES_tradnl" sz="1000" dirty="0">
                <a:solidFill>
                  <a:srgbClr val="65B3A6"/>
                </a:solidFill>
              </a:rPr>
              <a:t> </a:t>
            </a:r>
            <a:r>
              <a:rPr lang="es-ES_tradnl" sz="1000" dirty="0" err="1">
                <a:solidFill>
                  <a:srgbClr val="65B3A6"/>
                </a:solidFill>
              </a:rPr>
              <a:t>coast</a:t>
            </a:r>
            <a:r>
              <a:rPr lang="es-ES_tradnl" sz="1000" dirty="0">
                <a:solidFill>
                  <a:srgbClr val="65B3A6"/>
                </a:solidFill>
              </a:rPr>
              <a:t> (Castro Urdiales, Cantabria)</a:t>
            </a:r>
          </a:p>
        </p:txBody>
      </p:sp>
    </p:spTree>
  </p:cSld>
  <p:clrMapOvr>
    <a:masterClrMapping/>
  </p:clrMapOvr>
</p:sld>
</file>

<file path=ppt/theme/theme1.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a:majorFont>
        <a:latin typeface="Calibri Light"/>
        <a:ea typeface="Arial"/>
        <a:cs typeface="Arial"/>
      </a:majorFont>
      <a:minorFont>
        <a:latin typeface="Calibri"/>
        <a:ea typeface="Arial"/>
        <a:cs typeface="Arial"/>
      </a:minorFont>
    </a:fontScheme>
    <a:fmtScheme name="Tema d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3569</TotalTime>
  <Words>2357</Words>
  <Application>Microsoft Office PowerPoint</Application>
  <DocSecurity>0</DocSecurity>
  <PresentationFormat>Presentación en pantalla (16:9)</PresentationFormat>
  <Paragraphs>181</Paragraphs>
  <Slides>48</Slides>
  <Notes>43</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48</vt:i4>
      </vt:variant>
    </vt:vector>
  </HeadingPairs>
  <TitlesOfParts>
    <vt:vector size="51" baseType="lpstr">
      <vt:lpstr>Arial</vt:lpstr>
      <vt:lpstr>Calibri</vt:lpstr>
      <vt:lpstr>Blank</vt:lpstr>
      <vt:lpstr>U.S. Climate Heritage Policy in the International Context:   Climate Mitigation Strategies Incorporating Heritage.   The case of Spain</vt:lpstr>
      <vt:lpstr>Climate Change impacts on the Spanish Cultural Heritage</vt:lpstr>
      <vt:lpstr>(“The Alhambra, a monument sensitive to drought”)</vt:lpstr>
      <vt:lpstr>(“The flow of the Eresma rises and threatens the Mint”)</vt:lpstr>
      <vt:lpstr>(“Climate Change threatens to erase the cultural heritage of the Mediterrean coast”)</vt:lpstr>
      <vt:lpstr>(“Snow in danger of extinction in Majorca”)</vt:lpstr>
      <vt:lpstr>Snow pits and traditional trades endangered</vt:lpstr>
      <vt:lpstr>(“Researchers create a mathematical model to protect the Altamira cave from Climate change”)</vt:lpstr>
      <vt:lpstr>Dock for the mineral loading at the Cantabrian coast (Castro Urdiales, Cantabria)</vt:lpstr>
      <vt:lpstr>Extraction of the phoenician shipwreck Mazarrón II (Murcia)</vt:lpstr>
      <vt:lpstr>Areoso Dolmen (Arousa Island, Pontevedra)</vt:lpstr>
      <vt:lpstr>Guadalperal Dolmen (Valdecañas Reservoir, Cáceres)</vt:lpstr>
      <vt:lpstr>Presentación de PowerPoint</vt:lpstr>
      <vt:lpstr>International initiatives and commitments and their impact on  the Spanish regulations</vt:lpstr>
      <vt:lpstr>PARIS AGREEMENT (UNITED NATIONS)   - International legally binding treaty on climate change.  - Adopted by 196 parties at COP21 in Paris (December 2015) and entered   into force on November 4, 2016.  - Objective: limit global warming to 1.5 degrees, compared to pre-industrial   levels.  - To do this, countries commit to reducing their greenhouse gases to achieve   a neutral planet in 2050.  - Each country commits to making “Nationally Determined Contributions”   (NDC), to be developed in five-year cycles, and which include measures   aimed at reducing greenhouse gas emissions as well as adaptive   measures to combat climate change.  - Spain's NDC is the one sent by the EU to the UNFCCC.  - Currently zero emissions represent 25% of global emissions.  </vt:lpstr>
      <vt:lpstr>THE EUROPEAN GREEN DEAL (EUROPEAN UNION)   - Presented in December 2019 at the European Commission.  - It is a roadmap with actions to promote the move to a clean and circular   economy, stop climate change, reverse the loss of biodiversity and reduce   pollution.  - It covers all sectors of the economy: transport, energy, agriculture, buildings   and industries.  - Goal: to make Europe the first climate-neutral continent by 2050.  - To achieve this, it seeks to reduce greenhouse gas emissions by at least    55% between now and 2030 compared to 1990 levels.  - Initiatives emanating from the European Green Deal: the New European   Bauhaus (September 2020), European Climate Law (June 2021),   REPowerEU (May 2022), among others.</vt:lpstr>
      <vt:lpstr>RENEWABLE ENERGY DIRECTIVE (RED) (EUROPEAN UNION)  - They are mandatory through transposition into the regulatory framework of    each Member State.  - 2009: First Renewable Energy Directive (2009/28/EC) (RED I)  - 2018: First review of the Renewable Energy Directive (2018/2001/EU) (RED II)  - 2023: Modification of the Renewable Directive (EU/2023/2413) (RED III)  - It came into force in November 2023 and member countries have 18 months   to transpose it into their national regulations (May 2025).  - The percentage of clean energy produced in the EU set as a strategic objective    has been increasing (2023: objective of at least 42.5% for 2030, but aiming for    45%) (In 2009 it indicated 20% for 2020).  - These increases imply regulatory changes and investments that encourage     and make the installation of renewables more flexible. </vt:lpstr>
      <vt:lpstr>2030 AGENDA (UNITED NATIONS)</vt:lpstr>
      <vt:lpstr>SOME SDG SPECIFIC TARGETS RELATED TO CULTURAL HERITAGE AND CC</vt:lpstr>
      <vt:lpstr>APPLICABLE SPANISH REGULATIONS</vt:lpstr>
      <vt:lpstr>Presentación de PowerPoint</vt:lpstr>
      <vt:lpstr>The response from the field of Cultural Heritage</vt:lpstr>
      <vt:lpstr>Guidance and toolkit for Impact Assessments (in collaboration with ICOMOS, ICCROM y IUCN, july 2022)   - Reference guide for technicians and cultural managers of the Asset Impact   Assessment.  - They are directed at World Heritage properties, although they may apply to   other properties protected in other categories.  - Importance of safeguarding Outstanding Universal Values (OUV).  - Methodology for applying these evaluations on a case-by-case basis.  - Incorporates evaluation tables and matrix models.  - Includes a glossary of key concepts  - It is currently not translated into Spanish.</vt:lpstr>
      <vt:lpstr>GUIDELINES FOR THE INSTLATION OF RENEWABLE ENERGY-RELATED INFRASTRUCTURES AND EQUIPMENT AND THEIR POTENTIAL IMPACT ON CULTURAL HERITAGE (ICOMOS Spain, October 2022)   - Promoted and coordinated by ICOMOS Spain.  - It was drafted with the participation of technicians from the Spanish   Regions, the Ministry of Culture and individual members of ICOMOS.  - Approach from three scales: territorial, historical complex and buildings.  - Addresses wind and solar energy.  - The case studies are those of the publication of UNESCO and the Ministry   of Ecological Transition of France translated into Spanish.  - Develops the Heritage Impact Assessment methodology.  </vt:lpstr>
      <vt:lpstr>Presentación de PowerPoint</vt:lpstr>
      <vt:lpstr>The Spanish Protocol: convergences and singularities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THANK YOU!  ¡GRACIAS!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Antequera Delgado, Antonio Jesús</cp:lastModifiedBy>
  <cp:revision>156</cp:revision>
  <dcterms:created xsi:type="dcterms:W3CDTF">2023-01-18T17:48:43Z</dcterms:created>
  <dcterms:modified xsi:type="dcterms:W3CDTF">2024-10-03T00:57:16Z</dcterms:modified>
  <dc:identifier/>
  <dc:language/>
  <cp:version/>
</cp:coreProperties>
</file>